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5" r:id="rId3"/>
    <p:sldMasterId id="2147483688" r:id="rId4"/>
  </p:sldMasterIdLst>
  <p:notesMasterIdLst>
    <p:notesMasterId r:id="rId75"/>
  </p:notesMasterIdLst>
  <p:sldIdLst>
    <p:sldId id="258" r:id="rId5"/>
    <p:sldId id="257" r:id="rId6"/>
    <p:sldId id="263" r:id="rId7"/>
    <p:sldId id="295" r:id="rId8"/>
    <p:sldId id="352" r:id="rId9"/>
    <p:sldId id="293" r:id="rId10"/>
    <p:sldId id="353" r:id="rId11"/>
    <p:sldId id="292" r:id="rId12"/>
    <p:sldId id="291" r:id="rId13"/>
    <p:sldId id="290" r:id="rId14"/>
    <p:sldId id="264" r:id="rId15"/>
    <p:sldId id="338" r:id="rId16"/>
    <p:sldId id="339" r:id="rId17"/>
    <p:sldId id="340" r:id="rId18"/>
    <p:sldId id="341" r:id="rId19"/>
    <p:sldId id="266" r:id="rId20"/>
    <p:sldId id="267" r:id="rId21"/>
    <p:sldId id="286" r:id="rId22"/>
    <p:sldId id="287" r:id="rId23"/>
    <p:sldId id="268"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270" r:id="rId39"/>
    <p:sldId id="342" r:id="rId40"/>
    <p:sldId id="343" r:id="rId41"/>
    <p:sldId id="344" r:id="rId42"/>
    <p:sldId id="345" r:id="rId43"/>
    <p:sldId id="346" r:id="rId44"/>
    <p:sldId id="348" r:id="rId45"/>
    <p:sldId id="349" r:id="rId46"/>
    <p:sldId id="350" r:id="rId47"/>
    <p:sldId id="272" r:id="rId48"/>
    <p:sldId id="273" r:id="rId49"/>
    <p:sldId id="311" r:id="rId50"/>
    <p:sldId id="310" r:id="rId51"/>
    <p:sldId id="308" r:id="rId52"/>
    <p:sldId id="359" r:id="rId53"/>
    <p:sldId id="313" r:id="rId54"/>
    <p:sldId id="275" r:id="rId55"/>
    <p:sldId id="274" r:id="rId56"/>
    <p:sldId id="280" r:id="rId57"/>
    <p:sldId id="281" r:id="rId58"/>
    <p:sldId id="284" r:id="rId59"/>
    <p:sldId id="285" r:id="rId60"/>
    <p:sldId id="276" r:id="rId61"/>
    <p:sldId id="277" r:id="rId62"/>
    <p:sldId id="288" r:id="rId63"/>
    <p:sldId id="312" r:id="rId64"/>
    <p:sldId id="289" r:id="rId65"/>
    <p:sldId id="356" r:id="rId66"/>
    <p:sldId id="357" r:id="rId67"/>
    <p:sldId id="314" r:id="rId68"/>
    <p:sldId id="294" r:id="rId69"/>
    <p:sldId id="358" r:id="rId70"/>
    <p:sldId id="329" r:id="rId71"/>
    <p:sldId id="330" r:id="rId72"/>
    <p:sldId id="355" r:id="rId73"/>
    <p:sldId id="331"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showGuides="1">
      <p:cViewPr>
        <p:scale>
          <a:sx n="60" d="100"/>
          <a:sy n="60" d="100"/>
        </p:scale>
        <p:origin x="-3018" y="-1440"/>
      </p:cViewPr>
      <p:guideLst>
        <p:guide orient="horz" pos="2160"/>
        <p:guide pos="2880"/>
      </p:guideLst>
    </p:cSldViewPr>
  </p:slideViewPr>
  <p:outlineViewPr>
    <p:cViewPr>
      <p:scale>
        <a:sx n="33" d="100"/>
        <a:sy n="33" d="100"/>
      </p:scale>
      <p:origin x="42"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9900D-FA80-4A9D-8FB7-E0202EA173EE}" type="datetimeFigureOut">
              <a:rPr lang="en-US" smtClean="0"/>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FA4E1-5949-4722-BCDF-475333B0D7CE}" type="slidenum">
              <a:rPr lang="en-US" smtClean="0"/>
              <a:t>‹#›</a:t>
            </a:fld>
            <a:endParaRPr lang="en-US"/>
          </a:p>
        </p:txBody>
      </p:sp>
    </p:spTree>
    <p:extLst>
      <p:ext uri="{BB962C8B-B14F-4D97-AF65-F5344CB8AC3E}">
        <p14:creationId xmlns:p14="http://schemas.microsoft.com/office/powerpoint/2010/main" val="53409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4578" name="Rectangle 2"/>
          <p:cNvSpPr>
            <a:spLocks noGrp="1" noRot="1" noChangeAspect="1" noChangeArrowheads="1" noTextEdit="1"/>
          </p:cNvSpPr>
          <p:nvPr>
            <p:ph type="sldImg"/>
          </p:nvPr>
        </p:nvSpPr>
        <p:spPr>
          <a:xfrm>
            <a:off x="1143000" y="685800"/>
            <a:ext cx="4572000" cy="3429000"/>
          </a:xfrm>
          <a:ln/>
        </p:spPr>
      </p:sp>
      <p:sp>
        <p:nvSpPr>
          <p:cNvPr id="19445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t>Person</a:t>
            </a:r>
            <a:r>
              <a:rPr lang="en-US" b="1" dirty="0" smtClean="0"/>
              <a:t>  </a:t>
            </a:r>
            <a:r>
              <a:rPr lang="en-US" dirty="0" smtClean="0"/>
              <a:t>means an individual, firm, partnership, corporation, company, association, joint-stock association, or governmental entity. It includes a trustee, receiver, assignee, or similar representative of any of them.</a:t>
            </a:r>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Weather</a:t>
            </a:r>
            <a:r>
              <a:rPr lang="en-US" baseline="0" dirty="0" smtClean="0">
                <a:solidFill>
                  <a:srgbClr val="FF0000"/>
                </a:solidFill>
              </a:rPr>
              <a:t> system that provides information on obtaining reports and forecasts of i</a:t>
            </a:r>
            <a:r>
              <a:rPr lang="en-US" dirty="0" smtClean="0">
                <a:solidFill>
                  <a:srgbClr val="FF0000"/>
                </a:solidFill>
              </a:rPr>
              <a:t>cing conditions on the ground or en route</a:t>
            </a:r>
            <a:r>
              <a:rPr lang="en-US" baseline="0" dirty="0">
                <a:solidFill>
                  <a:srgbClr val="FF0000"/>
                </a:solidFill>
              </a:rPr>
              <a:t> </a:t>
            </a:r>
            <a:r>
              <a:rPr lang="en-US" baseline="0" dirty="0" smtClean="0">
                <a:solidFill>
                  <a:srgbClr val="FF0000"/>
                </a:solidFill>
              </a:rPr>
              <a:t>and other forecasts of adverse weather phenomena</a:t>
            </a: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958B577F-E1A2-407C-A528-E69273AC5FAE}"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with respect to a weather report, means present and actual.</a:t>
            </a:r>
          </a:p>
          <a:p>
            <a:r>
              <a:rPr lang="en-US" dirty="0" smtClean="0"/>
              <a:t>· “Available,” with respect to a weather report and/or forecast, means for immediate use, obtainable, and accessible.</a:t>
            </a:r>
          </a:p>
          <a:p>
            <a:r>
              <a:rPr lang="en-US" dirty="0" smtClean="0"/>
              <a:t>· “Latest,” with respect to a weather report and/or forecast means just completed, most current, and up-to-the-minute.</a:t>
            </a:r>
          </a:p>
          <a:p>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Operation</a:t>
            </a:r>
            <a:r>
              <a:rPr lang="en-US" baseline="0" dirty="0" smtClean="0"/>
              <a:t> Specifications are also regulatory</a:t>
            </a:r>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A010</a:t>
            </a:r>
            <a:r>
              <a:rPr lang="en-US" baseline="0" dirty="0" smtClean="0"/>
              <a:t> Sources of weather approved by the FAA are listed in A010.  The HEMS Tool pursuant to FSIMS guidance can be approved to be used for a no-go!  </a:t>
            </a:r>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30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VFR in Class G airspace minimums specified in table 1</a:t>
            </a:r>
          </a:p>
          <a:p>
            <a:r>
              <a:rPr lang="en-US" dirty="0" smtClean="0"/>
              <a:t>Weather report does not</a:t>
            </a:r>
            <a:r>
              <a:rPr lang="en-US" baseline="0" dirty="0" smtClean="0"/>
              <a:t> have to be at the location of landing</a:t>
            </a:r>
          </a:p>
          <a:p>
            <a:r>
              <a:rPr lang="en-US" baseline="0" dirty="0" smtClean="0"/>
              <a:t>Departures </a:t>
            </a:r>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VFR minimums may be individualized</a:t>
            </a:r>
            <a:r>
              <a:rPr lang="en-US" baseline="0" dirty="0" smtClean="0"/>
              <a:t> for each Operator but not less than these.</a:t>
            </a:r>
          </a:p>
          <a:p>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32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gives ability to approve a flight based on area forecast when no </a:t>
            </a:r>
            <a:r>
              <a:rPr lang="en-US" baseline="0" dirty="0" err="1" smtClean="0"/>
              <a:t>wx</a:t>
            </a:r>
            <a:r>
              <a:rPr lang="en-US" baseline="0" dirty="0" smtClean="0"/>
              <a:t> reporting is within 15m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33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IFR departures will require minimums in table. (good thing)</a:t>
            </a:r>
          </a:p>
          <a:p>
            <a:r>
              <a:rPr lang="en-US" dirty="0" smtClean="0"/>
              <a:t>The and as opposed to or completely</a:t>
            </a:r>
            <a:r>
              <a:rPr lang="en-US" baseline="0" dirty="0" smtClean="0"/>
              <a:t> changes the meaning of A021 as now written.  Enhancement of the HEMS Tool and Flight Standards operational suitability assessment could help with this issue.</a:t>
            </a:r>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13319" eaLnBrk="0" hangingPunct="0">
              <a:defRPr>
                <a:solidFill>
                  <a:schemeClr val="tx1"/>
                </a:solidFill>
                <a:latin typeface="Arial" charset="0"/>
                <a:ea typeface="MS PGothic" pitchFamily="34" charset="-128"/>
              </a:defRPr>
            </a:lvl1pPr>
            <a:lvl2pPr marL="728165" indent="-280064" defTabSz="913319" eaLnBrk="0" hangingPunct="0">
              <a:defRPr>
                <a:solidFill>
                  <a:schemeClr val="tx1"/>
                </a:solidFill>
                <a:latin typeface="Arial" charset="0"/>
                <a:ea typeface="MS PGothic" pitchFamily="34" charset="-128"/>
              </a:defRPr>
            </a:lvl2pPr>
            <a:lvl3pPr marL="1120254" indent="-224051" defTabSz="913319" eaLnBrk="0" hangingPunct="0">
              <a:defRPr>
                <a:solidFill>
                  <a:schemeClr val="tx1"/>
                </a:solidFill>
                <a:latin typeface="Arial" charset="0"/>
                <a:ea typeface="MS PGothic" pitchFamily="34" charset="-128"/>
              </a:defRPr>
            </a:lvl3pPr>
            <a:lvl4pPr marL="1568356" indent="-224051" defTabSz="913319" eaLnBrk="0" hangingPunct="0">
              <a:defRPr>
                <a:solidFill>
                  <a:schemeClr val="tx1"/>
                </a:solidFill>
                <a:latin typeface="Arial" charset="0"/>
                <a:ea typeface="MS PGothic" pitchFamily="34" charset="-128"/>
              </a:defRPr>
            </a:lvl4pPr>
            <a:lvl5pPr marL="2016458" indent="-224051" defTabSz="913319" eaLnBrk="0" hangingPunct="0">
              <a:defRPr>
                <a:solidFill>
                  <a:schemeClr val="tx1"/>
                </a:solidFill>
                <a:latin typeface="Arial" charset="0"/>
                <a:ea typeface="MS PGothic" pitchFamily="34" charset="-128"/>
              </a:defRPr>
            </a:lvl5pPr>
            <a:lvl6pPr marL="2464559" indent="-224051" defTabSz="913319" eaLnBrk="0" fontAlgn="base" hangingPunct="0">
              <a:spcBef>
                <a:spcPct val="0"/>
              </a:spcBef>
              <a:spcAft>
                <a:spcPct val="0"/>
              </a:spcAft>
              <a:defRPr>
                <a:solidFill>
                  <a:schemeClr val="tx1"/>
                </a:solidFill>
                <a:latin typeface="Arial" charset="0"/>
                <a:ea typeface="MS PGothic" pitchFamily="34" charset="-128"/>
              </a:defRPr>
            </a:lvl6pPr>
            <a:lvl7pPr marL="2912661" indent="-224051" defTabSz="913319" eaLnBrk="0" fontAlgn="base" hangingPunct="0">
              <a:spcBef>
                <a:spcPct val="0"/>
              </a:spcBef>
              <a:spcAft>
                <a:spcPct val="0"/>
              </a:spcAft>
              <a:defRPr>
                <a:solidFill>
                  <a:schemeClr val="tx1"/>
                </a:solidFill>
                <a:latin typeface="Arial" charset="0"/>
                <a:ea typeface="MS PGothic" pitchFamily="34" charset="-128"/>
              </a:defRPr>
            </a:lvl7pPr>
            <a:lvl8pPr marL="3360763" indent="-224051" defTabSz="913319" eaLnBrk="0" fontAlgn="base" hangingPunct="0">
              <a:spcBef>
                <a:spcPct val="0"/>
              </a:spcBef>
              <a:spcAft>
                <a:spcPct val="0"/>
              </a:spcAft>
              <a:defRPr>
                <a:solidFill>
                  <a:schemeClr val="tx1"/>
                </a:solidFill>
                <a:latin typeface="Arial" charset="0"/>
                <a:ea typeface="MS PGothic" pitchFamily="34" charset="-128"/>
              </a:defRPr>
            </a:lvl8pPr>
            <a:lvl9pPr marL="3808865" indent="-224051" defTabSz="91331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EFE9729E-0C70-46F7-964E-4981DD294F48}" type="slidenum">
              <a:rPr lang="en-US">
                <a:solidFill>
                  <a:srgbClr val="000000"/>
                </a:solidFill>
              </a:rPr>
              <a:pPr eaLnBrk="1" hangingPunct="1"/>
              <a:t>13</a:t>
            </a:fld>
            <a:endParaRPr lang="en-US">
              <a:solidFill>
                <a:srgbClr val="000000"/>
              </a:solidFill>
            </a:endParaRPr>
          </a:p>
        </p:txBody>
      </p:sp>
      <p:sp>
        <p:nvSpPr>
          <p:cNvPr id="25907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pPr algn="just" eaLnBrk="1" hangingPunct="1"/>
            <a:r>
              <a:rPr lang="en-US" sz="1400">
                <a:cs typeface="Times New Roman" pitchFamily="18" charset="0"/>
              </a:rPr>
              <a:t>Five of these seven night accidents, shown in RED, occurred in reduced visibility conditions or instrument conditions.  </a:t>
            </a:r>
          </a:p>
          <a:p>
            <a:pPr algn="just" eaLnBrk="1" hangingPunct="1"/>
            <a:endParaRPr lang="en-US" sz="1400">
              <a:cs typeface="Times New Roman" pitchFamily="18" charset="0"/>
            </a:endParaRPr>
          </a:p>
          <a:p>
            <a:pPr algn="just" eaLnBrk="1" hangingPunct="1"/>
            <a:r>
              <a:rPr lang="en-US" sz="1400">
                <a:cs typeface="Times New Roman" pitchFamily="18" charset="0"/>
              </a:rPr>
              <a:t>Additionally, several of these accidents involved controlled flight into terrain, lack of dispatch and flight following, and no terrain avoidance warning systems installed.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2530" name="Rectangle 2"/>
          <p:cNvSpPr>
            <a:spLocks noGrp="1" noRot="1" noChangeAspect="1" noChangeArrowheads="1" noTextEdit="1"/>
          </p:cNvSpPr>
          <p:nvPr>
            <p:ph type="sldImg"/>
          </p:nvPr>
        </p:nvSpPr>
        <p:spPr>
          <a:xfrm>
            <a:off x="1143000" y="685800"/>
            <a:ext cx="4572000" cy="3429000"/>
          </a:xfrm>
          <a:ln/>
        </p:spPr>
      </p:sp>
      <p:sp>
        <p:nvSpPr>
          <p:cNvPr id="1942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26" name="Rectangle 2"/>
          <p:cNvSpPr>
            <a:spLocks noGrp="1" noRot="1" noChangeAspect="1" noChangeArrowheads="1" noTextEdit="1"/>
          </p:cNvSpPr>
          <p:nvPr>
            <p:ph type="sldImg"/>
          </p:nvPr>
        </p:nvSpPr>
        <p:spPr>
          <a:xfrm>
            <a:off x="1143000" y="685800"/>
            <a:ext cx="4572000" cy="3429000"/>
          </a:xfrm>
          <a:ln/>
        </p:spPr>
      </p:sp>
      <p:sp>
        <p:nvSpPr>
          <p:cNvPr id="1946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there are a vast number of regulations pertaining to weather within the FAR’s we will stay focused on General regulatory and Part 135 Specific regulatory requirements.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21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NOAA</a:t>
            </a:r>
            <a:r>
              <a:rPr lang="en-US" baseline="0" dirty="0" smtClean="0"/>
              <a:t> focuses on conditions of the ocean and atmosphere.  NWS is a line office within NOAA. FAA considered information provided by NOAA as equivalent to that provided by NWS for the purposes of satisfying 14 CFR.</a:t>
            </a:r>
          </a:p>
          <a:p>
            <a:endParaRPr lang="en-US" baseline="0" dirty="0" smtClean="0"/>
          </a:p>
          <a:p>
            <a:r>
              <a:rPr lang="en-US" baseline="0" dirty="0" smtClean="0"/>
              <a:t>Supplementary Aviation Weather Reporting Systems</a:t>
            </a:r>
          </a:p>
          <a:p>
            <a:r>
              <a:rPr lang="en-US" baseline="0" dirty="0" smtClean="0"/>
              <a:t>Limited </a:t>
            </a:r>
            <a:r>
              <a:rPr lang="en-US" baseline="0" dirty="0" err="1" smtClean="0"/>
              <a:t>Aviaiton</a:t>
            </a:r>
            <a:r>
              <a:rPr lang="en-US" baseline="0" dirty="0" smtClean="0"/>
              <a:t> Weather Reporting Stations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NOAA</a:t>
            </a:r>
            <a:r>
              <a:rPr lang="en-US" baseline="0" dirty="0" smtClean="0"/>
              <a:t> focuses on conditions of the ocean and atmosphere.  NWS is a line office within NOAA. FAA considered information provided by NOAA as equivalent to that provided by NWS for the purposes of satisfying 14 CFR.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23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Additional General Requirement</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958B577F-E1A2-407C-A528-E69273AC5FAE}" type="slidenum">
              <a:rPr lang="en-US" smtClean="0"/>
              <a:pPr/>
              <a:t>24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 to Part 135 Certificate Holders</a:t>
            </a:r>
          </a:p>
          <a:p>
            <a:endParaRPr lang="en-US" dirty="0"/>
          </a:p>
        </p:txBody>
      </p:sp>
      <p:sp>
        <p:nvSpPr>
          <p:cNvPr id="4" name="Slide Number Placeholder 3"/>
          <p:cNvSpPr>
            <a:spLocks noGrp="1"/>
          </p:cNvSpPr>
          <p:nvPr>
            <p:ph type="sldNum" sz="quarter" idx="10"/>
          </p:nvPr>
        </p:nvSpPr>
        <p:spPr/>
        <p:txBody>
          <a:bodyPr/>
          <a:lstStyle/>
          <a:p>
            <a:fld id="{958B577F-E1A2-407C-A528-E69273AC5FAE}"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a:ext>
            </a:extLst>
          </a:blip>
          <a:srcRect b="-2"/>
          <a:stretch/>
        </p:blipFill>
        <p:spPr>
          <a:xfrm>
            <a:off x="0" y="0"/>
            <a:ext cx="9144000" cy="586740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696200" y="4343400"/>
            <a:ext cx="1214573" cy="1280160"/>
          </a:xfrm>
          <a:prstGeom prst="rect">
            <a:avLst/>
          </a:prstGeom>
        </p:spPr>
      </p:pic>
      <p:sp>
        <p:nvSpPr>
          <p:cNvPr id="2" name="Title 1"/>
          <p:cNvSpPr>
            <a:spLocks noGrp="1"/>
          </p:cNvSpPr>
          <p:nvPr>
            <p:ph type="ctrTitle"/>
          </p:nvPr>
        </p:nvSpPr>
        <p:spPr>
          <a:xfrm>
            <a:off x="685800" y="304800"/>
            <a:ext cx="7772400" cy="1470025"/>
          </a:xfrm>
        </p:spPr>
        <p:txBody>
          <a:bodyPr/>
          <a:lstStyle>
            <a:lvl1pPr>
              <a:defRPr sz="4400" b="1" cap="none" spc="0">
                <a:ln w="10160">
                  <a:solidFill>
                    <a:schemeClr val="accent1"/>
                  </a:solidFill>
                  <a:prstDash val="solid"/>
                </a:ln>
                <a:solidFill>
                  <a:schemeClr val="bg1"/>
                </a:solidFill>
                <a:effectLst>
                  <a:outerShdw blurRad="38100" dist="32000" dir="5400000" algn="tl">
                    <a:srgbClr val="000000">
                      <a:alpha val="30000"/>
                    </a:srgbClr>
                  </a:outerShdw>
                </a:effectLst>
                <a:latin typeface="Copperplate Gothic Bold" panose="020E07050202060204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362200"/>
            <a:ext cx="6400800" cy="1600200"/>
          </a:xfrm>
        </p:spPr>
        <p:txBody>
          <a:bodyPr>
            <a:normAutofit/>
          </a:bodyPr>
          <a:lstStyle>
            <a:lvl1pPr marL="0" indent="0" algn="ctr">
              <a:buNone/>
              <a:defRPr sz="2800">
                <a:solidFill>
                  <a:schemeClr val="bg1"/>
                </a:solidFill>
                <a:latin typeface="Copperplate Gothic Bold" panose="020E07050202060204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5" name="Picture 14"/>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200" y="6039307"/>
            <a:ext cx="2164260" cy="4572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7778068" y="5793230"/>
            <a:ext cx="1137332" cy="703277"/>
          </a:xfrm>
          <a:prstGeom prst="rect">
            <a:avLst/>
          </a:prstGeom>
        </p:spPr>
      </p:pic>
      <p:pic>
        <p:nvPicPr>
          <p:cNvPr id="17" name="Picture 16"/>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2514600" y="6024067"/>
            <a:ext cx="1591056" cy="548640"/>
          </a:xfrm>
          <a:prstGeom prst="rect">
            <a:avLst/>
          </a:prstGeom>
        </p:spPr>
      </p:pic>
      <p:pic>
        <p:nvPicPr>
          <p:cNvPr id="18" name="Picture 17"/>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419600" y="6045783"/>
            <a:ext cx="1632858" cy="457200"/>
          </a:xfrm>
          <a:prstGeom prst="rect">
            <a:avLst/>
          </a:prstGeom>
        </p:spPr>
      </p:pic>
      <p:pic>
        <p:nvPicPr>
          <p:cNvPr id="19" name="Picture 18"/>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6248400" y="5715000"/>
            <a:ext cx="1280160" cy="857707"/>
          </a:xfrm>
          <a:prstGeom prst="rect">
            <a:avLst/>
          </a:prstGeom>
        </p:spPr>
      </p:pic>
    </p:spTree>
    <p:extLst>
      <p:ext uri="{BB962C8B-B14F-4D97-AF65-F5344CB8AC3E}">
        <p14:creationId xmlns:p14="http://schemas.microsoft.com/office/powerpoint/2010/main" val="42494558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en-US" dirty="0" smtClean="0"/>
          </a:p>
        </p:txBody>
      </p:sp>
      <p:sp>
        <p:nvSpPr>
          <p:cNvPr id="6" name="Slide Number Placeholder 5"/>
          <p:cNvSpPr>
            <a:spLocks noGrp="1"/>
          </p:cNvSpPr>
          <p:nvPr>
            <p:ph type="sldNum" sz="quarter" idx="12"/>
          </p:nvPr>
        </p:nvSpPr>
        <p:spPr/>
        <p:txBody>
          <a:bodyPr/>
          <a:lstStyle/>
          <a:p>
            <a:fld id="{BA2B506A-2681-490A-A747-9BFCB8852964}" type="slidenum">
              <a:rPr lang="en-US" smtClean="0"/>
              <a:t>‹#›</a:t>
            </a:fld>
            <a:endParaRPr lang="en-US"/>
          </a:p>
        </p:txBody>
      </p:sp>
      <p:sp>
        <p:nvSpPr>
          <p:cNvPr id="7" name="Footer Placeholder 4"/>
          <p:cNvSpPr>
            <a:spLocks noGrp="1"/>
          </p:cNvSpPr>
          <p:nvPr>
            <p:ph type="ftr" sz="quarter" idx="11"/>
          </p:nvPr>
        </p:nvSpPr>
        <p:spPr>
          <a:xfrm>
            <a:off x="3124200" y="6416675"/>
            <a:ext cx="2895600" cy="365125"/>
          </a:xfrm>
        </p:spPr>
        <p:txBody>
          <a:bodyPr/>
          <a:lstStyle/>
          <a:p>
            <a:endParaRPr lang="en-US" dirty="0" smtClean="0"/>
          </a:p>
        </p:txBody>
      </p:sp>
    </p:spTree>
    <p:extLst>
      <p:ext uri="{BB962C8B-B14F-4D97-AF65-F5344CB8AC3E}">
        <p14:creationId xmlns:p14="http://schemas.microsoft.com/office/powerpoint/2010/main" val="3689412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7952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192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6361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6990" y="1828800"/>
            <a:ext cx="36660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8526" y="1828800"/>
            <a:ext cx="366747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0245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96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4503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0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05329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178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1676400"/>
          </a:xfrm>
          <a:prstGeom prst="rect">
            <a:avLst/>
          </a:prstGeom>
        </p:spPr>
      </p:pic>
      <p:sp>
        <p:nvSpPr>
          <p:cNvPr id="3" name="Content Placeholder 2"/>
          <p:cNvSpPr>
            <a:spLocks noGrp="1"/>
          </p:cNvSpPr>
          <p:nvPr>
            <p:ph idx="1"/>
          </p:nvPr>
        </p:nvSpPr>
        <p:spPr>
          <a:xfrm>
            <a:off x="457200" y="1752601"/>
            <a:ext cx="8229600" cy="4108295"/>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a:xfrm>
            <a:off x="3124200" y="6416675"/>
            <a:ext cx="2895600" cy="365125"/>
          </a:xfrm>
        </p:spPr>
        <p:txBody>
          <a:bodyPr/>
          <a:lstStyle/>
          <a:p>
            <a:endParaRPr lang="en-US" dirty="0" smtClean="0"/>
          </a:p>
        </p:txBody>
      </p:sp>
      <p:sp>
        <p:nvSpPr>
          <p:cNvPr id="6" name="Slide Number Placeholder 5"/>
          <p:cNvSpPr>
            <a:spLocks noGrp="1"/>
          </p:cNvSpPr>
          <p:nvPr>
            <p:ph type="sldNum" sz="quarter" idx="12"/>
          </p:nvPr>
        </p:nvSpPr>
        <p:spPr/>
        <p:txBody>
          <a:bodyPr/>
          <a:lstStyle/>
          <a:p>
            <a:fld id="{BA2B506A-2681-490A-A747-9BFCB8852964}"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3400" y="6149517"/>
            <a:ext cx="1197938" cy="253065"/>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1076" y="6013313"/>
            <a:ext cx="629524" cy="38927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02938" y="6129491"/>
            <a:ext cx="880664" cy="303677"/>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74195" y="6131069"/>
            <a:ext cx="903802" cy="253065"/>
          </a:xfrm>
          <a:prstGeom prst="rect">
            <a:avLst/>
          </a:prstGeom>
        </p:spPr>
      </p:pic>
      <p:pic>
        <p:nvPicPr>
          <p:cNvPr id="15" name="Picture 1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308399" y="6002708"/>
            <a:ext cx="708581" cy="474749"/>
          </a:xfrm>
          <a:prstGeom prst="rect">
            <a:avLst/>
          </a:prstGeom>
        </p:spPr>
      </p:pic>
      <p:pic>
        <p:nvPicPr>
          <p:cNvPr id="16" name="Picture 15"/>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1800" y="5937096"/>
            <a:ext cx="584539" cy="616104"/>
          </a:xfrm>
          <a:prstGeom prst="rect">
            <a:avLst/>
          </a:prstGeom>
        </p:spPr>
      </p:pic>
      <p:sp>
        <p:nvSpPr>
          <p:cNvPr id="17" name="Title 1"/>
          <p:cNvSpPr>
            <a:spLocks noGrp="1"/>
          </p:cNvSpPr>
          <p:nvPr>
            <p:ph type="title"/>
          </p:nvPr>
        </p:nvSpPr>
        <p:spPr>
          <a:xfrm>
            <a:off x="76200" y="0"/>
            <a:ext cx="8229600" cy="1143000"/>
          </a:xfrm>
        </p:spPr>
        <p:txBody>
          <a:bodyPr>
            <a:noAutofit/>
          </a:bodyPr>
          <a:lstStyle>
            <a:lvl1pPr algn="l">
              <a:defRPr sz="3200" b="0">
                <a:solidFill>
                  <a:schemeClr val="bg1"/>
                </a:solidFill>
                <a:effectLst>
                  <a:outerShdw blurRad="38100" dist="38100" dir="2700000" algn="tl">
                    <a:srgbClr val="000000">
                      <a:alpha val="43137"/>
                    </a:srgbClr>
                  </a:outerShdw>
                </a:effectLst>
                <a:latin typeface="Copperplate Gothic Bold" panose="020E07050202060204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67209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8319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304800"/>
            <a:ext cx="18669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66993" y="304800"/>
            <a:ext cx="5466644"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1548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6990" y="1828800"/>
            <a:ext cx="7469011" cy="4114800"/>
          </a:xfrm>
        </p:spPr>
        <p:txBody>
          <a:bodyPr/>
          <a:lstStyle/>
          <a:p>
            <a:endParaRPr lang="en-US"/>
          </a:p>
        </p:txBody>
      </p:sp>
    </p:spTree>
    <p:extLst>
      <p:ext uri="{BB962C8B-B14F-4D97-AF65-F5344CB8AC3E}">
        <p14:creationId xmlns:p14="http://schemas.microsoft.com/office/powerpoint/2010/main" val="40737760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6990" y="1828800"/>
            <a:ext cx="3666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8526" y="1828800"/>
            <a:ext cx="36674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3922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6990" y="1828800"/>
            <a:ext cx="3666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68526" y="1828800"/>
            <a:ext cx="36674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68526" y="3962400"/>
            <a:ext cx="36674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836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183" indent="0" algn="ctr">
              <a:buNone/>
              <a:defRPr/>
            </a:lvl2pPr>
            <a:lvl3pPr marL="912386" indent="0" algn="ctr">
              <a:buNone/>
              <a:defRPr/>
            </a:lvl3pPr>
            <a:lvl4pPr marL="1368590" indent="0" algn="ctr">
              <a:buNone/>
              <a:defRPr/>
            </a:lvl4pPr>
            <a:lvl5pPr marL="1824781" indent="0" algn="ctr">
              <a:buNone/>
              <a:defRPr/>
            </a:lvl5pPr>
            <a:lvl6pPr marL="2280970" indent="0" algn="ctr">
              <a:buNone/>
              <a:defRPr/>
            </a:lvl6pPr>
            <a:lvl7pPr marL="2737175" indent="0" algn="ctr">
              <a:buNone/>
              <a:defRPr/>
            </a:lvl7pPr>
            <a:lvl8pPr marL="3193366" indent="0" algn="ctr">
              <a:buNone/>
              <a:defRPr/>
            </a:lvl8pPr>
            <a:lvl9pPr marL="364955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128"/>
              </a:defRPr>
            </a:lvl1pPr>
          </a:lstStyle>
          <a:p>
            <a:pPr>
              <a:defRPr/>
            </a:pPr>
            <a:fld id="{EC1F5DDA-1DC5-4DE1-B4C9-D29C627A993D}" type="slidenum">
              <a:rPr lang="en-US"/>
              <a:pPr>
                <a:defRPr/>
              </a:pPr>
              <a:t>‹#›</a:t>
            </a:fld>
            <a:endParaRPr lang="en-US"/>
          </a:p>
        </p:txBody>
      </p:sp>
    </p:spTree>
    <p:extLst>
      <p:ext uri="{BB962C8B-B14F-4D97-AF65-F5344CB8AC3E}">
        <p14:creationId xmlns:p14="http://schemas.microsoft.com/office/powerpoint/2010/main" val="2307359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128"/>
              </a:defRPr>
            </a:lvl1pPr>
          </a:lstStyle>
          <a:p>
            <a:pPr>
              <a:defRPr/>
            </a:pPr>
            <a:fld id="{072F4C3A-AD2E-4763-A664-691669600477}" type="slidenum">
              <a:rPr lang="en-US"/>
              <a:pPr>
                <a:defRPr/>
              </a:pPr>
              <a:t>‹#›</a:t>
            </a:fld>
            <a:endParaRPr lang="en-US"/>
          </a:p>
        </p:txBody>
      </p:sp>
    </p:spTree>
    <p:extLst>
      <p:ext uri="{BB962C8B-B14F-4D97-AF65-F5344CB8AC3E}">
        <p14:creationId xmlns:p14="http://schemas.microsoft.com/office/powerpoint/2010/main" val="93080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56"/>
            <a:ext cx="7772400" cy="1500187"/>
          </a:xfrm>
        </p:spPr>
        <p:txBody>
          <a:bodyPr anchor="b"/>
          <a:lstStyle>
            <a:lvl1pPr marL="0" indent="0">
              <a:buNone/>
              <a:defRPr sz="2000"/>
            </a:lvl1pPr>
            <a:lvl2pPr marL="456183" indent="0">
              <a:buNone/>
              <a:defRPr sz="1800"/>
            </a:lvl2pPr>
            <a:lvl3pPr marL="912386" indent="0">
              <a:buNone/>
              <a:defRPr sz="1600"/>
            </a:lvl3pPr>
            <a:lvl4pPr marL="1368590" indent="0">
              <a:buNone/>
              <a:defRPr sz="1400"/>
            </a:lvl4pPr>
            <a:lvl5pPr marL="1824781" indent="0">
              <a:buNone/>
              <a:defRPr sz="1400"/>
            </a:lvl5pPr>
            <a:lvl6pPr marL="2280970" indent="0">
              <a:buNone/>
              <a:defRPr sz="1400"/>
            </a:lvl6pPr>
            <a:lvl7pPr marL="2737175" indent="0">
              <a:buNone/>
              <a:defRPr sz="1400"/>
            </a:lvl7pPr>
            <a:lvl8pPr marL="3193366" indent="0">
              <a:buNone/>
              <a:defRPr sz="1400"/>
            </a:lvl8pPr>
            <a:lvl9pPr marL="364955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128"/>
              </a:defRPr>
            </a:lvl1pPr>
          </a:lstStyle>
          <a:p>
            <a:pPr>
              <a:defRPr/>
            </a:pPr>
            <a:fld id="{DD8134E0-A3AF-4BF0-848E-69BFF1983390}" type="slidenum">
              <a:rPr lang="en-US"/>
              <a:pPr>
                <a:defRPr/>
              </a:pPr>
              <a:t>‹#›</a:t>
            </a:fld>
            <a:endParaRPr lang="en-US"/>
          </a:p>
        </p:txBody>
      </p:sp>
    </p:spTree>
    <p:extLst>
      <p:ext uri="{BB962C8B-B14F-4D97-AF65-F5344CB8AC3E}">
        <p14:creationId xmlns:p14="http://schemas.microsoft.com/office/powerpoint/2010/main" val="975570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4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128"/>
              </a:defRPr>
            </a:lvl1pPr>
          </a:lstStyle>
          <a:p>
            <a:pPr>
              <a:defRPr/>
            </a:pPr>
            <a:fld id="{AAFFD2D2-1ADD-4650-ACF6-0883848C8AD9}" type="slidenum">
              <a:rPr lang="en-US"/>
              <a:pPr>
                <a:defRPr/>
              </a:pPr>
              <a:t>‹#›</a:t>
            </a:fld>
            <a:endParaRPr lang="en-US"/>
          </a:p>
        </p:txBody>
      </p:sp>
    </p:spTree>
    <p:extLst>
      <p:ext uri="{BB962C8B-B14F-4D97-AF65-F5344CB8AC3E}">
        <p14:creationId xmlns:p14="http://schemas.microsoft.com/office/powerpoint/2010/main" val="3133911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183" indent="0">
              <a:buNone/>
              <a:defRPr sz="2000" b="1"/>
            </a:lvl2pPr>
            <a:lvl3pPr marL="912386" indent="0">
              <a:buNone/>
              <a:defRPr sz="1800" b="1"/>
            </a:lvl3pPr>
            <a:lvl4pPr marL="1368590" indent="0">
              <a:buNone/>
              <a:defRPr sz="1600" b="1"/>
            </a:lvl4pPr>
            <a:lvl5pPr marL="1824781" indent="0">
              <a:buNone/>
              <a:defRPr sz="1600" b="1"/>
            </a:lvl5pPr>
            <a:lvl6pPr marL="2280970" indent="0">
              <a:buNone/>
              <a:defRPr sz="1600" b="1"/>
            </a:lvl6pPr>
            <a:lvl7pPr marL="2737175" indent="0">
              <a:buNone/>
              <a:defRPr sz="1600" b="1"/>
            </a:lvl7pPr>
            <a:lvl8pPr marL="3193366" indent="0">
              <a:buNone/>
              <a:defRPr sz="1600" b="1"/>
            </a:lvl8pPr>
            <a:lvl9pPr marL="364955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183" indent="0">
              <a:buNone/>
              <a:defRPr sz="2000" b="1"/>
            </a:lvl2pPr>
            <a:lvl3pPr marL="912386" indent="0">
              <a:buNone/>
              <a:defRPr sz="1800" b="1"/>
            </a:lvl3pPr>
            <a:lvl4pPr marL="1368590" indent="0">
              <a:buNone/>
              <a:defRPr sz="1600" b="1"/>
            </a:lvl4pPr>
            <a:lvl5pPr marL="1824781" indent="0">
              <a:buNone/>
              <a:defRPr sz="1600" b="1"/>
            </a:lvl5pPr>
            <a:lvl6pPr marL="2280970" indent="0">
              <a:buNone/>
              <a:defRPr sz="1600" b="1"/>
            </a:lvl6pPr>
            <a:lvl7pPr marL="2737175" indent="0">
              <a:buNone/>
              <a:defRPr sz="1600" b="1"/>
            </a:lvl7pPr>
            <a:lvl8pPr marL="3193366" indent="0">
              <a:buNone/>
              <a:defRPr sz="1600" b="1"/>
            </a:lvl8pPr>
            <a:lvl9pPr marL="364955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charset="-128"/>
              </a:defRPr>
            </a:lvl1pPr>
          </a:lstStyle>
          <a:p>
            <a:pPr>
              <a:defRPr/>
            </a:pPr>
            <a:fld id="{EB4B541F-C63D-48EB-8599-7F0F328B0CFC}" type="slidenum">
              <a:rPr lang="en-US"/>
              <a:pPr>
                <a:defRPr/>
              </a:pPr>
              <a:t>‹#›</a:t>
            </a:fld>
            <a:endParaRPr lang="en-US"/>
          </a:p>
        </p:txBody>
      </p:sp>
    </p:spTree>
    <p:extLst>
      <p:ext uri="{BB962C8B-B14F-4D97-AF65-F5344CB8AC3E}">
        <p14:creationId xmlns:p14="http://schemas.microsoft.com/office/powerpoint/2010/main" val="4050249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b="-2"/>
          <a:stretch/>
        </p:blipFill>
        <p:spPr>
          <a:xfrm>
            <a:off x="-21021" y="0"/>
            <a:ext cx="9165021" cy="5867400"/>
          </a:xfrm>
          <a:prstGeom prst="rect">
            <a:avLst/>
          </a:prstGeom>
        </p:spPr>
      </p:pic>
      <p:sp>
        <p:nvSpPr>
          <p:cNvPr id="2" name="Title 1"/>
          <p:cNvSpPr>
            <a:spLocks noGrp="1"/>
          </p:cNvSpPr>
          <p:nvPr>
            <p:ph type="title"/>
          </p:nvPr>
        </p:nvSpPr>
        <p:spPr>
          <a:xfrm>
            <a:off x="722313" y="2185987"/>
            <a:ext cx="7772400" cy="1362075"/>
          </a:xfrm>
        </p:spPr>
        <p:txBody>
          <a:bodyPr anchor="t">
            <a:normAutofit/>
          </a:bodyPr>
          <a:lstStyle>
            <a:lvl1pPr algn="l">
              <a:defRPr sz="2800" b="1" cap="all">
                <a:solidFill>
                  <a:schemeClr val="bg1"/>
                </a:solidFill>
                <a:effectLst>
                  <a:outerShdw blurRad="38100" dist="38100" dir="2700000" algn="tl">
                    <a:srgbClr val="000000">
                      <a:alpha val="43137"/>
                    </a:srgbClr>
                  </a:outerShdw>
                </a:effectLst>
                <a:latin typeface="Copperplate Gothic Bold" panose="020E07050202060204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6858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en-US" dirty="0" smtClean="0"/>
          </a:p>
        </p:txBody>
      </p:sp>
      <p:sp>
        <p:nvSpPr>
          <p:cNvPr id="6" name="Slide Number Placeholder 5"/>
          <p:cNvSpPr>
            <a:spLocks noGrp="1"/>
          </p:cNvSpPr>
          <p:nvPr>
            <p:ph type="sldNum" sz="quarter" idx="12"/>
          </p:nvPr>
        </p:nvSpPr>
        <p:spPr/>
        <p:txBody>
          <a:bodyPr/>
          <a:lstStyle/>
          <a:p>
            <a:fld id="{BA2B506A-2681-490A-A747-9BFCB8852964}"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3400" y="6149517"/>
            <a:ext cx="1197938" cy="253065"/>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1076" y="6013313"/>
            <a:ext cx="629524" cy="38927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02938" y="6129491"/>
            <a:ext cx="880664" cy="303677"/>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74195" y="6131069"/>
            <a:ext cx="903802" cy="253065"/>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308399" y="6002708"/>
            <a:ext cx="708581" cy="474749"/>
          </a:xfrm>
          <a:prstGeom prst="rect">
            <a:avLst/>
          </a:prstGeom>
        </p:spPr>
      </p:pic>
      <p:pic>
        <p:nvPicPr>
          <p:cNvPr id="13" name="Picture 1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1800" y="5937096"/>
            <a:ext cx="584539" cy="616104"/>
          </a:xfrm>
          <a:prstGeom prst="rect">
            <a:avLst/>
          </a:prstGeom>
        </p:spPr>
      </p:pic>
      <p:sp>
        <p:nvSpPr>
          <p:cNvPr id="14" name="Footer Placeholder 4"/>
          <p:cNvSpPr>
            <a:spLocks noGrp="1"/>
          </p:cNvSpPr>
          <p:nvPr>
            <p:ph type="ftr" sz="quarter" idx="11"/>
          </p:nvPr>
        </p:nvSpPr>
        <p:spPr>
          <a:xfrm>
            <a:off x="3124200" y="6416675"/>
            <a:ext cx="2895600" cy="365125"/>
          </a:xfrm>
        </p:spPr>
        <p:txBody>
          <a:bodyPr/>
          <a:lstStyle/>
          <a:p>
            <a:endParaRPr lang="en-US" dirty="0" smtClean="0"/>
          </a:p>
        </p:txBody>
      </p:sp>
    </p:spTree>
    <p:extLst>
      <p:ext uri="{BB962C8B-B14F-4D97-AF65-F5344CB8AC3E}">
        <p14:creationId xmlns:p14="http://schemas.microsoft.com/office/powerpoint/2010/main" val="293020391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charset="-128"/>
              </a:defRPr>
            </a:lvl1pPr>
          </a:lstStyle>
          <a:p>
            <a:pPr>
              <a:defRPr/>
            </a:pPr>
            <a:fld id="{B3EDED29-FA67-4C38-AC31-8C6E05D3BA01}" type="slidenum">
              <a:rPr lang="en-US"/>
              <a:pPr>
                <a:defRPr/>
              </a:pPr>
              <a:t>‹#›</a:t>
            </a:fld>
            <a:endParaRPr lang="en-US"/>
          </a:p>
        </p:txBody>
      </p:sp>
    </p:spTree>
    <p:extLst>
      <p:ext uri="{BB962C8B-B14F-4D97-AF65-F5344CB8AC3E}">
        <p14:creationId xmlns:p14="http://schemas.microsoft.com/office/powerpoint/2010/main" val="6372073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charset="-128"/>
              </a:defRPr>
            </a:lvl1pPr>
          </a:lstStyle>
          <a:p>
            <a:pPr>
              <a:defRPr/>
            </a:pPr>
            <a:fld id="{DE4E186A-59E2-4879-A394-59F83C76AD02}" type="slidenum">
              <a:rPr lang="en-US"/>
              <a:pPr>
                <a:defRPr/>
              </a:pPr>
              <a:t>‹#›</a:t>
            </a:fld>
            <a:endParaRPr lang="en-US"/>
          </a:p>
        </p:txBody>
      </p:sp>
    </p:spTree>
    <p:extLst>
      <p:ext uri="{BB962C8B-B14F-4D97-AF65-F5344CB8AC3E}">
        <p14:creationId xmlns:p14="http://schemas.microsoft.com/office/powerpoint/2010/main" val="3321061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9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183" indent="0">
              <a:buNone/>
              <a:defRPr sz="1200"/>
            </a:lvl2pPr>
            <a:lvl3pPr marL="912386" indent="0">
              <a:buNone/>
              <a:defRPr sz="1000"/>
            </a:lvl3pPr>
            <a:lvl4pPr marL="1368590" indent="0">
              <a:buNone/>
              <a:defRPr sz="900"/>
            </a:lvl4pPr>
            <a:lvl5pPr marL="1824781" indent="0">
              <a:buNone/>
              <a:defRPr sz="900"/>
            </a:lvl5pPr>
            <a:lvl6pPr marL="2280970" indent="0">
              <a:buNone/>
              <a:defRPr sz="900"/>
            </a:lvl6pPr>
            <a:lvl7pPr marL="2737175" indent="0">
              <a:buNone/>
              <a:defRPr sz="900"/>
            </a:lvl7pPr>
            <a:lvl8pPr marL="3193366" indent="0">
              <a:buNone/>
              <a:defRPr sz="900"/>
            </a:lvl8pPr>
            <a:lvl9pPr marL="364955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128"/>
              </a:defRPr>
            </a:lvl1pPr>
          </a:lstStyle>
          <a:p>
            <a:pPr>
              <a:defRPr/>
            </a:pPr>
            <a:fld id="{E728FE58-43FD-4664-A9FD-D709A2C4F69E}" type="slidenum">
              <a:rPr lang="en-US"/>
              <a:pPr>
                <a:defRPr/>
              </a:pPr>
              <a:t>‹#›</a:t>
            </a:fld>
            <a:endParaRPr lang="en-US"/>
          </a:p>
        </p:txBody>
      </p:sp>
    </p:spTree>
    <p:extLst>
      <p:ext uri="{BB962C8B-B14F-4D97-AF65-F5344CB8AC3E}">
        <p14:creationId xmlns:p14="http://schemas.microsoft.com/office/powerpoint/2010/main" val="1003942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83" indent="0">
              <a:buNone/>
              <a:defRPr sz="2800"/>
            </a:lvl2pPr>
            <a:lvl3pPr marL="912386" indent="0">
              <a:buNone/>
              <a:defRPr sz="2400"/>
            </a:lvl3pPr>
            <a:lvl4pPr marL="1368590" indent="0">
              <a:buNone/>
              <a:defRPr sz="2000"/>
            </a:lvl4pPr>
            <a:lvl5pPr marL="1824781" indent="0">
              <a:buNone/>
              <a:defRPr sz="2000"/>
            </a:lvl5pPr>
            <a:lvl6pPr marL="2280970" indent="0">
              <a:buNone/>
              <a:defRPr sz="2000"/>
            </a:lvl6pPr>
            <a:lvl7pPr marL="2737175" indent="0">
              <a:buNone/>
              <a:defRPr sz="2000"/>
            </a:lvl7pPr>
            <a:lvl8pPr marL="3193366" indent="0">
              <a:buNone/>
              <a:defRPr sz="2000"/>
            </a:lvl8pPr>
            <a:lvl9pPr marL="364955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83" indent="0">
              <a:buNone/>
              <a:defRPr sz="1200"/>
            </a:lvl2pPr>
            <a:lvl3pPr marL="912386" indent="0">
              <a:buNone/>
              <a:defRPr sz="1000"/>
            </a:lvl3pPr>
            <a:lvl4pPr marL="1368590" indent="0">
              <a:buNone/>
              <a:defRPr sz="900"/>
            </a:lvl4pPr>
            <a:lvl5pPr marL="1824781" indent="0">
              <a:buNone/>
              <a:defRPr sz="900"/>
            </a:lvl5pPr>
            <a:lvl6pPr marL="2280970" indent="0">
              <a:buNone/>
              <a:defRPr sz="900"/>
            </a:lvl6pPr>
            <a:lvl7pPr marL="2737175" indent="0">
              <a:buNone/>
              <a:defRPr sz="900"/>
            </a:lvl7pPr>
            <a:lvl8pPr marL="3193366" indent="0">
              <a:buNone/>
              <a:defRPr sz="900"/>
            </a:lvl8pPr>
            <a:lvl9pPr marL="364955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128"/>
              </a:defRPr>
            </a:lvl1pPr>
          </a:lstStyle>
          <a:p>
            <a:pPr>
              <a:defRPr/>
            </a:pPr>
            <a:fld id="{0652A6C3-EC49-4A66-9AF3-E64746068ACF}" type="slidenum">
              <a:rPr lang="en-US"/>
              <a:pPr>
                <a:defRPr/>
              </a:pPr>
              <a:t>‹#›</a:t>
            </a:fld>
            <a:endParaRPr lang="en-US"/>
          </a:p>
        </p:txBody>
      </p:sp>
    </p:spTree>
    <p:extLst>
      <p:ext uri="{BB962C8B-B14F-4D97-AF65-F5344CB8AC3E}">
        <p14:creationId xmlns:p14="http://schemas.microsoft.com/office/powerpoint/2010/main" val="1817512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128"/>
              </a:defRPr>
            </a:lvl1pPr>
          </a:lstStyle>
          <a:p>
            <a:pPr>
              <a:defRPr/>
            </a:pPr>
            <a:fld id="{3439A547-EDBF-4EF2-8667-C5139D4E871A}" type="slidenum">
              <a:rPr lang="en-US"/>
              <a:pPr>
                <a:defRPr/>
              </a:pPr>
              <a:t>‹#›</a:t>
            </a:fld>
            <a:endParaRPr lang="en-US"/>
          </a:p>
        </p:txBody>
      </p:sp>
    </p:spTree>
    <p:extLst>
      <p:ext uri="{BB962C8B-B14F-4D97-AF65-F5344CB8AC3E}">
        <p14:creationId xmlns:p14="http://schemas.microsoft.com/office/powerpoint/2010/main" val="4013122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ea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128"/>
              </a:defRPr>
            </a:lvl1pPr>
          </a:lstStyle>
          <a:p>
            <a:pPr>
              <a:defRPr/>
            </a:pPr>
            <a:fld id="{52E94ED9-E8EF-43A1-B1BB-14769FF88F6B}" type="slidenum">
              <a:rPr lang="en-US"/>
              <a:pPr>
                <a:defRPr/>
              </a:pPr>
              <a:t>‹#›</a:t>
            </a:fld>
            <a:endParaRPr lang="en-US"/>
          </a:p>
        </p:txBody>
      </p:sp>
    </p:spTree>
    <p:extLst>
      <p:ext uri="{BB962C8B-B14F-4D97-AF65-F5344CB8AC3E}">
        <p14:creationId xmlns:p14="http://schemas.microsoft.com/office/powerpoint/2010/main" val="375945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6813" y="1828800"/>
            <a:ext cx="7469187" cy="4114800"/>
          </a:xfrm>
        </p:spPr>
        <p:txBody>
          <a:bodyPr/>
          <a:lstStyle/>
          <a:p>
            <a:pPr lvl="0"/>
            <a:endParaRPr lang="en-US" noProof="0" smtClean="0"/>
          </a:p>
        </p:txBody>
      </p:sp>
    </p:spTree>
    <p:extLst>
      <p:ext uri="{BB962C8B-B14F-4D97-AF65-F5344CB8AC3E}">
        <p14:creationId xmlns:p14="http://schemas.microsoft.com/office/powerpoint/2010/main" val="6756597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27877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2547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388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1676400"/>
          </a:xfrm>
          <a:prstGeom prst="rect">
            <a:avLst/>
          </a:prstGeom>
        </p:spPr>
      </p:pic>
      <p:sp>
        <p:nvSpPr>
          <p:cNvPr id="3" name="Content Placeholder 2"/>
          <p:cNvSpPr>
            <a:spLocks noGrp="1"/>
          </p:cNvSpPr>
          <p:nvPr>
            <p:ph sz="half" idx="1"/>
          </p:nvPr>
        </p:nvSpPr>
        <p:spPr>
          <a:xfrm>
            <a:off x="457200" y="1752600"/>
            <a:ext cx="4038600" cy="4184513"/>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184513"/>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en-US" dirty="0" smtClean="0"/>
          </a:p>
        </p:txBody>
      </p:sp>
      <p:sp>
        <p:nvSpPr>
          <p:cNvPr id="7" name="Slide Number Placeholder 6"/>
          <p:cNvSpPr>
            <a:spLocks noGrp="1"/>
          </p:cNvSpPr>
          <p:nvPr>
            <p:ph type="sldNum" sz="quarter" idx="12"/>
          </p:nvPr>
        </p:nvSpPr>
        <p:spPr/>
        <p:txBody>
          <a:bodyPr/>
          <a:lstStyle/>
          <a:p>
            <a:fld id="{BA2B506A-2681-490A-A747-9BFCB8852964}" type="slidenum">
              <a:rPr lang="en-US" smtClean="0"/>
              <a:t>‹#›</a:t>
            </a:fld>
            <a:endParaRPr lang="en-US"/>
          </a:p>
        </p:txBody>
      </p:sp>
      <p:sp>
        <p:nvSpPr>
          <p:cNvPr id="9" name="Title 1"/>
          <p:cNvSpPr>
            <a:spLocks noGrp="1"/>
          </p:cNvSpPr>
          <p:nvPr>
            <p:ph type="title"/>
          </p:nvPr>
        </p:nvSpPr>
        <p:spPr>
          <a:xfrm>
            <a:off x="76200" y="0"/>
            <a:ext cx="8229600" cy="1143000"/>
          </a:xfrm>
        </p:spPr>
        <p:txBody>
          <a:bodyPr>
            <a:noAutofit/>
          </a:bodyPr>
          <a:lstStyle>
            <a:lvl1pPr algn="l">
              <a:defRPr sz="3200" b="0">
                <a:solidFill>
                  <a:schemeClr val="bg1"/>
                </a:solidFill>
                <a:effectLst>
                  <a:outerShdw blurRad="38100" dist="38100" dir="2700000" algn="tl">
                    <a:srgbClr val="000000">
                      <a:alpha val="43137"/>
                    </a:srgbClr>
                  </a:outerShdw>
                </a:effectLst>
                <a:latin typeface="Copperplate Gothic Bold" panose="020E0705020206020404" pitchFamily="34" charset="0"/>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3400" y="6149517"/>
            <a:ext cx="1197938" cy="253065"/>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1076" y="6013313"/>
            <a:ext cx="629524" cy="389270"/>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02938" y="6129491"/>
            <a:ext cx="880664" cy="303677"/>
          </a:xfrm>
          <a:prstGeom prst="rect">
            <a:avLst/>
          </a:prstGeom>
        </p:spPr>
      </p:pic>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74195" y="6131069"/>
            <a:ext cx="903802" cy="253065"/>
          </a:xfrm>
          <a:prstGeom prst="rect">
            <a:avLst/>
          </a:prstGeom>
        </p:spPr>
      </p:pic>
      <p:pic>
        <p:nvPicPr>
          <p:cNvPr id="14" name="Picture 13"/>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308399" y="6002708"/>
            <a:ext cx="708581" cy="474749"/>
          </a:xfrm>
          <a:prstGeom prst="rect">
            <a:avLst/>
          </a:prstGeom>
        </p:spPr>
      </p:pic>
      <p:pic>
        <p:nvPicPr>
          <p:cNvPr id="15" name="Picture 1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1800" y="5937096"/>
            <a:ext cx="584539" cy="616104"/>
          </a:xfrm>
          <a:prstGeom prst="rect">
            <a:avLst/>
          </a:prstGeom>
        </p:spPr>
      </p:pic>
      <p:sp>
        <p:nvSpPr>
          <p:cNvPr id="17" name="Footer Placeholder 4"/>
          <p:cNvSpPr>
            <a:spLocks noGrp="1"/>
          </p:cNvSpPr>
          <p:nvPr>
            <p:ph type="ftr" sz="quarter" idx="11"/>
          </p:nvPr>
        </p:nvSpPr>
        <p:spPr>
          <a:xfrm>
            <a:off x="3124200" y="6416675"/>
            <a:ext cx="2895600" cy="365125"/>
          </a:xfrm>
        </p:spPr>
        <p:txBody>
          <a:bodyPr/>
          <a:lstStyle/>
          <a:p>
            <a:endParaRPr lang="en-US" dirty="0" smtClean="0"/>
          </a:p>
        </p:txBody>
      </p:sp>
    </p:spTree>
    <p:extLst>
      <p:ext uri="{BB962C8B-B14F-4D97-AF65-F5344CB8AC3E}">
        <p14:creationId xmlns:p14="http://schemas.microsoft.com/office/powerpoint/2010/main" val="210804037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66990" y="1828800"/>
            <a:ext cx="36660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8523" y="1828800"/>
            <a:ext cx="366747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27138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54984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506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234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8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6979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72975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886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304800"/>
            <a:ext cx="18669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66990" y="304800"/>
            <a:ext cx="5466644"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3548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66990" y="1828800"/>
            <a:ext cx="7469011" cy="4114800"/>
          </a:xfrm>
        </p:spPr>
        <p:txBody>
          <a:bodyPr/>
          <a:lstStyle/>
          <a:p>
            <a:endParaRPr lang="en-US"/>
          </a:p>
        </p:txBody>
      </p:sp>
    </p:spTree>
    <p:extLst>
      <p:ext uri="{BB962C8B-B14F-4D97-AF65-F5344CB8AC3E}">
        <p14:creationId xmlns:p14="http://schemas.microsoft.com/office/powerpoint/2010/main" val="41889272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6990" y="1828800"/>
            <a:ext cx="3666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68523" y="1828800"/>
            <a:ext cx="36674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78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1676400"/>
          </a:xfrm>
          <a:prstGeom prst="rect">
            <a:avLst/>
          </a:prstGeom>
        </p:spPr>
      </p:pic>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223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2238"/>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smtClean="0"/>
          </a:p>
        </p:txBody>
      </p:sp>
      <p:sp>
        <p:nvSpPr>
          <p:cNvPr id="9" name="Slide Number Placeholder 8"/>
          <p:cNvSpPr>
            <a:spLocks noGrp="1"/>
          </p:cNvSpPr>
          <p:nvPr>
            <p:ph type="sldNum" sz="quarter" idx="12"/>
          </p:nvPr>
        </p:nvSpPr>
        <p:spPr/>
        <p:txBody>
          <a:bodyPr/>
          <a:lstStyle/>
          <a:p>
            <a:fld id="{BA2B506A-2681-490A-A747-9BFCB8852964}" type="slidenum">
              <a:rPr lang="en-US" smtClean="0"/>
              <a:t>‹#›</a:t>
            </a:fld>
            <a:endParaRPr lang="en-US"/>
          </a:p>
        </p:txBody>
      </p:sp>
      <p:sp>
        <p:nvSpPr>
          <p:cNvPr id="11" name="Title 1"/>
          <p:cNvSpPr>
            <a:spLocks noGrp="1"/>
          </p:cNvSpPr>
          <p:nvPr>
            <p:ph type="title"/>
          </p:nvPr>
        </p:nvSpPr>
        <p:spPr>
          <a:xfrm>
            <a:off x="76200" y="0"/>
            <a:ext cx="8229600" cy="1143000"/>
          </a:xfrm>
        </p:spPr>
        <p:txBody>
          <a:bodyPr>
            <a:noAutofit/>
          </a:bodyPr>
          <a:lstStyle>
            <a:lvl1pPr algn="l">
              <a:defRPr sz="3200" b="0">
                <a:solidFill>
                  <a:schemeClr val="bg1"/>
                </a:solidFill>
                <a:effectLst>
                  <a:outerShdw blurRad="38100" dist="38100" dir="2700000" algn="tl">
                    <a:srgbClr val="000000">
                      <a:alpha val="43137"/>
                    </a:srgbClr>
                  </a:outerShdw>
                </a:effectLst>
                <a:latin typeface="Copperplate Gothic Bold" panose="020E0705020206020404" pitchFamily="34" charset="0"/>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3400" y="6149517"/>
            <a:ext cx="1197938" cy="253065"/>
          </a:xfrm>
          <a:prstGeom prst="rect">
            <a:avLst/>
          </a:prstGeom>
        </p:spPr>
      </p:pic>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1076" y="6013313"/>
            <a:ext cx="629524" cy="389270"/>
          </a:xfrm>
          <a:prstGeom prst="rect">
            <a:avLst/>
          </a:prstGeom>
        </p:spPr>
      </p:pic>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02938" y="6129491"/>
            <a:ext cx="880664" cy="303677"/>
          </a:xfrm>
          <a:prstGeom prst="rect">
            <a:avLst/>
          </a:prstGeom>
        </p:spPr>
      </p:pic>
      <p:pic>
        <p:nvPicPr>
          <p:cNvPr id="15" name="Picture 1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74195" y="6131069"/>
            <a:ext cx="903802" cy="253065"/>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308399" y="6002708"/>
            <a:ext cx="708581" cy="474749"/>
          </a:xfrm>
          <a:prstGeom prst="rect">
            <a:avLst/>
          </a:prstGeom>
        </p:spPr>
      </p:pic>
      <p:pic>
        <p:nvPicPr>
          <p:cNvPr id="17" name="Picture 1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1800" y="5937096"/>
            <a:ext cx="584539" cy="616104"/>
          </a:xfrm>
          <a:prstGeom prst="rect">
            <a:avLst/>
          </a:prstGeom>
        </p:spPr>
      </p:pic>
      <p:sp>
        <p:nvSpPr>
          <p:cNvPr id="18" name="Footer Placeholder 4"/>
          <p:cNvSpPr>
            <a:spLocks noGrp="1"/>
          </p:cNvSpPr>
          <p:nvPr>
            <p:ph type="ftr" sz="quarter" idx="11"/>
          </p:nvPr>
        </p:nvSpPr>
        <p:spPr>
          <a:xfrm>
            <a:off x="3124200" y="6416675"/>
            <a:ext cx="2895600" cy="365125"/>
          </a:xfrm>
        </p:spPr>
        <p:txBody>
          <a:bodyPr/>
          <a:lstStyle/>
          <a:p>
            <a:endParaRPr lang="en-US" dirty="0" smtClean="0"/>
          </a:p>
        </p:txBody>
      </p:sp>
    </p:spTree>
    <p:extLst>
      <p:ext uri="{BB962C8B-B14F-4D97-AF65-F5344CB8AC3E}">
        <p14:creationId xmlns:p14="http://schemas.microsoft.com/office/powerpoint/2010/main" val="252084430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6990" y="1828800"/>
            <a:ext cx="3666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68523" y="1828800"/>
            <a:ext cx="36674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68523" y="3962400"/>
            <a:ext cx="366747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56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1" cy="1676400"/>
          </a:xfrm>
          <a:prstGeom prst="rect">
            <a:avLst/>
          </a:prstGeom>
        </p:spPr>
      </p:pic>
      <p:sp>
        <p:nvSpPr>
          <p:cNvPr id="2" name="Title 1"/>
          <p:cNvSpPr>
            <a:spLocks noGrp="1"/>
          </p:cNvSpPr>
          <p:nvPr>
            <p:ph type="title"/>
          </p:nvPr>
        </p:nvSpPr>
        <p:spPr>
          <a:xfrm>
            <a:off x="76200" y="0"/>
            <a:ext cx="8229600" cy="1143000"/>
          </a:xfrm>
        </p:spPr>
        <p:txBody>
          <a:bodyPr>
            <a:noAutofit/>
          </a:bodyPr>
          <a:lstStyle>
            <a:lvl1pPr algn="l">
              <a:defRPr sz="3200" b="0">
                <a:solidFill>
                  <a:schemeClr val="bg1"/>
                </a:solidFill>
                <a:effectLst>
                  <a:outerShdw blurRad="38100" dist="38100" dir="2700000" algn="tl">
                    <a:srgbClr val="000000">
                      <a:alpha val="43137"/>
                    </a:srgbClr>
                  </a:outerShdw>
                </a:effectLst>
                <a:latin typeface="Copperplate Gothic Bold" panose="020E07050202060204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en-US" dirty="0" smtClean="0"/>
          </a:p>
        </p:txBody>
      </p:sp>
      <p:sp>
        <p:nvSpPr>
          <p:cNvPr id="5" name="Slide Number Placeholder 4"/>
          <p:cNvSpPr>
            <a:spLocks noGrp="1"/>
          </p:cNvSpPr>
          <p:nvPr>
            <p:ph type="sldNum" sz="quarter" idx="12"/>
          </p:nvPr>
        </p:nvSpPr>
        <p:spPr/>
        <p:txBody>
          <a:bodyPr/>
          <a:lstStyle/>
          <a:p>
            <a:fld id="{BA2B506A-2681-490A-A747-9BFCB8852964}"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3400" y="6149517"/>
            <a:ext cx="1197938" cy="253065"/>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81076" y="6013313"/>
            <a:ext cx="629524" cy="389270"/>
          </a:xfrm>
          <a:prstGeom prst="rect">
            <a:avLst/>
          </a:prstGeom>
        </p:spPr>
      </p:pic>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2202938" y="6129491"/>
            <a:ext cx="880664" cy="303677"/>
          </a:xfrm>
          <a:prstGeom prst="rect">
            <a:avLst/>
          </a:prstGeom>
        </p:spPr>
      </p:pic>
      <p:pic>
        <p:nvPicPr>
          <p:cNvPr id="10" name="Pictur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74195" y="6131069"/>
            <a:ext cx="903802" cy="253065"/>
          </a:xfrm>
          <a:prstGeom prst="rect">
            <a:avLst/>
          </a:prstGeom>
        </p:spPr>
      </p:pic>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5308399" y="6002708"/>
            <a:ext cx="708581" cy="474749"/>
          </a:xfrm>
          <a:prstGeom prst="rect">
            <a:avLst/>
          </a:prstGeom>
        </p:spPr>
      </p:pic>
      <p:pic>
        <p:nvPicPr>
          <p:cNvPr id="12" name="Picture 11"/>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781800" y="5937096"/>
            <a:ext cx="584539" cy="616104"/>
          </a:xfrm>
          <a:prstGeom prst="rect">
            <a:avLst/>
          </a:prstGeom>
        </p:spPr>
      </p:pic>
      <p:sp>
        <p:nvSpPr>
          <p:cNvPr id="13" name="Footer Placeholder 4"/>
          <p:cNvSpPr>
            <a:spLocks noGrp="1"/>
          </p:cNvSpPr>
          <p:nvPr>
            <p:ph type="ftr" sz="quarter" idx="11"/>
          </p:nvPr>
        </p:nvSpPr>
        <p:spPr>
          <a:xfrm>
            <a:off x="3124200" y="6416675"/>
            <a:ext cx="2895600" cy="365125"/>
          </a:xfrm>
        </p:spPr>
        <p:txBody>
          <a:bodyPr/>
          <a:lstStyle/>
          <a:p>
            <a:endParaRPr lang="en-US" dirty="0" smtClean="0"/>
          </a:p>
        </p:txBody>
      </p:sp>
    </p:spTree>
    <p:extLst>
      <p:ext uri="{BB962C8B-B14F-4D97-AF65-F5344CB8AC3E}">
        <p14:creationId xmlns:p14="http://schemas.microsoft.com/office/powerpoint/2010/main" val="34699975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en-US" dirty="0" smtClean="0"/>
          </a:p>
        </p:txBody>
      </p:sp>
      <p:sp>
        <p:nvSpPr>
          <p:cNvPr id="7" name="Slide Number Placeholder 6"/>
          <p:cNvSpPr>
            <a:spLocks noGrp="1"/>
          </p:cNvSpPr>
          <p:nvPr>
            <p:ph type="sldNum" sz="quarter" idx="12"/>
          </p:nvPr>
        </p:nvSpPr>
        <p:spPr/>
        <p:txBody>
          <a:bodyPr/>
          <a:lstStyle/>
          <a:p>
            <a:fld id="{BA2B506A-2681-490A-A747-9BFCB8852964}" type="slidenum">
              <a:rPr lang="en-US" smtClean="0"/>
              <a:t>‹#›</a:t>
            </a:fld>
            <a:endParaRPr lang="en-US"/>
          </a:p>
        </p:txBody>
      </p:sp>
      <p:sp>
        <p:nvSpPr>
          <p:cNvPr id="8" name="Footer Placeholder 4"/>
          <p:cNvSpPr>
            <a:spLocks noGrp="1"/>
          </p:cNvSpPr>
          <p:nvPr>
            <p:ph type="ftr" sz="quarter" idx="11"/>
          </p:nvPr>
        </p:nvSpPr>
        <p:spPr>
          <a:xfrm>
            <a:off x="3124200" y="6416675"/>
            <a:ext cx="2895600" cy="365125"/>
          </a:xfrm>
        </p:spPr>
        <p:txBody>
          <a:bodyPr/>
          <a:lstStyle/>
          <a:p>
            <a:endParaRPr lang="en-US" dirty="0" smtClean="0"/>
          </a:p>
        </p:txBody>
      </p:sp>
    </p:spTree>
    <p:extLst>
      <p:ext uri="{BB962C8B-B14F-4D97-AF65-F5344CB8AC3E}">
        <p14:creationId xmlns:p14="http://schemas.microsoft.com/office/powerpoint/2010/main" val="1987469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en-US" dirty="0" smtClean="0"/>
          </a:p>
        </p:txBody>
      </p:sp>
      <p:sp>
        <p:nvSpPr>
          <p:cNvPr id="7" name="Slide Number Placeholder 6"/>
          <p:cNvSpPr>
            <a:spLocks noGrp="1"/>
          </p:cNvSpPr>
          <p:nvPr>
            <p:ph type="sldNum" sz="quarter" idx="12"/>
          </p:nvPr>
        </p:nvSpPr>
        <p:spPr/>
        <p:txBody>
          <a:bodyPr/>
          <a:lstStyle/>
          <a:p>
            <a:fld id="{BA2B506A-2681-490A-A747-9BFCB8852964}" type="slidenum">
              <a:rPr lang="en-US" smtClean="0"/>
              <a:t>‹#›</a:t>
            </a:fld>
            <a:endParaRPr lang="en-US"/>
          </a:p>
        </p:txBody>
      </p:sp>
      <p:sp>
        <p:nvSpPr>
          <p:cNvPr id="8" name="Footer Placeholder 4"/>
          <p:cNvSpPr>
            <a:spLocks noGrp="1"/>
          </p:cNvSpPr>
          <p:nvPr>
            <p:ph type="ftr" sz="quarter" idx="11"/>
          </p:nvPr>
        </p:nvSpPr>
        <p:spPr>
          <a:xfrm>
            <a:off x="3124200" y="6416675"/>
            <a:ext cx="2895600" cy="365125"/>
          </a:xfrm>
        </p:spPr>
        <p:txBody>
          <a:bodyPr/>
          <a:lstStyle/>
          <a:p>
            <a:endParaRPr lang="en-US" dirty="0" smtClean="0"/>
          </a:p>
        </p:txBody>
      </p:sp>
    </p:spTree>
    <p:extLst>
      <p:ext uri="{BB962C8B-B14F-4D97-AF65-F5344CB8AC3E}">
        <p14:creationId xmlns:p14="http://schemas.microsoft.com/office/powerpoint/2010/main" val="8214623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endParaRPr lang="en-US" dirty="0" smtClean="0"/>
          </a:p>
        </p:txBody>
      </p:sp>
      <p:sp>
        <p:nvSpPr>
          <p:cNvPr id="6" name="Slide Number Placeholder 5"/>
          <p:cNvSpPr>
            <a:spLocks noGrp="1"/>
          </p:cNvSpPr>
          <p:nvPr>
            <p:ph type="sldNum" sz="quarter" idx="12"/>
          </p:nvPr>
        </p:nvSpPr>
        <p:spPr/>
        <p:txBody>
          <a:bodyPr/>
          <a:lstStyle/>
          <a:p>
            <a:fld id="{BA2B506A-2681-490A-A747-9BFCB8852964}" type="slidenum">
              <a:rPr lang="en-US" smtClean="0"/>
              <a:t>‹#›</a:t>
            </a:fld>
            <a:endParaRPr lang="en-US"/>
          </a:p>
        </p:txBody>
      </p:sp>
      <p:sp>
        <p:nvSpPr>
          <p:cNvPr id="7" name="Footer Placeholder 4"/>
          <p:cNvSpPr>
            <a:spLocks noGrp="1"/>
          </p:cNvSpPr>
          <p:nvPr>
            <p:ph type="ftr" sz="quarter" idx="11"/>
          </p:nvPr>
        </p:nvSpPr>
        <p:spPr>
          <a:xfrm>
            <a:off x="3124200" y="6416675"/>
            <a:ext cx="2895600" cy="365125"/>
          </a:xfrm>
        </p:spPr>
        <p:txBody>
          <a:bodyPr/>
          <a:lstStyle/>
          <a:p>
            <a:endParaRPr lang="en-US" dirty="0" smtClean="0"/>
          </a:p>
        </p:txBody>
      </p:sp>
    </p:spTree>
    <p:extLst>
      <p:ext uri="{BB962C8B-B14F-4D97-AF65-F5344CB8AC3E}">
        <p14:creationId xmlns:p14="http://schemas.microsoft.com/office/powerpoint/2010/main" val="29521253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rgbClr val="002060"/>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b="1">
                <a:solidFill>
                  <a:srgbClr val="00206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rgbClr val="002060"/>
                </a:solidFill>
                <a:latin typeface="Arial" panose="020B0604020202020204" pitchFamily="34" charset="0"/>
                <a:cs typeface="Arial" panose="020B0604020202020204" pitchFamily="34" charset="0"/>
              </a:defRPr>
            </a:lvl1pPr>
          </a:lstStyle>
          <a:p>
            <a:fld id="{BA2B506A-2681-490A-A747-9BFCB8852964}" type="slidenum">
              <a:rPr lang="en-US" smtClean="0"/>
              <a:pPr/>
              <a:t>‹#›</a:t>
            </a:fld>
            <a:endParaRPr lang="en-US"/>
          </a:p>
        </p:txBody>
      </p:sp>
    </p:spTree>
    <p:extLst>
      <p:ext uri="{BB962C8B-B14F-4D97-AF65-F5344CB8AC3E}">
        <p14:creationId xmlns:p14="http://schemas.microsoft.com/office/powerpoint/2010/main" val="295174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iming>
    <p:tnLst>
      <p:par>
        <p:cTn id="1" dur="indefinite" restart="never" nodeType="tmRoot"/>
      </p:par>
    </p:tnLst>
  </p:timing>
  <p:hf hdr="0" ftr="0" dt="0"/>
  <p:txStyles>
    <p:titleStyle>
      <a:lvl1pPr algn="ctr" defTabSz="914400" rtl="0" eaLnBrk="1" latinLnBrk="0" hangingPunct="1">
        <a:spcBef>
          <a:spcPct val="0"/>
        </a:spcBef>
        <a:buNone/>
        <a:defRPr sz="3200" b="0" kern="1200">
          <a:solidFill>
            <a:srgbClr val="002060"/>
          </a:solidFill>
          <a:effectLst>
            <a:outerShdw blurRad="38100" dist="38100" dir="2700000" algn="tl">
              <a:srgbClr val="000000">
                <a:alpha val="43137"/>
              </a:srgbClr>
            </a:outerShdw>
          </a:effectLst>
          <a:latin typeface="Copperplate Gothic Bold" panose="020E07050202060204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34902"/>
                <a:invGamma/>
              </a:srgbClr>
            </a:gs>
            <a:gs pos="50000">
              <a:srgbClr val="0000CC"/>
            </a:gs>
            <a:gs pos="100000">
              <a:srgbClr val="0000CC">
                <a:gamma/>
                <a:shade val="3490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66990" y="1828800"/>
            <a:ext cx="746901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3"/>
          <p:cNvSpPr>
            <a:spLocks noGrp="1" noChangeArrowheads="1"/>
          </p:cNvSpPr>
          <p:nvPr>
            <p:ph type="title"/>
          </p:nvPr>
        </p:nvSpPr>
        <p:spPr bwMode="auto">
          <a:xfrm>
            <a:off x="1219200" y="304800"/>
            <a:ext cx="6858000" cy="1143000"/>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8" name="Rectangle 4"/>
          <p:cNvSpPr>
            <a:spLocks noChangeArrowheads="1"/>
          </p:cNvSpPr>
          <p:nvPr/>
        </p:nvSpPr>
        <p:spPr bwMode="auto">
          <a:xfrm>
            <a:off x="0" y="12700"/>
            <a:ext cx="1086556" cy="6845300"/>
          </a:xfrm>
          <a:prstGeom prst="rect">
            <a:avLst/>
          </a:prstGeom>
          <a:gradFill rotWithShape="1">
            <a:gsLst>
              <a:gs pos="0">
                <a:srgbClr val="0000CC"/>
              </a:gs>
              <a:gs pos="100000">
                <a:srgbClr val="0000CC">
                  <a:gamma/>
                  <a:shade val="36078"/>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29" name="Line 5"/>
          <p:cNvSpPr>
            <a:spLocks noChangeShapeType="1"/>
          </p:cNvSpPr>
          <p:nvPr/>
        </p:nvSpPr>
        <p:spPr bwMode="auto">
          <a:xfrm>
            <a:off x="1241778" y="1295400"/>
            <a:ext cx="6914444"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grpSp>
        <p:nvGrpSpPr>
          <p:cNvPr id="1290" name="Group 266"/>
          <p:cNvGrpSpPr>
            <a:grpSpLocks/>
          </p:cNvGrpSpPr>
          <p:nvPr/>
        </p:nvGrpSpPr>
        <p:grpSpPr bwMode="auto">
          <a:xfrm>
            <a:off x="7735714" y="812807"/>
            <a:ext cx="1034345" cy="506413"/>
            <a:chOff x="5570" y="608"/>
            <a:chExt cx="732" cy="319"/>
          </a:xfrm>
        </p:grpSpPr>
        <p:sp>
          <p:nvSpPr>
            <p:cNvPr id="1030" name="Freeform 6"/>
            <p:cNvSpPr>
              <a:spLocks/>
            </p:cNvSpPr>
            <p:nvPr/>
          </p:nvSpPr>
          <p:spPr bwMode="auto">
            <a:xfrm>
              <a:off x="5570" y="679"/>
              <a:ext cx="422" cy="156"/>
            </a:xfrm>
            <a:custGeom>
              <a:avLst/>
              <a:gdLst>
                <a:gd name="T0" fmla="*/ 29 w 422"/>
                <a:gd name="T1" fmla="*/ 38 h 156"/>
                <a:gd name="T2" fmla="*/ 24 w 422"/>
                <a:gd name="T3" fmla="*/ 27 h 156"/>
                <a:gd name="T4" fmla="*/ 20 w 422"/>
                <a:gd name="T5" fmla="*/ 16 h 156"/>
                <a:gd name="T6" fmla="*/ 17 w 422"/>
                <a:gd name="T7" fmla="*/ 10 h 156"/>
                <a:gd name="T8" fmla="*/ 14 w 422"/>
                <a:gd name="T9" fmla="*/ 5 h 156"/>
                <a:gd name="T10" fmla="*/ 9 w 422"/>
                <a:gd name="T11" fmla="*/ 1 h 156"/>
                <a:gd name="T12" fmla="*/ 4 w 422"/>
                <a:gd name="T13" fmla="*/ 1 h 156"/>
                <a:gd name="T14" fmla="*/ 1 w 422"/>
                <a:gd name="T15" fmla="*/ 8 h 156"/>
                <a:gd name="T16" fmla="*/ 17 w 422"/>
                <a:gd name="T17" fmla="*/ 94 h 156"/>
                <a:gd name="T18" fmla="*/ 19 w 422"/>
                <a:gd name="T19" fmla="*/ 100 h 156"/>
                <a:gd name="T20" fmla="*/ 23 w 422"/>
                <a:gd name="T21" fmla="*/ 155 h 156"/>
                <a:gd name="T22" fmla="*/ 29 w 422"/>
                <a:gd name="T23" fmla="*/ 155 h 156"/>
                <a:gd name="T24" fmla="*/ 33 w 422"/>
                <a:gd name="T25" fmla="*/ 154 h 156"/>
                <a:gd name="T26" fmla="*/ 39 w 422"/>
                <a:gd name="T27" fmla="*/ 153 h 156"/>
                <a:gd name="T28" fmla="*/ 61 w 422"/>
                <a:gd name="T29" fmla="*/ 100 h 156"/>
                <a:gd name="T30" fmla="*/ 75 w 422"/>
                <a:gd name="T31" fmla="*/ 100 h 156"/>
                <a:gd name="T32" fmla="*/ 95 w 422"/>
                <a:gd name="T33" fmla="*/ 100 h 156"/>
                <a:gd name="T34" fmla="*/ 120 w 422"/>
                <a:gd name="T35" fmla="*/ 100 h 156"/>
                <a:gd name="T36" fmla="*/ 144 w 422"/>
                <a:gd name="T37" fmla="*/ 100 h 156"/>
                <a:gd name="T38" fmla="*/ 167 w 422"/>
                <a:gd name="T39" fmla="*/ 100 h 156"/>
                <a:gd name="T40" fmla="*/ 185 w 422"/>
                <a:gd name="T41" fmla="*/ 100 h 156"/>
                <a:gd name="T42" fmla="*/ 195 w 422"/>
                <a:gd name="T43" fmla="*/ 100 h 156"/>
                <a:gd name="T44" fmla="*/ 202 w 422"/>
                <a:gd name="T45" fmla="*/ 101 h 156"/>
                <a:gd name="T46" fmla="*/ 207 w 422"/>
                <a:gd name="T47" fmla="*/ 102 h 156"/>
                <a:gd name="T48" fmla="*/ 214 w 422"/>
                <a:gd name="T49" fmla="*/ 104 h 156"/>
                <a:gd name="T50" fmla="*/ 219 w 422"/>
                <a:gd name="T51" fmla="*/ 108 h 156"/>
                <a:gd name="T52" fmla="*/ 227 w 422"/>
                <a:gd name="T53" fmla="*/ 112 h 156"/>
                <a:gd name="T54" fmla="*/ 236 w 422"/>
                <a:gd name="T55" fmla="*/ 116 h 156"/>
                <a:gd name="T56" fmla="*/ 245 w 422"/>
                <a:gd name="T57" fmla="*/ 122 h 156"/>
                <a:gd name="T58" fmla="*/ 255 w 422"/>
                <a:gd name="T59" fmla="*/ 128 h 156"/>
                <a:gd name="T60" fmla="*/ 261 w 422"/>
                <a:gd name="T61" fmla="*/ 121 h 156"/>
                <a:gd name="T62" fmla="*/ 273 w 422"/>
                <a:gd name="T63" fmla="*/ 113 h 156"/>
                <a:gd name="T64" fmla="*/ 285 w 422"/>
                <a:gd name="T65" fmla="*/ 103 h 156"/>
                <a:gd name="T66" fmla="*/ 300 w 422"/>
                <a:gd name="T67" fmla="*/ 92 h 156"/>
                <a:gd name="T68" fmla="*/ 319 w 422"/>
                <a:gd name="T69" fmla="*/ 82 h 156"/>
                <a:gd name="T70" fmla="*/ 338 w 422"/>
                <a:gd name="T71" fmla="*/ 73 h 156"/>
                <a:gd name="T72" fmla="*/ 360 w 422"/>
                <a:gd name="T73" fmla="*/ 64 h 156"/>
                <a:gd name="T74" fmla="*/ 383 w 422"/>
                <a:gd name="T75" fmla="*/ 56 h 156"/>
                <a:gd name="T76" fmla="*/ 392 w 422"/>
                <a:gd name="T77" fmla="*/ 54 h 156"/>
                <a:gd name="T78" fmla="*/ 401 w 422"/>
                <a:gd name="T79" fmla="*/ 52 h 156"/>
                <a:gd name="T80" fmla="*/ 412 w 422"/>
                <a:gd name="T81" fmla="*/ 50 h 156"/>
                <a:gd name="T82" fmla="*/ 421 w 422"/>
                <a:gd name="T83" fmla="*/ 48 h 156"/>
                <a:gd name="T84" fmla="*/ 299 w 422"/>
                <a:gd name="T85" fmla="*/ 60 h 156"/>
                <a:gd name="T86" fmla="*/ 269 w 422"/>
                <a:gd name="T87" fmla="*/ 63 h 156"/>
                <a:gd name="T88" fmla="*/ 237 w 422"/>
                <a:gd name="T89" fmla="*/ 66 h 156"/>
                <a:gd name="T90" fmla="*/ 206 w 422"/>
                <a:gd name="T91" fmla="*/ 70 h 156"/>
                <a:gd name="T92" fmla="*/ 174 w 422"/>
                <a:gd name="T93" fmla="*/ 73 h 156"/>
                <a:gd name="T94" fmla="*/ 144 w 422"/>
                <a:gd name="T95" fmla="*/ 77 h 156"/>
                <a:gd name="T96" fmla="*/ 117 w 422"/>
                <a:gd name="T97" fmla="*/ 80 h 156"/>
                <a:gd name="T98" fmla="*/ 95 w 422"/>
                <a:gd name="T99" fmla="*/ 82 h 156"/>
                <a:gd name="T100" fmla="*/ 79 w 422"/>
                <a:gd name="T101" fmla="*/ 84 h 156"/>
                <a:gd name="T102" fmla="*/ 120 w 422"/>
                <a:gd name="T103" fmla="*/ 56 h 156"/>
                <a:gd name="T104" fmla="*/ 111 w 422"/>
                <a:gd name="T105" fmla="*/ 56 h 156"/>
                <a:gd name="T106" fmla="*/ 101 w 422"/>
                <a:gd name="T107" fmla="*/ 56 h 156"/>
                <a:gd name="T108" fmla="*/ 93 w 422"/>
                <a:gd name="T109" fmla="*/ 5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156">
                  <a:moveTo>
                    <a:pt x="31" y="43"/>
                  </a:moveTo>
                  <a:lnTo>
                    <a:pt x="30" y="41"/>
                  </a:lnTo>
                  <a:lnTo>
                    <a:pt x="30" y="39"/>
                  </a:lnTo>
                  <a:lnTo>
                    <a:pt x="29" y="38"/>
                  </a:lnTo>
                  <a:lnTo>
                    <a:pt x="28" y="35"/>
                  </a:lnTo>
                  <a:lnTo>
                    <a:pt x="27" y="33"/>
                  </a:lnTo>
                  <a:lnTo>
                    <a:pt x="25" y="30"/>
                  </a:lnTo>
                  <a:lnTo>
                    <a:pt x="24" y="27"/>
                  </a:lnTo>
                  <a:lnTo>
                    <a:pt x="23" y="24"/>
                  </a:lnTo>
                  <a:lnTo>
                    <a:pt x="22" y="22"/>
                  </a:lnTo>
                  <a:lnTo>
                    <a:pt x="21" y="19"/>
                  </a:lnTo>
                  <a:lnTo>
                    <a:pt x="20" y="16"/>
                  </a:lnTo>
                  <a:lnTo>
                    <a:pt x="19" y="14"/>
                  </a:lnTo>
                  <a:lnTo>
                    <a:pt x="18" y="13"/>
                  </a:lnTo>
                  <a:lnTo>
                    <a:pt x="18" y="12"/>
                  </a:lnTo>
                  <a:lnTo>
                    <a:pt x="17" y="10"/>
                  </a:lnTo>
                  <a:lnTo>
                    <a:pt x="17" y="9"/>
                  </a:lnTo>
                  <a:lnTo>
                    <a:pt x="17" y="8"/>
                  </a:lnTo>
                  <a:lnTo>
                    <a:pt x="14" y="7"/>
                  </a:lnTo>
                  <a:lnTo>
                    <a:pt x="14" y="5"/>
                  </a:lnTo>
                  <a:lnTo>
                    <a:pt x="13" y="4"/>
                  </a:lnTo>
                  <a:lnTo>
                    <a:pt x="12" y="2"/>
                  </a:lnTo>
                  <a:lnTo>
                    <a:pt x="10" y="2"/>
                  </a:lnTo>
                  <a:lnTo>
                    <a:pt x="9" y="1"/>
                  </a:lnTo>
                  <a:lnTo>
                    <a:pt x="8" y="0"/>
                  </a:lnTo>
                  <a:lnTo>
                    <a:pt x="7" y="0"/>
                  </a:lnTo>
                  <a:lnTo>
                    <a:pt x="6" y="0"/>
                  </a:lnTo>
                  <a:lnTo>
                    <a:pt x="4" y="1"/>
                  </a:lnTo>
                  <a:lnTo>
                    <a:pt x="3" y="2"/>
                  </a:lnTo>
                  <a:lnTo>
                    <a:pt x="2" y="3"/>
                  </a:lnTo>
                  <a:lnTo>
                    <a:pt x="1" y="5"/>
                  </a:lnTo>
                  <a:lnTo>
                    <a:pt x="1" y="8"/>
                  </a:lnTo>
                  <a:lnTo>
                    <a:pt x="0" y="12"/>
                  </a:lnTo>
                  <a:lnTo>
                    <a:pt x="22" y="91"/>
                  </a:lnTo>
                  <a:lnTo>
                    <a:pt x="19" y="92"/>
                  </a:lnTo>
                  <a:lnTo>
                    <a:pt x="17" y="94"/>
                  </a:lnTo>
                  <a:lnTo>
                    <a:pt x="17" y="96"/>
                  </a:lnTo>
                  <a:lnTo>
                    <a:pt x="17" y="98"/>
                  </a:lnTo>
                  <a:lnTo>
                    <a:pt x="17" y="99"/>
                  </a:lnTo>
                  <a:lnTo>
                    <a:pt x="19" y="100"/>
                  </a:lnTo>
                  <a:lnTo>
                    <a:pt x="22" y="102"/>
                  </a:lnTo>
                  <a:lnTo>
                    <a:pt x="25" y="103"/>
                  </a:lnTo>
                  <a:lnTo>
                    <a:pt x="22" y="155"/>
                  </a:lnTo>
                  <a:lnTo>
                    <a:pt x="23" y="155"/>
                  </a:lnTo>
                  <a:lnTo>
                    <a:pt x="25" y="155"/>
                  </a:lnTo>
                  <a:lnTo>
                    <a:pt x="27" y="155"/>
                  </a:lnTo>
                  <a:lnTo>
                    <a:pt x="28" y="155"/>
                  </a:lnTo>
                  <a:lnTo>
                    <a:pt x="29" y="155"/>
                  </a:lnTo>
                  <a:lnTo>
                    <a:pt x="30" y="155"/>
                  </a:lnTo>
                  <a:lnTo>
                    <a:pt x="31" y="155"/>
                  </a:lnTo>
                  <a:lnTo>
                    <a:pt x="32" y="155"/>
                  </a:lnTo>
                  <a:lnTo>
                    <a:pt x="33" y="154"/>
                  </a:lnTo>
                  <a:lnTo>
                    <a:pt x="34" y="154"/>
                  </a:lnTo>
                  <a:lnTo>
                    <a:pt x="35" y="154"/>
                  </a:lnTo>
                  <a:lnTo>
                    <a:pt x="38" y="154"/>
                  </a:lnTo>
                  <a:lnTo>
                    <a:pt x="39" y="153"/>
                  </a:lnTo>
                  <a:lnTo>
                    <a:pt x="55" y="100"/>
                  </a:lnTo>
                  <a:lnTo>
                    <a:pt x="57" y="100"/>
                  </a:lnTo>
                  <a:lnTo>
                    <a:pt x="59" y="100"/>
                  </a:lnTo>
                  <a:lnTo>
                    <a:pt x="61" y="100"/>
                  </a:lnTo>
                  <a:lnTo>
                    <a:pt x="63" y="100"/>
                  </a:lnTo>
                  <a:lnTo>
                    <a:pt x="68" y="100"/>
                  </a:lnTo>
                  <a:lnTo>
                    <a:pt x="71" y="100"/>
                  </a:lnTo>
                  <a:lnTo>
                    <a:pt x="75" y="100"/>
                  </a:lnTo>
                  <a:lnTo>
                    <a:pt x="80" y="100"/>
                  </a:lnTo>
                  <a:lnTo>
                    <a:pt x="84" y="100"/>
                  </a:lnTo>
                  <a:lnTo>
                    <a:pt x="90" y="100"/>
                  </a:lnTo>
                  <a:lnTo>
                    <a:pt x="95" y="100"/>
                  </a:lnTo>
                  <a:lnTo>
                    <a:pt x="102" y="100"/>
                  </a:lnTo>
                  <a:lnTo>
                    <a:pt x="107" y="100"/>
                  </a:lnTo>
                  <a:lnTo>
                    <a:pt x="113" y="100"/>
                  </a:lnTo>
                  <a:lnTo>
                    <a:pt x="120" y="100"/>
                  </a:lnTo>
                  <a:lnTo>
                    <a:pt x="126" y="100"/>
                  </a:lnTo>
                  <a:lnTo>
                    <a:pt x="132" y="100"/>
                  </a:lnTo>
                  <a:lnTo>
                    <a:pt x="138" y="100"/>
                  </a:lnTo>
                  <a:lnTo>
                    <a:pt x="144" y="100"/>
                  </a:lnTo>
                  <a:lnTo>
                    <a:pt x="151" y="100"/>
                  </a:lnTo>
                  <a:lnTo>
                    <a:pt x="156" y="100"/>
                  </a:lnTo>
                  <a:lnTo>
                    <a:pt x="162" y="100"/>
                  </a:lnTo>
                  <a:lnTo>
                    <a:pt x="167" y="100"/>
                  </a:lnTo>
                  <a:lnTo>
                    <a:pt x="172" y="100"/>
                  </a:lnTo>
                  <a:lnTo>
                    <a:pt x="176" y="100"/>
                  </a:lnTo>
                  <a:lnTo>
                    <a:pt x="181" y="100"/>
                  </a:lnTo>
                  <a:lnTo>
                    <a:pt x="185" y="100"/>
                  </a:lnTo>
                  <a:lnTo>
                    <a:pt x="188" y="100"/>
                  </a:lnTo>
                  <a:lnTo>
                    <a:pt x="191" y="100"/>
                  </a:lnTo>
                  <a:lnTo>
                    <a:pt x="194" y="100"/>
                  </a:lnTo>
                  <a:lnTo>
                    <a:pt x="195" y="100"/>
                  </a:lnTo>
                  <a:lnTo>
                    <a:pt x="197" y="100"/>
                  </a:lnTo>
                  <a:lnTo>
                    <a:pt x="198" y="100"/>
                  </a:lnTo>
                  <a:lnTo>
                    <a:pt x="199" y="100"/>
                  </a:lnTo>
                  <a:lnTo>
                    <a:pt x="202" y="101"/>
                  </a:lnTo>
                  <a:lnTo>
                    <a:pt x="203" y="101"/>
                  </a:lnTo>
                  <a:lnTo>
                    <a:pt x="204" y="102"/>
                  </a:lnTo>
                  <a:lnTo>
                    <a:pt x="206" y="102"/>
                  </a:lnTo>
                  <a:lnTo>
                    <a:pt x="207" y="102"/>
                  </a:lnTo>
                  <a:lnTo>
                    <a:pt x="208" y="103"/>
                  </a:lnTo>
                  <a:lnTo>
                    <a:pt x="211" y="103"/>
                  </a:lnTo>
                  <a:lnTo>
                    <a:pt x="212" y="104"/>
                  </a:lnTo>
                  <a:lnTo>
                    <a:pt x="214" y="104"/>
                  </a:lnTo>
                  <a:lnTo>
                    <a:pt x="215" y="105"/>
                  </a:lnTo>
                  <a:lnTo>
                    <a:pt x="216" y="106"/>
                  </a:lnTo>
                  <a:lnTo>
                    <a:pt x="218" y="107"/>
                  </a:lnTo>
                  <a:lnTo>
                    <a:pt x="219" y="108"/>
                  </a:lnTo>
                  <a:lnTo>
                    <a:pt x="222" y="108"/>
                  </a:lnTo>
                  <a:lnTo>
                    <a:pt x="224" y="110"/>
                  </a:lnTo>
                  <a:lnTo>
                    <a:pt x="225" y="111"/>
                  </a:lnTo>
                  <a:lnTo>
                    <a:pt x="227" y="112"/>
                  </a:lnTo>
                  <a:lnTo>
                    <a:pt x="229" y="113"/>
                  </a:lnTo>
                  <a:lnTo>
                    <a:pt x="232" y="114"/>
                  </a:lnTo>
                  <a:lnTo>
                    <a:pt x="233" y="115"/>
                  </a:lnTo>
                  <a:lnTo>
                    <a:pt x="236" y="116"/>
                  </a:lnTo>
                  <a:lnTo>
                    <a:pt x="237" y="117"/>
                  </a:lnTo>
                  <a:lnTo>
                    <a:pt x="239" y="118"/>
                  </a:lnTo>
                  <a:lnTo>
                    <a:pt x="242" y="120"/>
                  </a:lnTo>
                  <a:lnTo>
                    <a:pt x="245" y="122"/>
                  </a:lnTo>
                  <a:lnTo>
                    <a:pt x="247" y="123"/>
                  </a:lnTo>
                  <a:lnTo>
                    <a:pt x="249" y="125"/>
                  </a:lnTo>
                  <a:lnTo>
                    <a:pt x="251" y="126"/>
                  </a:lnTo>
                  <a:lnTo>
                    <a:pt x="255" y="128"/>
                  </a:lnTo>
                  <a:lnTo>
                    <a:pt x="256" y="126"/>
                  </a:lnTo>
                  <a:lnTo>
                    <a:pt x="258" y="125"/>
                  </a:lnTo>
                  <a:lnTo>
                    <a:pt x="259" y="122"/>
                  </a:lnTo>
                  <a:lnTo>
                    <a:pt x="261" y="121"/>
                  </a:lnTo>
                  <a:lnTo>
                    <a:pt x="264" y="118"/>
                  </a:lnTo>
                  <a:lnTo>
                    <a:pt x="266" y="116"/>
                  </a:lnTo>
                  <a:lnTo>
                    <a:pt x="269" y="115"/>
                  </a:lnTo>
                  <a:lnTo>
                    <a:pt x="273" y="113"/>
                  </a:lnTo>
                  <a:lnTo>
                    <a:pt x="275" y="110"/>
                  </a:lnTo>
                  <a:lnTo>
                    <a:pt x="278" y="108"/>
                  </a:lnTo>
                  <a:lnTo>
                    <a:pt x="281" y="105"/>
                  </a:lnTo>
                  <a:lnTo>
                    <a:pt x="285" y="103"/>
                  </a:lnTo>
                  <a:lnTo>
                    <a:pt x="289" y="100"/>
                  </a:lnTo>
                  <a:lnTo>
                    <a:pt x="292" y="98"/>
                  </a:lnTo>
                  <a:lnTo>
                    <a:pt x="296" y="95"/>
                  </a:lnTo>
                  <a:lnTo>
                    <a:pt x="300" y="92"/>
                  </a:lnTo>
                  <a:lnTo>
                    <a:pt x="305" y="90"/>
                  </a:lnTo>
                  <a:lnTo>
                    <a:pt x="309" y="88"/>
                  </a:lnTo>
                  <a:lnTo>
                    <a:pt x="314" y="85"/>
                  </a:lnTo>
                  <a:lnTo>
                    <a:pt x="319" y="82"/>
                  </a:lnTo>
                  <a:lnTo>
                    <a:pt x="324" y="80"/>
                  </a:lnTo>
                  <a:lnTo>
                    <a:pt x="328" y="77"/>
                  </a:lnTo>
                  <a:lnTo>
                    <a:pt x="333" y="75"/>
                  </a:lnTo>
                  <a:lnTo>
                    <a:pt x="338" y="73"/>
                  </a:lnTo>
                  <a:lnTo>
                    <a:pt x="343" y="70"/>
                  </a:lnTo>
                  <a:lnTo>
                    <a:pt x="349" y="67"/>
                  </a:lnTo>
                  <a:lnTo>
                    <a:pt x="355" y="66"/>
                  </a:lnTo>
                  <a:lnTo>
                    <a:pt x="360" y="64"/>
                  </a:lnTo>
                  <a:lnTo>
                    <a:pt x="366" y="62"/>
                  </a:lnTo>
                  <a:lnTo>
                    <a:pt x="371" y="60"/>
                  </a:lnTo>
                  <a:lnTo>
                    <a:pt x="378" y="58"/>
                  </a:lnTo>
                  <a:lnTo>
                    <a:pt x="383" y="56"/>
                  </a:lnTo>
                  <a:lnTo>
                    <a:pt x="384" y="56"/>
                  </a:lnTo>
                  <a:lnTo>
                    <a:pt x="388" y="55"/>
                  </a:lnTo>
                  <a:lnTo>
                    <a:pt x="390" y="55"/>
                  </a:lnTo>
                  <a:lnTo>
                    <a:pt x="392" y="54"/>
                  </a:lnTo>
                  <a:lnTo>
                    <a:pt x="394" y="53"/>
                  </a:lnTo>
                  <a:lnTo>
                    <a:pt x="397" y="53"/>
                  </a:lnTo>
                  <a:lnTo>
                    <a:pt x="400" y="52"/>
                  </a:lnTo>
                  <a:lnTo>
                    <a:pt x="401" y="52"/>
                  </a:lnTo>
                  <a:lnTo>
                    <a:pt x="404" y="51"/>
                  </a:lnTo>
                  <a:lnTo>
                    <a:pt x="407" y="51"/>
                  </a:lnTo>
                  <a:lnTo>
                    <a:pt x="409" y="50"/>
                  </a:lnTo>
                  <a:lnTo>
                    <a:pt x="412" y="50"/>
                  </a:lnTo>
                  <a:lnTo>
                    <a:pt x="413" y="49"/>
                  </a:lnTo>
                  <a:lnTo>
                    <a:pt x="417" y="49"/>
                  </a:lnTo>
                  <a:lnTo>
                    <a:pt x="419" y="49"/>
                  </a:lnTo>
                  <a:lnTo>
                    <a:pt x="421" y="48"/>
                  </a:lnTo>
                  <a:lnTo>
                    <a:pt x="421" y="28"/>
                  </a:lnTo>
                  <a:lnTo>
                    <a:pt x="397" y="25"/>
                  </a:lnTo>
                  <a:lnTo>
                    <a:pt x="294" y="37"/>
                  </a:lnTo>
                  <a:lnTo>
                    <a:pt x="299" y="60"/>
                  </a:lnTo>
                  <a:lnTo>
                    <a:pt x="291" y="61"/>
                  </a:lnTo>
                  <a:lnTo>
                    <a:pt x="285" y="62"/>
                  </a:lnTo>
                  <a:lnTo>
                    <a:pt x="277" y="63"/>
                  </a:lnTo>
                  <a:lnTo>
                    <a:pt x="269" y="63"/>
                  </a:lnTo>
                  <a:lnTo>
                    <a:pt x="261" y="64"/>
                  </a:lnTo>
                  <a:lnTo>
                    <a:pt x="254" y="65"/>
                  </a:lnTo>
                  <a:lnTo>
                    <a:pt x="246" y="65"/>
                  </a:lnTo>
                  <a:lnTo>
                    <a:pt x="237" y="66"/>
                  </a:lnTo>
                  <a:lnTo>
                    <a:pt x="229" y="67"/>
                  </a:lnTo>
                  <a:lnTo>
                    <a:pt x="222" y="67"/>
                  </a:lnTo>
                  <a:lnTo>
                    <a:pt x="214" y="69"/>
                  </a:lnTo>
                  <a:lnTo>
                    <a:pt x="206" y="70"/>
                  </a:lnTo>
                  <a:lnTo>
                    <a:pt x="197" y="70"/>
                  </a:lnTo>
                  <a:lnTo>
                    <a:pt x="189" y="71"/>
                  </a:lnTo>
                  <a:lnTo>
                    <a:pt x="182" y="72"/>
                  </a:lnTo>
                  <a:lnTo>
                    <a:pt x="174" y="73"/>
                  </a:lnTo>
                  <a:lnTo>
                    <a:pt x="166" y="74"/>
                  </a:lnTo>
                  <a:lnTo>
                    <a:pt x="160" y="75"/>
                  </a:lnTo>
                  <a:lnTo>
                    <a:pt x="152" y="76"/>
                  </a:lnTo>
                  <a:lnTo>
                    <a:pt x="144" y="77"/>
                  </a:lnTo>
                  <a:lnTo>
                    <a:pt x="137" y="77"/>
                  </a:lnTo>
                  <a:lnTo>
                    <a:pt x="131" y="78"/>
                  </a:lnTo>
                  <a:lnTo>
                    <a:pt x="124" y="79"/>
                  </a:lnTo>
                  <a:lnTo>
                    <a:pt x="117" y="80"/>
                  </a:lnTo>
                  <a:lnTo>
                    <a:pt x="112" y="80"/>
                  </a:lnTo>
                  <a:lnTo>
                    <a:pt x="106" y="81"/>
                  </a:lnTo>
                  <a:lnTo>
                    <a:pt x="101" y="82"/>
                  </a:lnTo>
                  <a:lnTo>
                    <a:pt x="95" y="82"/>
                  </a:lnTo>
                  <a:lnTo>
                    <a:pt x="91" y="83"/>
                  </a:lnTo>
                  <a:lnTo>
                    <a:pt x="86" y="84"/>
                  </a:lnTo>
                  <a:lnTo>
                    <a:pt x="82" y="84"/>
                  </a:lnTo>
                  <a:lnTo>
                    <a:pt x="79" y="84"/>
                  </a:lnTo>
                  <a:lnTo>
                    <a:pt x="124" y="56"/>
                  </a:lnTo>
                  <a:lnTo>
                    <a:pt x="123" y="56"/>
                  </a:lnTo>
                  <a:lnTo>
                    <a:pt x="122" y="56"/>
                  </a:lnTo>
                  <a:lnTo>
                    <a:pt x="120" y="56"/>
                  </a:lnTo>
                  <a:lnTo>
                    <a:pt x="117" y="56"/>
                  </a:lnTo>
                  <a:lnTo>
                    <a:pt x="115" y="56"/>
                  </a:lnTo>
                  <a:lnTo>
                    <a:pt x="113" y="56"/>
                  </a:lnTo>
                  <a:lnTo>
                    <a:pt x="111" y="56"/>
                  </a:lnTo>
                  <a:lnTo>
                    <a:pt x="109" y="56"/>
                  </a:lnTo>
                  <a:lnTo>
                    <a:pt x="105" y="56"/>
                  </a:lnTo>
                  <a:lnTo>
                    <a:pt x="103" y="56"/>
                  </a:lnTo>
                  <a:lnTo>
                    <a:pt x="101" y="56"/>
                  </a:lnTo>
                  <a:lnTo>
                    <a:pt x="99" y="57"/>
                  </a:lnTo>
                  <a:lnTo>
                    <a:pt x="96" y="58"/>
                  </a:lnTo>
                  <a:lnTo>
                    <a:pt x="94" y="58"/>
                  </a:lnTo>
                  <a:lnTo>
                    <a:pt x="93" y="59"/>
                  </a:lnTo>
                  <a:lnTo>
                    <a:pt x="92" y="59"/>
                  </a:lnTo>
                  <a:lnTo>
                    <a:pt x="74" y="67"/>
                  </a:lnTo>
                  <a:lnTo>
                    <a:pt x="31" y="4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1" name="Freeform 7"/>
            <p:cNvSpPr>
              <a:spLocks/>
            </p:cNvSpPr>
            <p:nvPr/>
          </p:nvSpPr>
          <p:spPr bwMode="auto">
            <a:xfrm>
              <a:off x="5570" y="679"/>
              <a:ext cx="428" cy="162"/>
            </a:xfrm>
            <a:custGeom>
              <a:avLst/>
              <a:gdLst>
                <a:gd name="T0" fmla="*/ 27 w 428"/>
                <a:gd name="T1" fmla="*/ 34 h 162"/>
                <a:gd name="T2" fmla="*/ 19 w 428"/>
                <a:gd name="T3" fmla="*/ 15 h 162"/>
                <a:gd name="T4" fmla="*/ 15 w 428"/>
                <a:gd name="T5" fmla="*/ 5 h 162"/>
                <a:gd name="T6" fmla="*/ 6 w 428"/>
                <a:gd name="T7" fmla="*/ 0 h 162"/>
                <a:gd name="T8" fmla="*/ 22 w 428"/>
                <a:gd name="T9" fmla="*/ 95 h 162"/>
                <a:gd name="T10" fmla="*/ 22 w 428"/>
                <a:gd name="T11" fmla="*/ 106 h 162"/>
                <a:gd name="T12" fmla="*/ 29 w 428"/>
                <a:gd name="T13" fmla="*/ 161 h 162"/>
                <a:gd name="T14" fmla="*/ 38 w 428"/>
                <a:gd name="T15" fmla="*/ 160 h 162"/>
                <a:gd name="T16" fmla="*/ 69 w 428"/>
                <a:gd name="T17" fmla="*/ 104 h 162"/>
                <a:gd name="T18" fmla="*/ 103 w 428"/>
                <a:gd name="T19" fmla="*/ 104 h 162"/>
                <a:gd name="T20" fmla="*/ 146 w 428"/>
                <a:gd name="T21" fmla="*/ 104 h 162"/>
                <a:gd name="T22" fmla="*/ 183 w 428"/>
                <a:gd name="T23" fmla="*/ 104 h 162"/>
                <a:gd name="T24" fmla="*/ 201 w 428"/>
                <a:gd name="T25" fmla="*/ 104 h 162"/>
                <a:gd name="T26" fmla="*/ 211 w 428"/>
                <a:gd name="T27" fmla="*/ 107 h 162"/>
                <a:gd name="T28" fmla="*/ 222 w 428"/>
                <a:gd name="T29" fmla="*/ 112 h 162"/>
                <a:gd name="T30" fmla="*/ 236 w 428"/>
                <a:gd name="T31" fmla="*/ 119 h 162"/>
                <a:gd name="T32" fmla="*/ 253 w 428"/>
                <a:gd name="T33" fmla="*/ 130 h 162"/>
                <a:gd name="T34" fmla="*/ 267 w 428"/>
                <a:gd name="T35" fmla="*/ 123 h 162"/>
                <a:gd name="T36" fmla="*/ 289 w 428"/>
                <a:gd name="T37" fmla="*/ 107 h 162"/>
                <a:gd name="T38" fmla="*/ 318 w 428"/>
                <a:gd name="T39" fmla="*/ 88 h 162"/>
                <a:gd name="T40" fmla="*/ 354 w 428"/>
                <a:gd name="T41" fmla="*/ 70 h 162"/>
                <a:gd name="T42" fmla="*/ 390 w 428"/>
                <a:gd name="T43" fmla="*/ 58 h 162"/>
                <a:gd name="T44" fmla="*/ 407 w 428"/>
                <a:gd name="T45" fmla="*/ 54 h 162"/>
                <a:gd name="T46" fmla="*/ 425 w 428"/>
                <a:gd name="T47" fmla="*/ 51 h 162"/>
                <a:gd name="T48" fmla="*/ 289 w 428"/>
                <a:gd name="T49" fmla="*/ 64 h 162"/>
                <a:gd name="T50" fmla="*/ 233 w 428"/>
                <a:gd name="T51" fmla="*/ 70 h 162"/>
                <a:gd name="T52" fmla="*/ 176 w 428"/>
                <a:gd name="T53" fmla="*/ 76 h 162"/>
                <a:gd name="T54" fmla="*/ 126 w 428"/>
                <a:gd name="T55" fmla="*/ 82 h 162"/>
                <a:gd name="T56" fmla="*/ 88 w 428"/>
                <a:gd name="T57" fmla="*/ 87 h 162"/>
                <a:gd name="T58" fmla="*/ 119 w 428"/>
                <a:gd name="T59" fmla="*/ 58 h 162"/>
                <a:gd name="T60" fmla="*/ 102 w 428"/>
                <a:gd name="T61" fmla="*/ 58 h 162"/>
                <a:gd name="T62" fmla="*/ 31 w 428"/>
                <a:gd name="T63" fmla="*/ 45 h 162"/>
                <a:gd name="T64" fmla="*/ 102 w 428"/>
                <a:gd name="T65" fmla="*/ 58 h 162"/>
                <a:gd name="T66" fmla="*/ 119 w 428"/>
                <a:gd name="T67" fmla="*/ 58 h 162"/>
                <a:gd name="T68" fmla="*/ 88 w 428"/>
                <a:gd name="T69" fmla="*/ 87 h 162"/>
                <a:gd name="T70" fmla="*/ 126 w 428"/>
                <a:gd name="T71" fmla="*/ 82 h 162"/>
                <a:gd name="T72" fmla="*/ 176 w 428"/>
                <a:gd name="T73" fmla="*/ 76 h 162"/>
                <a:gd name="T74" fmla="*/ 233 w 428"/>
                <a:gd name="T75" fmla="*/ 70 h 162"/>
                <a:gd name="T76" fmla="*/ 289 w 428"/>
                <a:gd name="T77" fmla="*/ 64 h 162"/>
                <a:gd name="T78" fmla="*/ 425 w 428"/>
                <a:gd name="T79" fmla="*/ 51 h 162"/>
                <a:gd name="T80" fmla="*/ 407 w 428"/>
                <a:gd name="T81" fmla="*/ 54 h 162"/>
                <a:gd name="T82" fmla="*/ 390 w 428"/>
                <a:gd name="T83" fmla="*/ 58 h 162"/>
                <a:gd name="T84" fmla="*/ 354 w 428"/>
                <a:gd name="T85" fmla="*/ 70 h 162"/>
                <a:gd name="T86" fmla="*/ 318 w 428"/>
                <a:gd name="T87" fmla="*/ 88 h 162"/>
                <a:gd name="T88" fmla="*/ 289 w 428"/>
                <a:gd name="T89" fmla="*/ 107 h 162"/>
                <a:gd name="T90" fmla="*/ 267 w 428"/>
                <a:gd name="T91" fmla="*/ 123 h 162"/>
                <a:gd name="T92" fmla="*/ 253 w 428"/>
                <a:gd name="T93" fmla="*/ 130 h 162"/>
                <a:gd name="T94" fmla="*/ 236 w 428"/>
                <a:gd name="T95" fmla="*/ 119 h 162"/>
                <a:gd name="T96" fmla="*/ 222 w 428"/>
                <a:gd name="T97" fmla="*/ 112 h 162"/>
                <a:gd name="T98" fmla="*/ 211 w 428"/>
                <a:gd name="T99" fmla="*/ 107 h 162"/>
                <a:gd name="T100" fmla="*/ 201 w 428"/>
                <a:gd name="T101" fmla="*/ 104 h 162"/>
                <a:gd name="T102" fmla="*/ 183 w 428"/>
                <a:gd name="T103" fmla="*/ 104 h 162"/>
                <a:gd name="T104" fmla="*/ 146 w 428"/>
                <a:gd name="T105" fmla="*/ 104 h 162"/>
                <a:gd name="T106" fmla="*/ 103 w 428"/>
                <a:gd name="T107" fmla="*/ 104 h 162"/>
                <a:gd name="T108" fmla="*/ 69 w 428"/>
                <a:gd name="T109" fmla="*/ 104 h 162"/>
                <a:gd name="T110" fmla="*/ 38 w 428"/>
                <a:gd name="T111" fmla="*/ 160 h 162"/>
                <a:gd name="T112" fmla="*/ 29 w 428"/>
                <a:gd name="T113" fmla="*/ 161 h 162"/>
                <a:gd name="T114" fmla="*/ 22 w 428"/>
                <a:gd name="T115" fmla="*/ 106 h 162"/>
                <a:gd name="T116" fmla="*/ 22 w 428"/>
                <a:gd name="T117" fmla="*/ 95 h 162"/>
                <a:gd name="T118" fmla="*/ 6 w 428"/>
                <a:gd name="T119" fmla="*/ 0 h 162"/>
                <a:gd name="T120" fmla="*/ 15 w 428"/>
                <a:gd name="T121" fmla="*/ 5 h 162"/>
                <a:gd name="T122" fmla="*/ 19 w 428"/>
                <a:gd name="T123" fmla="*/ 15 h 162"/>
                <a:gd name="T124" fmla="*/ 27 w 428"/>
                <a:gd name="T125" fmla="*/ 3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8" h="162">
                  <a:moveTo>
                    <a:pt x="31" y="45"/>
                  </a:moveTo>
                  <a:lnTo>
                    <a:pt x="31" y="45"/>
                  </a:lnTo>
                  <a:lnTo>
                    <a:pt x="30" y="43"/>
                  </a:lnTo>
                  <a:lnTo>
                    <a:pt x="30" y="41"/>
                  </a:lnTo>
                  <a:lnTo>
                    <a:pt x="29" y="39"/>
                  </a:lnTo>
                  <a:lnTo>
                    <a:pt x="28" y="36"/>
                  </a:lnTo>
                  <a:lnTo>
                    <a:pt x="27" y="34"/>
                  </a:lnTo>
                  <a:lnTo>
                    <a:pt x="26" y="31"/>
                  </a:lnTo>
                  <a:lnTo>
                    <a:pt x="25" y="28"/>
                  </a:lnTo>
                  <a:lnTo>
                    <a:pt x="24" y="25"/>
                  </a:lnTo>
                  <a:lnTo>
                    <a:pt x="22" y="23"/>
                  </a:lnTo>
                  <a:lnTo>
                    <a:pt x="21" y="20"/>
                  </a:lnTo>
                  <a:lnTo>
                    <a:pt x="20" y="17"/>
                  </a:lnTo>
                  <a:lnTo>
                    <a:pt x="19" y="15"/>
                  </a:lnTo>
                  <a:lnTo>
                    <a:pt x="18" y="13"/>
                  </a:lnTo>
                  <a:lnTo>
                    <a:pt x="18" y="12"/>
                  </a:lnTo>
                  <a:lnTo>
                    <a:pt x="17" y="10"/>
                  </a:lnTo>
                  <a:lnTo>
                    <a:pt x="17" y="9"/>
                  </a:lnTo>
                  <a:lnTo>
                    <a:pt x="17" y="8"/>
                  </a:lnTo>
                  <a:lnTo>
                    <a:pt x="15" y="7"/>
                  </a:lnTo>
                  <a:lnTo>
                    <a:pt x="15" y="5"/>
                  </a:lnTo>
                  <a:lnTo>
                    <a:pt x="13" y="4"/>
                  </a:lnTo>
                  <a:lnTo>
                    <a:pt x="12" y="2"/>
                  </a:lnTo>
                  <a:lnTo>
                    <a:pt x="10" y="2"/>
                  </a:lnTo>
                  <a:lnTo>
                    <a:pt x="9" y="1"/>
                  </a:lnTo>
                  <a:lnTo>
                    <a:pt x="8" y="0"/>
                  </a:lnTo>
                  <a:lnTo>
                    <a:pt x="7" y="0"/>
                  </a:lnTo>
                  <a:lnTo>
                    <a:pt x="6" y="0"/>
                  </a:lnTo>
                  <a:lnTo>
                    <a:pt x="4" y="1"/>
                  </a:lnTo>
                  <a:lnTo>
                    <a:pt x="3" y="2"/>
                  </a:lnTo>
                  <a:lnTo>
                    <a:pt x="2" y="3"/>
                  </a:lnTo>
                  <a:lnTo>
                    <a:pt x="1" y="5"/>
                  </a:lnTo>
                  <a:lnTo>
                    <a:pt x="1" y="8"/>
                  </a:lnTo>
                  <a:lnTo>
                    <a:pt x="0" y="12"/>
                  </a:lnTo>
                  <a:lnTo>
                    <a:pt x="22" y="95"/>
                  </a:lnTo>
                  <a:lnTo>
                    <a:pt x="19" y="96"/>
                  </a:lnTo>
                  <a:lnTo>
                    <a:pt x="17" y="98"/>
                  </a:lnTo>
                  <a:lnTo>
                    <a:pt x="17" y="100"/>
                  </a:lnTo>
                  <a:lnTo>
                    <a:pt x="17" y="102"/>
                  </a:lnTo>
                  <a:lnTo>
                    <a:pt x="17" y="103"/>
                  </a:lnTo>
                  <a:lnTo>
                    <a:pt x="19" y="104"/>
                  </a:lnTo>
                  <a:lnTo>
                    <a:pt x="22" y="106"/>
                  </a:lnTo>
                  <a:lnTo>
                    <a:pt x="26" y="107"/>
                  </a:lnTo>
                  <a:lnTo>
                    <a:pt x="22" y="161"/>
                  </a:lnTo>
                  <a:lnTo>
                    <a:pt x="24" y="161"/>
                  </a:lnTo>
                  <a:lnTo>
                    <a:pt x="26" y="161"/>
                  </a:lnTo>
                  <a:lnTo>
                    <a:pt x="27" y="161"/>
                  </a:lnTo>
                  <a:lnTo>
                    <a:pt x="28" y="161"/>
                  </a:lnTo>
                  <a:lnTo>
                    <a:pt x="29" y="161"/>
                  </a:lnTo>
                  <a:lnTo>
                    <a:pt x="30" y="161"/>
                  </a:lnTo>
                  <a:lnTo>
                    <a:pt x="31" y="161"/>
                  </a:lnTo>
                  <a:lnTo>
                    <a:pt x="33" y="161"/>
                  </a:lnTo>
                  <a:lnTo>
                    <a:pt x="34" y="160"/>
                  </a:lnTo>
                  <a:lnTo>
                    <a:pt x="35" y="160"/>
                  </a:lnTo>
                  <a:lnTo>
                    <a:pt x="36" y="160"/>
                  </a:lnTo>
                  <a:lnTo>
                    <a:pt x="38" y="160"/>
                  </a:lnTo>
                  <a:lnTo>
                    <a:pt x="39" y="159"/>
                  </a:lnTo>
                  <a:lnTo>
                    <a:pt x="56" y="104"/>
                  </a:lnTo>
                  <a:lnTo>
                    <a:pt x="57" y="104"/>
                  </a:lnTo>
                  <a:lnTo>
                    <a:pt x="60" y="104"/>
                  </a:lnTo>
                  <a:lnTo>
                    <a:pt x="62" y="104"/>
                  </a:lnTo>
                  <a:lnTo>
                    <a:pt x="64" y="104"/>
                  </a:lnTo>
                  <a:lnTo>
                    <a:pt x="69" y="104"/>
                  </a:lnTo>
                  <a:lnTo>
                    <a:pt x="72" y="104"/>
                  </a:lnTo>
                  <a:lnTo>
                    <a:pt x="76" y="104"/>
                  </a:lnTo>
                  <a:lnTo>
                    <a:pt x="81" y="104"/>
                  </a:lnTo>
                  <a:lnTo>
                    <a:pt x="85" y="104"/>
                  </a:lnTo>
                  <a:lnTo>
                    <a:pt x="91" y="104"/>
                  </a:lnTo>
                  <a:lnTo>
                    <a:pt x="97" y="104"/>
                  </a:lnTo>
                  <a:lnTo>
                    <a:pt x="103" y="104"/>
                  </a:lnTo>
                  <a:lnTo>
                    <a:pt x="109" y="104"/>
                  </a:lnTo>
                  <a:lnTo>
                    <a:pt x="115" y="104"/>
                  </a:lnTo>
                  <a:lnTo>
                    <a:pt x="121" y="104"/>
                  </a:lnTo>
                  <a:lnTo>
                    <a:pt x="128" y="104"/>
                  </a:lnTo>
                  <a:lnTo>
                    <a:pt x="134" y="104"/>
                  </a:lnTo>
                  <a:lnTo>
                    <a:pt x="140" y="104"/>
                  </a:lnTo>
                  <a:lnTo>
                    <a:pt x="146" y="104"/>
                  </a:lnTo>
                  <a:lnTo>
                    <a:pt x="153" y="104"/>
                  </a:lnTo>
                  <a:lnTo>
                    <a:pt x="158" y="104"/>
                  </a:lnTo>
                  <a:lnTo>
                    <a:pt x="164" y="104"/>
                  </a:lnTo>
                  <a:lnTo>
                    <a:pt x="170" y="104"/>
                  </a:lnTo>
                  <a:lnTo>
                    <a:pt x="174" y="104"/>
                  </a:lnTo>
                  <a:lnTo>
                    <a:pt x="179" y="104"/>
                  </a:lnTo>
                  <a:lnTo>
                    <a:pt x="183" y="104"/>
                  </a:lnTo>
                  <a:lnTo>
                    <a:pt x="188" y="104"/>
                  </a:lnTo>
                  <a:lnTo>
                    <a:pt x="191" y="104"/>
                  </a:lnTo>
                  <a:lnTo>
                    <a:pt x="193" y="104"/>
                  </a:lnTo>
                  <a:lnTo>
                    <a:pt x="197" y="104"/>
                  </a:lnTo>
                  <a:lnTo>
                    <a:pt x="198" y="104"/>
                  </a:lnTo>
                  <a:lnTo>
                    <a:pt x="200" y="104"/>
                  </a:lnTo>
                  <a:lnTo>
                    <a:pt x="201" y="104"/>
                  </a:lnTo>
                  <a:lnTo>
                    <a:pt x="202" y="104"/>
                  </a:lnTo>
                  <a:lnTo>
                    <a:pt x="205" y="105"/>
                  </a:lnTo>
                  <a:lnTo>
                    <a:pt x="206" y="105"/>
                  </a:lnTo>
                  <a:lnTo>
                    <a:pt x="207" y="106"/>
                  </a:lnTo>
                  <a:lnTo>
                    <a:pt x="209" y="106"/>
                  </a:lnTo>
                  <a:lnTo>
                    <a:pt x="210" y="106"/>
                  </a:lnTo>
                  <a:lnTo>
                    <a:pt x="211" y="107"/>
                  </a:lnTo>
                  <a:lnTo>
                    <a:pt x="214" y="107"/>
                  </a:lnTo>
                  <a:lnTo>
                    <a:pt x="215" y="108"/>
                  </a:lnTo>
                  <a:lnTo>
                    <a:pt x="217" y="108"/>
                  </a:lnTo>
                  <a:lnTo>
                    <a:pt x="218" y="109"/>
                  </a:lnTo>
                  <a:lnTo>
                    <a:pt x="219" y="110"/>
                  </a:lnTo>
                  <a:lnTo>
                    <a:pt x="221" y="111"/>
                  </a:lnTo>
                  <a:lnTo>
                    <a:pt x="222" y="112"/>
                  </a:lnTo>
                  <a:lnTo>
                    <a:pt x="225" y="112"/>
                  </a:lnTo>
                  <a:lnTo>
                    <a:pt x="227" y="114"/>
                  </a:lnTo>
                  <a:lnTo>
                    <a:pt x="228" y="115"/>
                  </a:lnTo>
                  <a:lnTo>
                    <a:pt x="230" y="116"/>
                  </a:lnTo>
                  <a:lnTo>
                    <a:pt x="233" y="117"/>
                  </a:lnTo>
                  <a:lnTo>
                    <a:pt x="235" y="118"/>
                  </a:lnTo>
                  <a:lnTo>
                    <a:pt x="236" y="119"/>
                  </a:lnTo>
                  <a:lnTo>
                    <a:pt x="239" y="121"/>
                  </a:lnTo>
                  <a:lnTo>
                    <a:pt x="240" y="122"/>
                  </a:lnTo>
                  <a:lnTo>
                    <a:pt x="243" y="123"/>
                  </a:lnTo>
                  <a:lnTo>
                    <a:pt x="245" y="125"/>
                  </a:lnTo>
                  <a:lnTo>
                    <a:pt x="248" y="127"/>
                  </a:lnTo>
                  <a:lnTo>
                    <a:pt x="251" y="128"/>
                  </a:lnTo>
                  <a:lnTo>
                    <a:pt x="253" y="130"/>
                  </a:lnTo>
                  <a:lnTo>
                    <a:pt x="255" y="131"/>
                  </a:lnTo>
                  <a:lnTo>
                    <a:pt x="258" y="133"/>
                  </a:lnTo>
                  <a:lnTo>
                    <a:pt x="260" y="131"/>
                  </a:lnTo>
                  <a:lnTo>
                    <a:pt x="262" y="130"/>
                  </a:lnTo>
                  <a:lnTo>
                    <a:pt x="263" y="127"/>
                  </a:lnTo>
                  <a:lnTo>
                    <a:pt x="265" y="126"/>
                  </a:lnTo>
                  <a:lnTo>
                    <a:pt x="267" y="123"/>
                  </a:lnTo>
                  <a:lnTo>
                    <a:pt x="270" y="121"/>
                  </a:lnTo>
                  <a:lnTo>
                    <a:pt x="273" y="119"/>
                  </a:lnTo>
                  <a:lnTo>
                    <a:pt x="276" y="117"/>
                  </a:lnTo>
                  <a:lnTo>
                    <a:pt x="279" y="114"/>
                  </a:lnTo>
                  <a:lnTo>
                    <a:pt x="282" y="112"/>
                  </a:lnTo>
                  <a:lnTo>
                    <a:pt x="285" y="109"/>
                  </a:lnTo>
                  <a:lnTo>
                    <a:pt x="289" y="107"/>
                  </a:lnTo>
                  <a:lnTo>
                    <a:pt x="293" y="104"/>
                  </a:lnTo>
                  <a:lnTo>
                    <a:pt x="297" y="102"/>
                  </a:lnTo>
                  <a:lnTo>
                    <a:pt x="300" y="99"/>
                  </a:lnTo>
                  <a:lnTo>
                    <a:pt x="305" y="96"/>
                  </a:lnTo>
                  <a:lnTo>
                    <a:pt x="309" y="93"/>
                  </a:lnTo>
                  <a:lnTo>
                    <a:pt x="314" y="91"/>
                  </a:lnTo>
                  <a:lnTo>
                    <a:pt x="318" y="88"/>
                  </a:lnTo>
                  <a:lnTo>
                    <a:pt x="324" y="85"/>
                  </a:lnTo>
                  <a:lnTo>
                    <a:pt x="328" y="83"/>
                  </a:lnTo>
                  <a:lnTo>
                    <a:pt x="333" y="80"/>
                  </a:lnTo>
                  <a:lnTo>
                    <a:pt x="338" y="78"/>
                  </a:lnTo>
                  <a:lnTo>
                    <a:pt x="343" y="76"/>
                  </a:lnTo>
                  <a:lnTo>
                    <a:pt x="348" y="73"/>
                  </a:lnTo>
                  <a:lnTo>
                    <a:pt x="354" y="70"/>
                  </a:lnTo>
                  <a:lnTo>
                    <a:pt x="360" y="69"/>
                  </a:lnTo>
                  <a:lnTo>
                    <a:pt x="365" y="66"/>
                  </a:lnTo>
                  <a:lnTo>
                    <a:pt x="371" y="64"/>
                  </a:lnTo>
                  <a:lnTo>
                    <a:pt x="376" y="62"/>
                  </a:lnTo>
                  <a:lnTo>
                    <a:pt x="383" y="60"/>
                  </a:lnTo>
                  <a:lnTo>
                    <a:pt x="389" y="58"/>
                  </a:lnTo>
                  <a:lnTo>
                    <a:pt x="390" y="58"/>
                  </a:lnTo>
                  <a:lnTo>
                    <a:pt x="393" y="57"/>
                  </a:lnTo>
                  <a:lnTo>
                    <a:pt x="396" y="57"/>
                  </a:lnTo>
                  <a:lnTo>
                    <a:pt x="398" y="56"/>
                  </a:lnTo>
                  <a:lnTo>
                    <a:pt x="400" y="55"/>
                  </a:lnTo>
                  <a:lnTo>
                    <a:pt x="402" y="55"/>
                  </a:lnTo>
                  <a:lnTo>
                    <a:pt x="406" y="54"/>
                  </a:lnTo>
                  <a:lnTo>
                    <a:pt x="407" y="54"/>
                  </a:lnTo>
                  <a:lnTo>
                    <a:pt x="410" y="53"/>
                  </a:lnTo>
                  <a:lnTo>
                    <a:pt x="412" y="53"/>
                  </a:lnTo>
                  <a:lnTo>
                    <a:pt x="415" y="52"/>
                  </a:lnTo>
                  <a:lnTo>
                    <a:pt x="418" y="52"/>
                  </a:lnTo>
                  <a:lnTo>
                    <a:pt x="419" y="51"/>
                  </a:lnTo>
                  <a:lnTo>
                    <a:pt x="423" y="51"/>
                  </a:lnTo>
                  <a:lnTo>
                    <a:pt x="425" y="51"/>
                  </a:lnTo>
                  <a:lnTo>
                    <a:pt x="427" y="50"/>
                  </a:lnTo>
                  <a:lnTo>
                    <a:pt x="427" y="29"/>
                  </a:lnTo>
                  <a:lnTo>
                    <a:pt x="402" y="26"/>
                  </a:lnTo>
                  <a:lnTo>
                    <a:pt x="298" y="38"/>
                  </a:lnTo>
                  <a:lnTo>
                    <a:pt x="303" y="62"/>
                  </a:lnTo>
                  <a:lnTo>
                    <a:pt x="296" y="63"/>
                  </a:lnTo>
                  <a:lnTo>
                    <a:pt x="289" y="64"/>
                  </a:lnTo>
                  <a:lnTo>
                    <a:pt x="281" y="65"/>
                  </a:lnTo>
                  <a:lnTo>
                    <a:pt x="273" y="65"/>
                  </a:lnTo>
                  <a:lnTo>
                    <a:pt x="265" y="66"/>
                  </a:lnTo>
                  <a:lnTo>
                    <a:pt x="257" y="67"/>
                  </a:lnTo>
                  <a:lnTo>
                    <a:pt x="249" y="68"/>
                  </a:lnTo>
                  <a:lnTo>
                    <a:pt x="240" y="69"/>
                  </a:lnTo>
                  <a:lnTo>
                    <a:pt x="233" y="70"/>
                  </a:lnTo>
                  <a:lnTo>
                    <a:pt x="225" y="70"/>
                  </a:lnTo>
                  <a:lnTo>
                    <a:pt x="217" y="72"/>
                  </a:lnTo>
                  <a:lnTo>
                    <a:pt x="209" y="73"/>
                  </a:lnTo>
                  <a:lnTo>
                    <a:pt x="200" y="73"/>
                  </a:lnTo>
                  <a:lnTo>
                    <a:pt x="192" y="74"/>
                  </a:lnTo>
                  <a:lnTo>
                    <a:pt x="184" y="75"/>
                  </a:lnTo>
                  <a:lnTo>
                    <a:pt x="176" y="76"/>
                  </a:lnTo>
                  <a:lnTo>
                    <a:pt x="169" y="77"/>
                  </a:lnTo>
                  <a:lnTo>
                    <a:pt x="162" y="78"/>
                  </a:lnTo>
                  <a:lnTo>
                    <a:pt x="154" y="79"/>
                  </a:lnTo>
                  <a:lnTo>
                    <a:pt x="146" y="80"/>
                  </a:lnTo>
                  <a:lnTo>
                    <a:pt x="139" y="80"/>
                  </a:lnTo>
                  <a:lnTo>
                    <a:pt x="133" y="81"/>
                  </a:lnTo>
                  <a:lnTo>
                    <a:pt x="126" y="82"/>
                  </a:lnTo>
                  <a:lnTo>
                    <a:pt x="119" y="83"/>
                  </a:lnTo>
                  <a:lnTo>
                    <a:pt x="113" y="83"/>
                  </a:lnTo>
                  <a:lnTo>
                    <a:pt x="108" y="84"/>
                  </a:lnTo>
                  <a:lnTo>
                    <a:pt x="102" y="85"/>
                  </a:lnTo>
                  <a:lnTo>
                    <a:pt x="97" y="85"/>
                  </a:lnTo>
                  <a:lnTo>
                    <a:pt x="92" y="86"/>
                  </a:lnTo>
                  <a:lnTo>
                    <a:pt x="88" y="87"/>
                  </a:lnTo>
                  <a:lnTo>
                    <a:pt x="83" y="87"/>
                  </a:lnTo>
                  <a:lnTo>
                    <a:pt x="80" y="87"/>
                  </a:lnTo>
                  <a:lnTo>
                    <a:pt x="126" y="58"/>
                  </a:lnTo>
                  <a:lnTo>
                    <a:pt x="125" y="58"/>
                  </a:lnTo>
                  <a:lnTo>
                    <a:pt x="124" y="58"/>
                  </a:lnTo>
                  <a:lnTo>
                    <a:pt x="121" y="58"/>
                  </a:lnTo>
                  <a:lnTo>
                    <a:pt x="119" y="58"/>
                  </a:lnTo>
                  <a:lnTo>
                    <a:pt x="117" y="58"/>
                  </a:lnTo>
                  <a:lnTo>
                    <a:pt x="115" y="58"/>
                  </a:lnTo>
                  <a:lnTo>
                    <a:pt x="112" y="58"/>
                  </a:lnTo>
                  <a:lnTo>
                    <a:pt x="110" y="58"/>
                  </a:lnTo>
                  <a:lnTo>
                    <a:pt x="107" y="58"/>
                  </a:lnTo>
                  <a:lnTo>
                    <a:pt x="105" y="58"/>
                  </a:lnTo>
                  <a:lnTo>
                    <a:pt x="102" y="58"/>
                  </a:lnTo>
                  <a:lnTo>
                    <a:pt x="100" y="59"/>
                  </a:lnTo>
                  <a:lnTo>
                    <a:pt x="98" y="60"/>
                  </a:lnTo>
                  <a:lnTo>
                    <a:pt x="96" y="60"/>
                  </a:lnTo>
                  <a:lnTo>
                    <a:pt x="94" y="61"/>
                  </a:lnTo>
                  <a:lnTo>
                    <a:pt x="93" y="61"/>
                  </a:lnTo>
                  <a:lnTo>
                    <a:pt x="75" y="70"/>
                  </a:lnTo>
                  <a:lnTo>
                    <a:pt x="31" y="45"/>
                  </a:lnTo>
                  <a:lnTo>
                    <a:pt x="75" y="70"/>
                  </a:lnTo>
                  <a:lnTo>
                    <a:pt x="93" y="61"/>
                  </a:lnTo>
                  <a:lnTo>
                    <a:pt x="94" y="61"/>
                  </a:lnTo>
                  <a:lnTo>
                    <a:pt x="96" y="60"/>
                  </a:lnTo>
                  <a:lnTo>
                    <a:pt x="98" y="60"/>
                  </a:lnTo>
                  <a:lnTo>
                    <a:pt x="100" y="59"/>
                  </a:lnTo>
                  <a:lnTo>
                    <a:pt x="102" y="58"/>
                  </a:lnTo>
                  <a:lnTo>
                    <a:pt x="105" y="58"/>
                  </a:lnTo>
                  <a:lnTo>
                    <a:pt x="107" y="58"/>
                  </a:lnTo>
                  <a:lnTo>
                    <a:pt x="110" y="58"/>
                  </a:lnTo>
                  <a:lnTo>
                    <a:pt x="112" y="58"/>
                  </a:lnTo>
                  <a:lnTo>
                    <a:pt x="115" y="58"/>
                  </a:lnTo>
                  <a:lnTo>
                    <a:pt x="117" y="58"/>
                  </a:lnTo>
                  <a:lnTo>
                    <a:pt x="119" y="58"/>
                  </a:lnTo>
                  <a:lnTo>
                    <a:pt x="121" y="58"/>
                  </a:lnTo>
                  <a:lnTo>
                    <a:pt x="124" y="58"/>
                  </a:lnTo>
                  <a:lnTo>
                    <a:pt x="125" y="58"/>
                  </a:lnTo>
                  <a:lnTo>
                    <a:pt x="126" y="58"/>
                  </a:lnTo>
                  <a:lnTo>
                    <a:pt x="80" y="87"/>
                  </a:lnTo>
                  <a:lnTo>
                    <a:pt x="83" y="87"/>
                  </a:lnTo>
                  <a:lnTo>
                    <a:pt x="88" y="87"/>
                  </a:lnTo>
                  <a:lnTo>
                    <a:pt x="92" y="86"/>
                  </a:lnTo>
                  <a:lnTo>
                    <a:pt x="97" y="85"/>
                  </a:lnTo>
                  <a:lnTo>
                    <a:pt x="102" y="85"/>
                  </a:lnTo>
                  <a:lnTo>
                    <a:pt x="108" y="84"/>
                  </a:lnTo>
                  <a:lnTo>
                    <a:pt x="113" y="83"/>
                  </a:lnTo>
                  <a:lnTo>
                    <a:pt x="119" y="83"/>
                  </a:lnTo>
                  <a:lnTo>
                    <a:pt x="126" y="82"/>
                  </a:lnTo>
                  <a:lnTo>
                    <a:pt x="133" y="81"/>
                  </a:lnTo>
                  <a:lnTo>
                    <a:pt x="139" y="80"/>
                  </a:lnTo>
                  <a:lnTo>
                    <a:pt x="146" y="80"/>
                  </a:lnTo>
                  <a:lnTo>
                    <a:pt x="154" y="79"/>
                  </a:lnTo>
                  <a:lnTo>
                    <a:pt x="162" y="78"/>
                  </a:lnTo>
                  <a:lnTo>
                    <a:pt x="169" y="77"/>
                  </a:lnTo>
                  <a:lnTo>
                    <a:pt x="176" y="76"/>
                  </a:lnTo>
                  <a:lnTo>
                    <a:pt x="184" y="75"/>
                  </a:lnTo>
                  <a:lnTo>
                    <a:pt x="192" y="74"/>
                  </a:lnTo>
                  <a:lnTo>
                    <a:pt x="200" y="73"/>
                  </a:lnTo>
                  <a:lnTo>
                    <a:pt x="209" y="73"/>
                  </a:lnTo>
                  <a:lnTo>
                    <a:pt x="217" y="72"/>
                  </a:lnTo>
                  <a:lnTo>
                    <a:pt x="225" y="70"/>
                  </a:lnTo>
                  <a:lnTo>
                    <a:pt x="233" y="70"/>
                  </a:lnTo>
                  <a:lnTo>
                    <a:pt x="240" y="69"/>
                  </a:lnTo>
                  <a:lnTo>
                    <a:pt x="249" y="68"/>
                  </a:lnTo>
                  <a:lnTo>
                    <a:pt x="257" y="67"/>
                  </a:lnTo>
                  <a:lnTo>
                    <a:pt x="265" y="66"/>
                  </a:lnTo>
                  <a:lnTo>
                    <a:pt x="273" y="65"/>
                  </a:lnTo>
                  <a:lnTo>
                    <a:pt x="281" y="65"/>
                  </a:lnTo>
                  <a:lnTo>
                    <a:pt x="289" y="64"/>
                  </a:lnTo>
                  <a:lnTo>
                    <a:pt x="296" y="63"/>
                  </a:lnTo>
                  <a:lnTo>
                    <a:pt x="303" y="62"/>
                  </a:lnTo>
                  <a:lnTo>
                    <a:pt x="298" y="38"/>
                  </a:lnTo>
                  <a:lnTo>
                    <a:pt x="402" y="26"/>
                  </a:lnTo>
                  <a:lnTo>
                    <a:pt x="427" y="29"/>
                  </a:lnTo>
                  <a:lnTo>
                    <a:pt x="427" y="50"/>
                  </a:lnTo>
                  <a:lnTo>
                    <a:pt x="425" y="51"/>
                  </a:lnTo>
                  <a:lnTo>
                    <a:pt x="423" y="51"/>
                  </a:lnTo>
                  <a:lnTo>
                    <a:pt x="419" y="51"/>
                  </a:lnTo>
                  <a:lnTo>
                    <a:pt x="418" y="52"/>
                  </a:lnTo>
                  <a:lnTo>
                    <a:pt x="415" y="52"/>
                  </a:lnTo>
                  <a:lnTo>
                    <a:pt x="412" y="53"/>
                  </a:lnTo>
                  <a:lnTo>
                    <a:pt x="410" y="53"/>
                  </a:lnTo>
                  <a:lnTo>
                    <a:pt x="407" y="54"/>
                  </a:lnTo>
                  <a:lnTo>
                    <a:pt x="406" y="54"/>
                  </a:lnTo>
                  <a:lnTo>
                    <a:pt x="402" y="55"/>
                  </a:lnTo>
                  <a:lnTo>
                    <a:pt x="400" y="55"/>
                  </a:lnTo>
                  <a:lnTo>
                    <a:pt x="398" y="56"/>
                  </a:lnTo>
                  <a:lnTo>
                    <a:pt x="396" y="57"/>
                  </a:lnTo>
                  <a:lnTo>
                    <a:pt x="393" y="57"/>
                  </a:lnTo>
                  <a:lnTo>
                    <a:pt x="390" y="58"/>
                  </a:lnTo>
                  <a:lnTo>
                    <a:pt x="389" y="58"/>
                  </a:lnTo>
                  <a:lnTo>
                    <a:pt x="383" y="60"/>
                  </a:lnTo>
                  <a:lnTo>
                    <a:pt x="376" y="62"/>
                  </a:lnTo>
                  <a:lnTo>
                    <a:pt x="371" y="64"/>
                  </a:lnTo>
                  <a:lnTo>
                    <a:pt x="365" y="66"/>
                  </a:lnTo>
                  <a:lnTo>
                    <a:pt x="360" y="69"/>
                  </a:lnTo>
                  <a:lnTo>
                    <a:pt x="354" y="70"/>
                  </a:lnTo>
                  <a:lnTo>
                    <a:pt x="348" y="73"/>
                  </a:lnTo>
                  <a:lnTo>
                    <a:pt x="343" y="76"/>
                  </a:lnTo>
                  <a:lnTo>
                    <a:pt x="338" y="78"/>
                  </a:lnTo>
                  <a:lnTo>
                    <a:pt x="333" y="80"/>
                  </a:lnTo>
                  <a:lnTo>
                    <a:pt x="328" y="83"/>
                  </a:lnTo>
                  <a:lnTo>
                    <a:pt x="324" y="85"/>
                  </a:lnTo>
                  <a:lnTo>
                    <a:pt x="318" y="88"/>
                  </a:lnTo>
                  <a:lnTo>
                    <a:pt x="314" y="91"/>
                  </a:lnTo>
                  <a:lnTo>
                    <a:pt x="309" y="93"/>
                  </a:lnTo>
                  <a:lnTo>
                    <a:pt x="305" y="96"/>
                  </a:lnTo>
                  <a:lnTo>
                    <a:pt x="300" y="99"/>
                  </a:lnTo>
                  <a:lnTo>
                    <a:pt x="297" y="102"/>
                  </a:lnTo>
                  <a:lnTo>
                    <a:pt x="293" y="104"/>
                  </a:lnTo>
                  <a:lnTo>
                    <a:pt x="289" y="107"/>
                  </a:lnTo>
                  <a:lnTo>
                    <a:pt x="285" y="109"/>
                  </a:lnTo>
                  <a:lnTo>
                    <a:pt x="282" y="112"/>
                  </a:lnTo>
                  <a:lnTo>
                    <a:pt x="279" y="114"/>
                  </a:lnTo>
                  <a:lnTo>
                    <a:pt x="276" y="117"/>
                  </a:lnTo>
                  <a:lnTo>
                    <a:pt x="273" y="119"/>
                  </a:lnTo>
                  <a:lnTo>
                    <a:pt x="270" y="121"/>
                  </a:lnTo>
                  <a:lnTo>
                    <a:pt x="267" y="123"/>
                  </a:lnTo>
                  <a:lnTo>
                    <a:pt x="265" y="126"/>
                  </a:lnTo>
                  <a:lnTo>
                    <a:pt x="263" y="127"/>
                  </a:lnTo>
                  <a:lnTo>
                    <a:pt x="262" y="130"/>
                  </a:lnTo>
                  <a:lnTo>
                    <a:pt x="260" y="131"/>
                  </a:lnTo>
                  <a:lnTo>
                    <a:pt x="258" y="133"/>
                  </a:lnTo>
                  <a:lnTo>
                    <a:pt x="255" y="131"/>
                  </a:lnTo>
                  <a:lnTo>
                    <a:pt x="253" y="130"/>
                  </a:lnTo>
                  <a:lnTo>
                    <a:pt x="251" y="128"/>
                  </a:lnTo>
                  <a:lnTo>
                    <a:pt x="248" y="127"/>
                  </a:lnTo>
                  <a:lnTo>
                    <a:pt x="245" y="125"/>
                  </a:lnTo>
                  <a:lnTo>
                    <a:pt x="243" y="123"/>
                  </a:lnTo>
                  <a:lnTo>
                    <a:pt x="240" y="122"/>
                  </a:lnTo>
                  <a:lnTo>
                    <a:pt x="239" y="121"/>
                  </a:lnTo>
                  <a:lnTo>
                    <a:pt x="236" y="119"/>
                  </a:lnTo>
                  <a:lnTo>
                    <a:pt x="235" y="118"/>
                  </a:lnTo>
                  <a:lnTo>
                    <a:pt x="233" y="117"/>
                  </a:lnTo>
                  <a:lnTo>
                    <a:pt x="230" y="116"/>
                  </a:lnTo>
                  <a:lnTo>
                    <a:pt x="228" y="115"/>
                  </a:lnTo>
                  <a:lnTo>
                    <a:pt x="227" y="114"/>
                  </a:lnTo>
                  <a:lnTo>
                    <a:pt x="225" y="112"/>
                  </a:lnTo>
                  <a:lnTo>
                    <a:pt x="222" y="112"/>
                  </a:lnTo>
                  <a:lnTo>
                    <a:pt x="221" y="111"/>
                  </a:lnTo>
                  <a:lnTo>
                    <a:pt x="219" y="110"/>
                  </a:lnTo>
                  <a:lnTo>
                    <a:pt x="218" y="109"/>
                  </a:lnTo>
                  <a:lnTo>
                    <a:pt x="217" y="108"/>
                  </a:lnTo>
                  <a:lnTo>
                    <a:pt x="215" y="108"/>
                  </a:lnTo>
                  <a:lnTo>
                    <a:pt x="214" y="107"/>
                  </a:lnTo>
                  <a:lnTo>
                    <a:pt x="211" y="107"/>
                  </a:lnTo>
                  <a:lnTo>
                    <a:pt x="210" y="106"/>
                  </a:lnTo>
                  <a:lnTo>
                    <a:pt x="209" y="106"/>
                  </a:lnTo>
                  <a:lnTo>
                    <a:pt x="207" y="106"/>
                  </a:lnTo>
                  <a:lnTo>
                    <a:pt x="206" y="105"/>
                  </a:lnTo>
                  <a:lnTo>
                    <a:pt x="205" y="105"/>
                  </a:lnTo>
                  <a:lnTo>
                    <a:pt x="202" y="104"/>
                  </a:lnTo>
                  <a:lnTo>
                    <a:pt x="201" y="104"/>
                  </a:lnTo>
                  <a:lnTo>
                    <a:pt x="200" y="104"/>
                  </a:lnTo>
                  <a:lnTo>
                    <a:pt x="198" y="104"/>
                  </a:lnTo>
                  <a:lnTo>
                    <a:pt x="197" y="104"/>
                  </a:lnTo>
                  <a:lnTo>
                    <a:pt x="193" y="104"/>
                  </a:lnTo>
                  <a:lnTo>
                    <a:pt x="191" y="104"/>
                  </a:lnTo>
                  <a:lnTo>
                    <a:pt x="188" y="104"/>
                  </a:lnTo>
                  <a:lnTo>
                    <a:pt x="183" y="104"/>
                  </a:lnTo>
                  <a:lnTo>
                    <a:pt x="179" y="104"/>
                  </a:lnTo>
                  <a:lnTo>
                    <a:pt x="174" y="104"/>
                  </a:lnTo>
                  <a:lnTo>
                    <a:pt x="170" y="104"/>
                  </a:lnTo>
                  <a:lnTo>
                    <a:pt x="164" y="104"/>
                  </a:lnTo>
                  <a:lnTo>
                    <a:pt x="158" y="104"/>
                  </a:lnTo>
                  <a:lnTo>
                    <a:pt x="153" y="104"/>
                  </a:lnTo>
                  <a:lnTo>
                    <a:pt x="146" y="104"/>
                  </a:lnTo>
                  <a:lnTo>
                    <a:pt x="140" y="104"/>
                  </a:lnTo>
                  <a:lnTo>
                    <a:pt x="134" y="104"/>
                  </a:lnTo>
                  <a:lnTo>
                    <a:pt x="128" y="104"/>
                  </a:lnTo>
                  <a:lnTo>
                    <a:pt x="121" y="104"/>
                  </a:lnTo>
                  <a:lnTo>
                    <a:pt x="115" y="104"/>
                  </a:lnTo>
                  <a:lnTo>
                    <a:pt x="109" y="104"/>
                  </a:lnTo>
                  <a:lnTo>
                    <a:pt x="103" y="104"/>
                  </a:lnTo>
                  <a:lnTo>
                    <a:pt x="97" y="104"/>
                  </a:lnTo>
                  <a:lnTo>
                    <a:pt x="91" y="104"/>
                  </a:lnTo>
                  <a:lnTo>
                    <a:pt x="85" y="104"/>
                  </a:lnTo>
                  <a:lnTo>
                    <a:pt x="81" y="104"/>
                  </a:lnTo>
                  <a:lnTo>
                    <a:pt x="76" y="104"/>
                  </a:lnTo>
                  <a:lnTo>
                    <a:pt x="72" y="104"/>
                  </a:lnTo>
                  <a:lnTo>
                    <a:pt x="69" y="104"/>
                  </a:lnTo>
                  <a:lnTo>
                    <a:pt x="64" y="104"/>
                  </a:lnTo>
                  <a:lnTo>
                    <a:pt x="62" y="104"/>
                  </a:lnTo>
                  <a:lnTo>
                    <a:pt x="60" y="104"/>
                  </a:lnTo>
                  <a:lnTo>
                    <a:pt x="57" y="104"/>
                  </a:lnTo>
                  <a:lnTo>
                    <a:pt x="56" y="104"/>
                  </a:lnTo>
                  <a:lnTo>
                    <a:pt x="39" y="159"/>
                  </a:lnTo>
                  <a:lnTo>
                    <a:pt x="38" y="160"/>
                  </a:lnTo>
                  <a:lnTo>
                    <a:pt x="36" y="160"/>
                  </a:lnTo>
                  <a:lnTo>
                    <a:pt x="35" y="160"/>
                  </a:lnTo>
                  <a:lnTo>
                    <a:pt x="34" y="160"/>
                  </a:lnTo>
                  <a:lnTo>
                    <a:pt x="33" y="161"/>
                  </a:lnTo>
                  <a:lnTo>
                    <a:pt x="31" y="161"/>
                  </a:lnTo>
                  <a:lnTo>
                    <a:pt x="30" y="161"/>
                  </a:lnTo>
                  <a:lnTo>
                    <a:pt x="29" y="161"/>
                  </a:lnTo>
                  <a:lnTo>
                    <a:pt x="28" y="161"/>
                  </a:lnTo>
                  <a:lnTo>
                    <a:pt x="27" y="161"/>
                  </a:lnTo>
                  <a:lnTo>
                    <a:pt x="26" y="161"/>
                  </a:lnTo>
                  <a:lnTo>
                    <a:pt x="24" y="161"/>
                  </a:lnTo>
                  <a:lnTo>
                    <a:pt x="22" y="161"/>
                  </a:lnTo>
                  <a:lnTo>
                    <a:pt x="26" y="107"/>
                  </a:lnTo>
                  <a:lnTo>
                    <a:pt x="22" y="106"/>
                  </a:lnTo>
                  <a:lnTo>
                    <a:pt x="19" y="104"/>
                  </a:lnTo>
                  <a:lnTo>
                    <a:pt x="17" y="103"/>
                  </a:lnTo>
                  <a:lnTo>
                    <a:pt x="17" y="102"/>
                  </a:lnTo>
                  <a:lnTo>
                    <a:pt x="17" y="100"/>
                  </a:lnTo>
                  <a:lnTo>
                    <a:pt x="17" y="98"/>
                  </a:lnTo>
                  <a:lnTo>
                    <a:pt x="19" y="96"/>
                  </a:lnTo>
                  <a:lnTo>
                    <a:pt x="22" y="95"/>
                  </a:lnTo>
                  <a:lnTo>
                    <a:pt x="0" y="12"/>
                  </a:lnTo>
                  <a:lnTo>
                    <a:pt x="1" y="8"/>
                  </a:lnTo>
                  <a:lnTo>
                    <a:pt x="1" y="5"/>
                  </a:lnTo>
                  <a:lnTo>
                    <a:pt x="2" y="3"/>
                  </a:lnTo>
                  <a:lnTo>
                    <a:pt x="3" y="2"/>
                  </a:lnTo>
                  <a:lnTo>
                    <a:pt x="4" y="1"/>
                  </a:lnTo>
                  <a:lnTo>
                    <a:pt x="6" y="0"/>
                  </a:lnTo>
                  <a:lnTo>
                    <a:pt x="7" y="0"/>
                  </a:lnTo>
                  <a:lnTo>
                    <a:pt x="8" y="0"/>
                  </a:lnTo>
                  <a:lnTo>
                    <a:pt x="9" y="1"/>
                  </a:lnTo>
                  <a:lnTo>
                    <a:pt x="10" y="2"/>
                  </a:lnTo>
                  <a:lnTo>
                    <a:pt x="12" y="2"/>
                  </a:lnTo>
                  <a:lnTo>
                    <a:pt x="13" y="4"/>
                  </a:lnTo>
                  <a:lnTo>
                    <a:pt x="15" y="5"/>
                  </a:lnTo>
                  <a:lnTo>
                    <a:pt x="15" y="7"/>
                  </a:lnTo>
                  <a:lnTo>
                    <a:pt x="17" y="8"/>
                  </a:lnTo>
                  <a:lnTo>
                    <a:pt x="17" y="9"/>
                  </a:lnTo>
                  <a:lnTo>
                    <a:pt x="17" y="10"/>
                  </a:lnTo>
                  <a:lnTo>
                    <a:pt x="18" y="12"/>
                  </a:lnTo>
                  <a:lnTo>
                    <a:pt x="18" y="13"/>
                  </a:lnTo>
                  <a:lnTo>
                    <a:pt x="19" y="15"/>
                  </a:lnTo>
                  <a:lnTo>
                    <a:pt x="20" y="17"/>
                  </a:lnTo>
                  <a:lnTo>
                    <a:pt x="21" y="20"/>
                  </a:lnTo>
                  <a:lnTo>
                    <a:pt x="22" y="23"/>
                  </a:lnTo>
                  <a:lnTo>
                    <a:pt x="24" y="25"/>
                  </a:lnTo>
                  <a:lnTo>
                    <a:pt x="25" y="28"/>
                  </a:lnTo>
                  <a:lnTo>
                    <a:pt x="26" y="31"/>
                  </a:lnTo>
                  <a:lnTo>
                    <a:pt x="27" y="34"/>
                  </a:lnTo>
                  <a:lnTo>
                    <a:pt x="28" y="36"/>
                  </a:lnTo>
                  <a:lnTo>
                    <a:pt x="29" y="39"/>
                  </a:lnTo>
                  <a:lnTo>
                    <a:pt x="30" y="41"/>
                  </a:lnTo>
                  <a:lnTo>
                    <a:pt x="30" y="43"/>
                  </a:lnTo>
                  <a:lnTo>
                    <a:pt x="31" y="4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2" name="Freeform 8"/>
            <p:cNvSpPr>
              <a:spLocks/>
            </p:cNvSpPr>
            <p:nvPr/>
          </p:nvSpPr>
          <p:spPr bwMode="auto">
            <a:xfrm>
              <a:off x="5587" y="688"/>
              <a:ext cx="9" cy="31"/>
            </a:xfrm>
            <a:custGeom>
              <a:avLst/>
              <a:gdLst>
                <a:gd name="T0" fmla="*/ 0 w 9"/>
                <a:gd name="T1" fmla="*/ 0 h 31"/>
                <a:gd name="T2" fmla="*/ 0 w 9"/>
                <a:gd name="T3" fmla="*/ 0 h 31"/>
                <a:gd name="T4" fmla="*/ 0 w 9"/>
                <a:gd name="T5" fmla="*/ 1 h 31"/>
                <a:gd name="T6" fmla="*/ 0 w 9"/>
                <a:gd name="T7" fmla="*/ 3 h 31"/>
                <a:gd name="T8" fmla="*/ 1 w 9"/>
                <a:gd name="T9" fmla="*/ 3 h 31"/>
                <a:gd name="T10" fmla="*/ 1 w 9"/>
                <a:gd name="T11" fmla="*/ 5 h 31"/>
                <a:gd name="T12" fmla="*/ 1 w 9"/>
                <a:gd name="T13" fmla="*/ 7 h 31"/>
                <a:gd name="T14" fmla="*/ 2 w 9"/>
                <a:gd name="T15" fmla="*/ 9 h 31"/>
                <a:gd name="T16" fmla="*/ 2 w 9"/>
                <a:gd name="T17" fmla="*/ 12 h 31"/>
                <a:gd name="T18" fmla="*/ 3 w 9"/>
                <a:gd name="T19" fmla="*/ 14 h 31"/>
                <a:gd name="T20" fmla="*/ 4 w 9"/>
                <a:gd name="T21" fmla="*/ 16 h 31"/>
                <a:gd name="T22" fmla="*/ 4 w 9"/>
                <a:gd name="T23" fmla="*/ 18 h 31"/>
                <a:gd name="T24" fmla="*/ 5 w 9"/>
                <a:gd name="T25" fmla="*/ 21 h 31"/>
                <a:gd name="T26" fmla="*/ 6 w 9"/>
                <a:gd name="T27" fmla="*/ 23 h 31"/>
                <a:gd name="T28" fmla="*/ 6 w 9"/>
                <a:gd name="T29" fmla="*/ 25 h 31"/>
                <a:gd name="T30" fmla="*/ 7 w 9"/>
                <a:gd name="T31" fmla="*/ 27 h 31"/>
                <a:gd name="T32" fmla="*/ 7 w 9"/>
                <a:gd name="T33" fmla="*/ 28 h 31"/>
                <a:gd name="T34" fmla="*/ 7 w 9"/>
                <a:gd name="T35" fmla="*/ 30 h 31"/>
                <a:gd name="T36" fmla="*/ 8 w 9"/>
                <a:gd name="T37" fmla="*/ 30 h 31"/>
                <a:gd name="T38" fmla="*/ 8 w 9"/>
                <a:gd name="T39" fmla="*/ 28 h 31"/>
                <a:gd name="T40" fmla="*/ 7 w 9"/>
                <a:gd name="T41" fmla="*/ 27 h 31"/>
                <a:gd name="T42" fmla="*/ 7 w 9"/>
                <a:gd name="T43" fmla="*/ 24 h 31"/>
                <a:gd name="T44" fmla="*/ 7 w 9"/>
                <a:gd name="T45" fmla="*/ 23 h 31"/>
                <a:gd name="T46" fmla="*/ 6 w 9"/>
                <a:gd name="T47" fmla="*/ 20 h 31"/>
                <a:gd name="T48" fmla="*/ 5 w 9"/>
                <a:gd name="T49" fmla="*/ 18 h 31"/>
                <a:gd name="T50" fmla="*/ 5 w 9"/>
                <a:gd name="T51" fmla="*/ 16 h 31"/>
                <a:gd name="T52" fmla="*/ 4 w 9"/>
                <a:gd name="T53" fmla="*/ 13 h 31"/>
                <a:gd name="T54" fmla="*/ 3 w 9"/>
                <a:gd name="T55" fmla="*/ 11 h 31"/>
                <a:gd name="T56" fmla="*/ 3 w 9"/>
                <a:gd name="T57" fmla="*/ 9 h 31"/>
                <a:gd name="T58" fmla="*/ 2 w 9"/>
                <a:gd name="T59" fmla="*/ 7 h 31"/>
                <a:gd name="T60" fmla="*/ 2 w 9"/>
                <a:gd name="T61" fmla="*/ 5 h 31"/>
                <a:gd name="T62" fmla="*/ 1 w 9"/>
                <a:gd name="T63" fmla="*/ 3 h 31"/>
                <a:gd name="T64" fmla="*/ 1 w 9"/>
                <a:gd name="T65" fmla="*/ 2 h 31"/>
                <a:gd name="T66" fmla="*/ 1 w 9"/>
                <a:gd name="T67" fmla="*/ 1 h 31"/>
                <a:gd name="T68" fmla="*/ 0 w 9"/>
                <a:gd name="T6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31">
                  <a:moveTo>
                    <a:pt x="0" y="0"/>
                  </a:moveTo>
                  <a:lnTo>
                    <a:pt x="0" y="0"/>
                  </a:lnTo>
                  <a:lnTo>
                    <a:pt x="0" y="1"/>
                  </a:lnTo>
                  <a:lnTo>
                    <a:pt x="0" y="3"/>
                  </a:lnTo>
                  <a:lnTo>
                    <a:pt x="1" y="3"/>
                  </a:lnTo>
                  <a:lnTo>
                    <a:pt x="1" y="5"/>
                  </a:lnTo>
                  <a:lnTo>
                    <a:pt x="1" y="7"/>
                  </a:lnTo>
                  <a:lnTo>
                    <a:pt x="2" y="9"/>
                  </a:lnTo>
                  <a:lnTo>
                    <a:pt x="2" y="12"/>
                  </a:lnTo>
                  <a:lnTo>
                    <a:pt x="3" y="14"/>
                  </a:lnTo>
                  <a:lnTo>
                    <a:pt x="4" y="16"/>
                  </a:lnTo>
                  <a:lnTo>
                    <a:pt x="4" y="18"/>
                  </a:lnTo>
                  <a:lnTo>
                    <a:pt x="5" y="21"/>
                  </a:lnTo>
                  <a:lnTo>
                    <a:pt x="6" y="23"/>
                  </a:lnTo>
                  <a:lnTo>
                    <a:pt x="6" y="25"/>
                  </a:lnTo>
                  <a:lnTo>
                    <a:pt x="7" y="27"/>
                  </a:lnTo>
                  <a:lnTo>
                    <a:pt x="7" y="28"/>
                  </a:lnTo>
                  <a:lnTo>
                    <a:pt x="7" y="30"/>
                  </a:lnTo>
                  <a:lnTo>
                    <a:pt x="8" y="30"/>
                  </a:lnTo>
                  <a:lnTo>
                    <a:pt x="8" y="28"/>
                  </a:lnTo>
                  <a:lnTo>
                    <a:pt x="7" y="27"/>
                  </a:lnTo>
                  <a:lnTo>
                    <a:pt x="7" y="24"/>
                  </a:lnTo>
                  <a:lnTo>
                    <a:pt x="7" y="23"/>
                  </a:lnTo>
                  <a:lnTo>
                    <a:pt x="6" y="20"/>
                  </a:lnTo>
                  <a:lnTo>
                    <a:pt x="5" y="18"/>
                  </a:lnTo>
                  <a:lnTo>
                    <a:pt x="5" y="16"/>
                  </a:lnTo>
                  <a:lnTo>
                    <a:pt x="4" y="13"/>
                  </a:lnTo>
                  <a:lnTo>
                    <a:pt x="3" y="11"/>
                  </a:lnTo>
                  <a:lnTo>
                    <a:pt x="3" y="9"/>
                  </a:lnTo>
                  <a:lnTo>
                    <a:pt x="2" y="7"/>
                  </a:lnTo>
                  <a:lnTo>
                    <a:pt x="2" y="5"/>
                  </a:lnTo>
                  <a:lnTo>
                    <a:pt x="1" y="3"/>
                  </a:lnTo>
                  <a:lnTo>
                    <a:pt x="1" y="2"/>
                  </a:lnTo>
                  <a:lnTo>
                    <a:pt x="1"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3" name="Freeform 9"/>
            <p:cNvSpPr>
              <a:spLocks/>
            </p:cNvSpPr>
            <p:nvPr/>
          </p:nvSpPr>
          <p:spPr bwMode="auto">
            <a:xfrm>
              <a:off x="5570" y="679"/>
              <a:ext cx="11" cy="7"/>
            </a:xfrm>
            <a:custGeom>
              <a:avLst/>
              <a:gdLst>
                <a:gd name="T0" fmla="*/ 1 w 11"/>
                <a:gd name="T1" fmla="*/ 6 h 7"/>
                <a:gd name="T2" fmla="*/ 1 w 11"/>
                <a:gd name="T3" fmla="*/ 6 h 7"/>
                <a:gd name="T4" fmla="*/ 1 w 11"/>
                <a:gd name="T5" fmla="*/ 4 h 7"/>
                <a:gd name="T6" fmla="*/ 1 w 11"/>
                <a:gd name="T7" fmla="*/ 3 h 7"/>
                <a:gd name="T8" fmla="*/ 1 w 11"/>
                <a:gd name="T9" fmla="*/ 2 h 7"/>
                <a:gd name="T10" fmla="*/ 3 w 11"/>
                <a:gd name="T11" fmla="*/ 1 h 7"/>
                <a:gd name="T12" fmla="*/ 3 w 11"/>
                <a:gd name="T13" fmla="*/ 1 h 7"/>
                <a:gd name="T14" fmla="*/ 3 w 11"/>
                <a:gd name="T15" fmla="*/ 1 h 7"/>
                <a:gd name="T16" fmla="*/ 4 w 11"/>
                <a:gd name="T17" fmla="*/ 1 h 7"/>
                <a:gd name="T18" fmla="*/ 5 w 11"/>
                <a:gd name="T19" fmla="*/ 1 h 7"/>
                <a:gd name="T20" fmla="*/ 5 w 11"/>
                <a:gd name="T21" fmla="*/ 1 h 7"/>
                <a:gd name="T22" fmla="*/ 6 w 11"/>
                <a:gd name="T23" fmla="*/ 1 h 7"/>
                <a:gd name="T24" fmla="*/ 7 w 11"/>
                <a:gd name="T25" fmla="*/ 2 h 7"/>
                <a:gd name="T26" fmla="*/ 7 w 11"/>
                <a:gd name="T27" fmla="*/ 2 h 7"/>
                <a:gd name="T28" fmla="*/ 8 w 11"/>
                <a:gd name="T29" fmla="*/ 3 h 7"/>
                <a:gd name="T30" fmla="*/ 9 w 11"/>
                <a:gd name="T31" fmla="*/ 4 h 7"/>
                <a:gd name="T32" fmla="*/ 9 w 11"/>
                <a:gd name="T33" fmla="*/ 4 h 7"/>
                <a:gd name="T34" fmla="*/ 10 w 11"/>
                <a:gd name="T35" fmla="*/ 5 h 7"/>
                <a:gd name="T36" fmla="*/ 10 w 11"/>
                <a:gd name="T37" fmla="*/ 4 h 7"/>
                <a:gd name="T38" fmla="*/ 9 w 11"/>
                <a:gd name="T39" fmla="*/ 3 h 7"/>
                <a:gd name="T40" fmla="*/ 9 w 11"/>
                <a:gd name="T41" fmla="*/ 3 h 7"/>
                <a:gd name="T42" fmla="*/ 8 w 11"/>
                <a:gd name="T43" fmla="*/ 2 h 7"/>
                <a:gd name="T44" fmla="*/ 7 w 11"/>
                <a:gd name="T45" fmla="*/ 1 h 7"/>
                <a:gd name="T46" fmla="*/ 7 w 11"/>
                <a:gd name="T47" fmla="*/ 1 h 7"/>
                <a:gd name="T48" fmla="*/ 6 w 11"/>
                <a:gd name="T49" fmla="*/ 1 h 7"/>
                <a:gd name="T50" fmla="*/ 5 w 11"/>
                <a:gd name="T51" fmla="*/ 0 h 7"/>
                <a:gd name="T52" fmla="*/ 4 w 11"/>
                <a:gd name="T53" fmla="*/ 0 h 7"/>
                <a:gd name="T54" fmla="*/ 3 w 11"/>
                <a:gd name="T55" fmla="*/ 0 h 7"/>
                <a:gd name="T56" fmla="*/ 3 w 11"/>
                <a:gd name="T57" fmla="*/ 0 h 7"/>
                <a:gd name="T58" fmla="*/ 1 w 11"/>
                <a:gd name="T59" fmla="*/ 1 h 7"/>
                <a:gd name="T60" fmla="*/ 1 w 11"/>
                <a:gd name="T61" fmla="*/ 2 h 7"/>
                <a:gd name="T62" fmla="*/ 1 w 11"/>
                <a:gd name="T63" fmla="*/ 3 h 7"/>
                <a:gd name="T64" fmla="*/ 0 w 11"/>
                <a:gd name="T65" fmla="*/ 4 h 7"/>
                <a:gd name="T66" fmla="*/ 0 w 11"/>
                <a:gd name="T67" fmla="*/ 6 h 7"/>
                <a:gd name="T68" fmla="*/ 1 w 11"/>
                <a:gd name="T6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7">
                  <a:moveTo>
                    <a:pt x="1" y="6"/>
                  </a:moveTo>
                  <a:lnTo>
                    <a:pt x="1" y="6"/>
                  </a:lnTo>
                  <a:lnTo>
                    <a:pt x="1" y="4"/>
                  </a:lnTo>
                  <a:lnTo>
                    <a:pt x="1" y="3"/>
                  </a:lnTo>
                  <a:lnTo>
                    <a:pt x="1" y="2"/>
                  </a:lnTo>
                  <a:lnTo>
                    <a:pt x="3" y="1"/>
                  </a:lnTo>
                  <a:lnTo>
                    <a:pt x="3" y="1"/>
                  </a:lnTo>
                  <a:lnTo>
                    <a:pt x="3" y="1"/>
                  </a:lnTo>
                  <a:lnTo>
                    <a:pt x="4" y="1"/>
                  </a:lnTo>
                  <a:lnTo>
                    <a:pt x="5" y="1"/>
                  </a:lnTo>
                  <a:lnTo>
                    <a:pt x="5" y="1"/>
                  </a:lnTo>
                  <a:lnTo>
                    <a:pt x="6" y="1"/>
                  </a:lnTo>
                  <a:lnTo>
                    <a:pt x="7" y="2"/>
                  </a:lnTo>
                  <a:lnTo>
                    <a:pt x="7" y="2"/>
                  </a:lnTo>
                  <a:lnTo>
                    <a:pt x="8" y="3"/>
                  </a:lnTo>
                  <a:lnTo>
                    <a:pt x="9" y="4"/>
                  </a:lnTo>
                  <a:lnTo>
                    <a:pt x="9" y="4"/>
                  </a:lnTo>
                  <a:lnTo>
                    <a:pt x="10" y="5"/>
                  </a:lnTo>
                  <a:lnTo>
                    <a:pt x="10" y="4"/>
                  </a:lnTo>
                  <a:lnTo>
                    <a:pt x="9" y="3"/>
                  </a:lnTo>
                  <a:lnTo>
                    <a:pt x="9" y="3"/>
                  </a:lnTo>
                  <a:lnTo>
                    <a:pt x="8" y="2"/>
                  </a:lnTo>
                  <a:lnTo>
                    <a:pt x="7" y="1"/>
                  </a:lnTo>
                  <a:lnTo>
                    <a:pt x="7" y="1"/>
                  </a:lnTo>
                  <a:lnTo>
                    <a:pt x="6" y="1"/>
                  </a:lnTo>
                  <a:lnTo>
                    <a:pt x="5" y="0"/>
                  </a:lnTo>
                  <a:lnTo>
                    <a:pt x="4" y="0"/>
                  </a:lnTo>
                  <a:lnTo>
                    <a:pt x="3" y="0"/>
                  </a:lnTo>
                  <a:lnTo>
                    <a:pt x="3" y="0"/>
                  </a:lnTo>
                  <a:lnTo>
                    <a:pt x="1" y="1"/>
                  </a:lnTo>
                  <a:lnTo>
                    <a:pt x="1" y="2"/>
                  </a:lnTo>
                  <a:lnTo>
                    <a:pt x="1" y="3"/>
                  </a:lnTo>
                  <a:lnTo>
                    <a:pt x="0" y="4"/>
                  </a:lnTo>
                  <a:lnTo>
                    <a:pt x="0" y="6"/>
                  </a:lnTo>
                  <a:lnTo>
                    <a:pt x="1" y="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4" name="Freeform 10"/>
            <p:cNvSpPr>
              <a:spLocks/>
            </p:cNvSpPr>
            <p:nvPr/>
          </p:nvSpPr>
          <p:spPr bwMode="auto">
            <a:xfrm>
              <a:off x="5570" y="690"/>
              <a:ext cx="18" cy="79"/>
            </a:xfrm>
            <a:custGeom>
              <a:avLst/>
              <a:gdLst>
                <a:gd name="T0" fmla="*/ 16 w 18"/>
                <a:gd name="T1" fmla="*/ 78 h 79"/>
                <a:gd name="T2" fmla="*/ 17 w 18"/>
                <a:gd name="T3" fmla="*/ 78 h 79"/>
                <a:gd name="T4" fmla="*/ 1 w 18"/>
                <a:gd name="T5" fmla="*/ 0 h 79"/>
                <a:gd name="T6" fmla="*/ 0 w 18"/>
                <a:gd name="T7" fmla="*/ 1 h 79"/>
                <a:gd name="T8" fmla="*/ 16 w 18"/>
                <a:gd name="T9" fmla="*/ 78 h 79"/>
                <a:gd name="T10" fmla="*/ 16 w 18"/>
                <a:gd name="T11" fmla="*/ 77 h 79"/>
                <a:gd name="T12" fmla="*/ 16 w 18"/>
                <a:gd name="T13" fmla="*/ 78 h 79"/>
              </a:gdLst>
              <a:ahLst/>
              <a:cxnLst>
                <a:cxn ang="0">
                  <a:pos x="T0" y="T1"/>
                </a:cxn>
                <a:cxn ang="0">
                  <a:pos x="T2" y="T3"/>
                </a:cxn>
                <a:cxn ang="0">
                  <a:pos x="T4" y="T5"/>
                </a:cxn>
                <a:cxn ang="0">
                  <a:pos x="T6" y="T7"/>
                </a:cxn>
                <a:cxn ang="0">
                  <a:pos x="T8" y="T9"/>
                </a:cxn>
                <a:cxn ang="0">
                  <a:pos x="T10" y="T11"/>
                </a:cxn>
                <a:cxn ang="0">
                  <a:pos x="T12" y="T13"/>
                </a:cxn>
              </a:cxnLst>
              <a:rect l="0" t="0" r="r" b="b"/>
              <a:pathLst>
                <a:path w="18" h="79">
                  <a:moveTo>
                    <a:pt x="16" y="78"/>
                  </a:moveTo>
                  <a:lnTo>
                    <a:pt x="17" y="78"/>
                  </a:lnTo>
                  <a:lnTo>
                    <a:pt x="1" y="0"/>
                  </a:lnTo>
                  <a:lnTo>
                    <a:pt x="0" y="1"/>
                  </a:lnTo>
                  <a:lnTo>
                    <a:pt x="16" y="78"/>
                  </a:lnTo>
                  <a:lnTo>
                    <a:pt x="16" y="77"/>
                  </a:lnTo>
                  <a:lnTo>
                    <a:pt x="16" y="7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5" name="Freeform 11"/>
            <p:cNvSpPr>
              <a:spLocks/>
            </p:cNvSpPr>
            <p:nvPr/>
          </p:nvSpPr>
          <p:spPr bwMode="auto">
            <a:xfrm>
              <a:off x="5586" y="773"/>
              <a:ext cx="4" cy="8"/>
            </a:xfrm>
            <a:custGeom>
              <a:avLst/>
              <a:gdLst>
                <a:gd name="T0" fmla="*/ 3 w 4"/>
                <a:gd name="T1" fmla="*/ 7 h 8"/>
                <a:gd name="T2" fmla="*/ 3 w 4"/>
                <a:gd name="T3" fmla="*/ 7 h 8"/>
                <a:gd name="T4" fmla="*/ 2 w 4"/>
                <a:gd name="T5" fmla="*/ 6 h 8"/>
                <a:gd name="T6" fmla="*/ 1 w 4"/>
                <a:gd name="T7" fmla="*/ 5 h 8"/>
                <a:gd name="T8" fmla="*/ 1 w 4"/>
                <a:gd name="T9" fmla="*/ 5 h 8"/>
                <a:gd name="T10" fmla="*/ 0 w 4"/>
                <a:gd name="T11" fmla="*/ 4 h 8"/>
                <a:gd name="T12" fmla="*/ 0 w 4"/>
                <a:gd name="T13" fmla="*/ 3 h 8"/>
                <a:gd name="T14" fmla="*/ 1 w 4"/>
                <a:gd name="T15" fmla="*/ 2 h 8"/>
                <a:gd name="T16" fmla="*/ 1 w 4"/>
                <a:gd name="T17" fmla="*/ 2 h 8"/>
                <a:gd name="T18" fmla="*/ 2 w 4"/>
                <a:gd name="T19" fmla="*/ 1 h 8"/>
                <a:gd name="T20" fmla="*/ 2 w 4"/>
                <a:gd name="T21" fmla="*/ 0 h 8"/>
                <a:gd name="T22" fmla="*/ 1 w 4"/>
                <a:gd name="T23" fmla="*/ 1 h 8"/>
                <a:gd name="T24" fmla="*/ 0 w 4"/>
                <a:gd name="T25" fmla="*/ 2 h 8"/>
                <a:gd name="T26" fmla="*/ 0 w 4"/>
                <a:gd name="T27" fmla="*/ 3 h 8"/>
                <a:gd name="T28" fmla="*/ 0 w 4"/>
                <a:gd name="T29" fmla="*/ 4 h 8"/>
                <a:gd name="T30" fmla="*/ 0 w 4"/>
                <a:gd name="T31" fmla="*/ 5 h 8"/>
                <a:gd name="T32" fmla="*/ 1 w 4"/>
                <a:gd name="T33" fmla="*/ 6 h 8"/>
                <a:gd name="T34" fmla="*/ 2 w 4"/>
                <a:gd name="T35" fmla="*/ 7 h 8"/>
                <a:gd name="T36" fmla="*/ 3 w 4"/>
                <a:gd name="T37" fmla="*/ 7 h 8"/>
                <a:gd name="T38" fmla="*/ 3 w 4"/>
                <a:gd name="T39" fmla="*/ 7 h 8"/>
                <a:gd name="T40" fmla="*/ 3 w 4"/>
                <a:gd name="T4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8">
                  <a:moveTo>
                    <a:pt x="3" y="7"/>
                  </a:moveTo>
                  <a:lnTo>
                    <a:pt x="3" y="7"/>
                  </a:lnTo>
                  <a:lnTo>
                    <a:pt x="2" y="6"/>
                  </a:lnTo>
                  <a:lnTo>
                    <a:pt x="1" y="5"/>
                  </a:lnTo>
                  <a:lnTo>
                    <a:pt x="1" y="5"/>
                  </a:lnTo>
                  <a:lnTo>
                    <a:pt x="0" y="4"/>
                  </a:lnTo>
                  <a:lnTo>
                    <a:pt x="0" y="3"/>
                  </a:lnTo>
                  <a:lnTo>
                    <a:pt x="1" y="2"/>
                  </a:lnTo>
                  <a:lnTo>
                    <a:pt x="1" y="2"/>
                  </a:lnTo>
                  <a:lnTo>
                    <a:pt x="2" y="1"/>
                  </a:lnTo>
                  <a:lnTo>
                    <a:pt x="2" y="0"/>
                  </a:lnTo>
                  <a:lnTo>
                    <a:pt x="1" y="1"/>
                  </a:lnTo>
                  <a:lnTo>
                    <a:pt x="0" y="2"/>
                  </a:lnTo>
                  <a:lnTo>
                    <a:pt x="0" y="3"/>
                  </a:lnTo>
                  <a:lnTo>
                    <a:pt x="0" y="4"/>
                  </a:lnTo>
                  <a:lnTo>
                    <a:pt x="0" y="5"/>
                  </a:lnTo>
                  <a:lnTo>
                    <a:pt x="1" y="6"/>
                  </a:lnTo>
                  <a:lnTo>
                    <a:pt x="2" y="7"/>
                  </a:lnTo>
                  <a:lnTo>
                    <a:pt x="3" y="7"/>
                  </a:lnTo>
                  <a:lnTo>
                    <a:pt x="3" y="7"/>
                  </a:lnTo>
                  <a:lnTo>
                    <a:pt x="3"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6" name="Freeform 12"/>
            <p:cNvSpPr>
              <a:spLocks/>
            </p:cNvSpPr>
            <p:nvPr/>
          </p:nvSpPr>
          <p:spPr bwMode="auto">
            <a:xfrm>
              <a:off x="5589" y="786"/>
              <a:ext cx="4" cy="50"/>
            </a:xfrm>
            <a:custGeom>
              <a:avLst/>
              <a:gdLst>
                <a:gd name="T0" fmla="*/ 3 w 4"/>
                <a:gd name="T1" fmla="*/ 48 h 50"/>
                <a:gd name="T2" fmla="*/ 2 w 4"/>
                <a:gd name="T3" fmla="*/ 48 h 50"/>
                <a:gd name="T4" fmla="*/ 0 w 4"/>
                <a:gd name="T5" fmla="*/ 0 h 50"/>
                <a:gd name="T6" fmla="*/ 1 w 4"/>
                <a:gd name="T7" fmla="*/ 0 h 50"/>
                <a:gd name="T8" fmla="*/ 3 w 4"/>
                <a:gd name="T9" fmla="*/ 48 h 50"/>
                <a:gd name="T10" fmla="*/ 3 w 4"/>
                <a:gd name="T11" fmla="*/ 49 h 50"/>
                <a:gd name="T12" fmla="*/ 3 w 4"/>
                <a:gd name="T13" fmla="*/ 48 h 50"/>
                <a:gd name="T14" fmla="*/ 3 w 4"/>
                <a:gd name="T15" fmla="*/ 49 h 50"/>
                <a:gd name="T16" fmla="*/ 3 w 4"/>
                <a:gd name="T17"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0">
                  <a:moveTo>
                    <a:pt x="3" y="48"/>
                  </a:moveTo>
                  <a:lnTo>
                    <a:pt x="2" y="48"/>
                  </a:lnTo>
                  <a:lnTo>
                    <a:pt x="0" y="0"/>
                  </a:lnTo>
                  <a:lnTo>
                    <a:pt x="1" y="0"/>
                  </a:lnTo>
                  <a:lnTo>
                    <a:pt x="3" y="48"/>
                  </a:lnTo>
                  <a:lnTo>
                    <a:pt x="3" y="49"/>
                  </a:lnTo>
                  <a:lnTo>
                    <a:pt x="3" y="48"/>
                  </a:lnTo>
                  <a:lnTo>
                    <a:pt x="3" y="49"/>
                  </a:lnTo>
                  <a:lnTo>
                    <a:pt x="3" y="4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7" name="Freeform 13"/>
            <p:cNvSpPr>
              <a:spLocks/>
            </p:cNvSpPr>
            <p:nvPr/>
          </p:nvSpPr>
          <p:spPr bwMode="auto">
            <a:xfrm>
              <a:off x="5592" y="835"/>
              <a:ext cx="13" cy="4"/>
            </a:xfrm>
            <a:custGeom>
              <a:avLst/>
              <a:gdLst>
                <a:gd name="T0" fmla="*/ 11 w 13"/>
                <a:gd name="T1" fmla="*/ 3 h 4"/>
                <a:gd name="T2" fmla="*/ 11 w 13"/>
                <a:gd name="T3" fmla="*/ 3 h 4"/>
                <a:gd name="T4" fmla="*/ 11 w 13"/>
                <a:gd name="T5" fmla="*/ 3 h 4"/>
                <a:gd name="T6" fmla="*/ 9 w 13"/>
                <a:gd name="T7" fmla="*/ 3 h 4"/>
                <a:gd name="T8" fmla="*/ 8 w 13"/>
                <a:gd name="T9" fmla="*/ 2 h 4"/>
                <a:gd name="T10" fmla="*/ 8 w 13"/>
                <a:gd name="T11" fmla="*/ 2 h 4"/>
                <a:gd name="T12" fmla="*/ 7 w 13"/>
                <a:gd name="T13" fmla="*/ 2 h 4"/>
                <a:gd name="T14" fmla="*/ 6 w 13"/>
                <a:gd name="T15" fmla="*/ 2 h 4"/>
                <a:gd name="T16" fmla="*/ 5 w 13"/>
                <a:gd name="T17" fmla="*/ 1 h 4"/>
                <a:gd name="T18" fmla="*/ 5 w 13"/>
                <a:gd name="T19" fmla="*/ 1 h 4"/>
                <a:gd name="T20" fmla="*/ 4 w 13"/>
                <a:gd name="T21" fmla="*/ 1 h 4"/>
                <a:gd name="T22" fmla="*/ 3 w 13"/>
                <a:gd name="T23" fmla="*/ 1 h 4"/>
                <a:gd name="T24" fmla="*/ 2 w 13"/>
                <a:gd name="T25" fmla="*/ 1 h 4"/>
                <a:gd name="T26" fmla="*/ 1 w 13"/>
                <a:gd name="T27" fmla="*/ 1 h 4"/>
                <a:gd name="T28" fmla="*/ 0 w 13"/>
                <a:gd name="T29" fmla="*/ 1 h 4"/>
                <a:gd name="T30" fmla="*/ 0 w 13"/>
                <a:gd name="T31" fmla="*/ 0 h 4"/>
                <a:gd name="T32" fmla="*/ 1 w 13"/>
                <a:gd name="T33" fmla="*/ 0 h 4"/>
                <a:gd name="T34" fmla="*/ 2 w 13"/>
                <a:gd name="T35" fmla="*/ 0 h 4"/>
                <a:gd name="T36" fmla="*/ 3 w 13"/>
                <a:gd name="T37" fmla="*/ 0 h 4"/>
                <a:gd name="T38" fmla="*/ 4 w 13"/>
                <a:gd name="T39" fmla="*/ 0 h 4"/>
                <a:gd name="T40" fmla="*/ 5 w 13"/>
                <a:gd name="T41" fmla="*/ 0 h 4"/>
                <a:gd name="T42" fmla="*/ 5 w 13"/>
                <a:gd name="T43" fmla="*/ 0 h 4"/>
                <a:gd name="T44" fmla="*/ 6 w 13"/>
                <a:gd name="T45" fmla="*/ 1 h 4"/>
                <a:gd name="T46" fmla="*/ 7 w 13"/>
                <a:gd name="T47" fmla="*/ 1 h 4"/>
                <a:gd name="T48" fmla="*/ 8 w 13"/>
                <a:gd name="T49" fmla="*/ 1 h 4"/>
                <a:gd name="T50" fmla="*/ 8 w 13"/>
                <a:gd name="T51" fmla="*/ 1 h 4"/>
                <a:gd name="T52" fmla="*/ 10 w 13"/>
                <a:gd name="T53" fmla="*/ 2 h 4"/>
                <a:gd name="T54" fmla="*/ 11 w 13"/>
                <a:gd name="T55" fmla="*/ 2 h 4"/>
                <a:gd name="T56" fmla="*/ 11 w 13"/>
                <a:gd name="T57" fmla="*/ 2 h 4"/>
                <a:gd name="T58" fmla="*/ 12 w 13"/>
                <a:gd name="T59" fmla="*/ 3 h 4"/>
                <a:gd name="T60" fmla="*/ 11 w 13"/>
                <a:gd name="T61" fmla="*/ 2 h 4"/>
                <a:gd name="T62" fmla="*/ 12 w 13"/>
                <a:gd name="T63" fmla="*/ 2 h 4"/>
                <a:gd name="T64" fmla="*/ 12 w 13"/>
                <a:gd name="T65" fmla="*/ 3 h 4"/>
                <a:gd name="T66" fmla="*/ 11 w 13"/>
                <a:gd name="T6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
                  <a:moveTo>
                    <a:pt x="11" y="3"/>
                  </a:moveTo>
                  <a:lnTo>
                    <a:pt x="11" y="3"/>
                  </a:lnTo>
                  <a:lnTo>
                    <a:pt x="11" y="3"/>
                  </a:lnTo>
                  <a:lnTo>
                    <a:pt x="9" y="3"/>
                  </a:lnTo>
                  <a:lnTo>
                    <a:pt x="8" y="2"/>
                  </a:lnTo>
                  <a:lnTo>
                    <a:pt x="8" y="2"/>
                  </a:lnTo>
                  <a:lnTo>
                    <a:pt x="7" y="2"/>
                  </a:lnTo>
                  <a:lnTo>
                    <a:pt x="6" y="2"/>
                  </a:lnTo>
                  <a:lnTo>
                    <a:pt x="5" y="1"/>
                  </a:lnTo>
                  <a:lnTo>
                    <a:pt x="5" y="1"/>
                  </a:lnTo>
                  <a:lnTo>
                    <a:pt x="4" y="1"/>
                  </a:lnTo>
                  <a:lnTo>
                    <a:pt x="3" y="1"/>
                  </a:lnTo>
                  <a:lnTo>
                    <a:pt x="2" y="1"/>
                  </a:lnTo>
                  <a:lnTo>
                    <a:pt x="1" y="1"/>
                  </a:lnTo>
                  <a:lnTo>
                    <a:pt x="0" y="1"/>
                  </a:lnTo>
                  <a:lnTo>
                    <a:pt x="0" y="0"/>
                  </a:lnTo>
                  <a:lnTo>
                    <a:pt x="1" y="0"/>
                  </a:lnTo>
                  <a:lnTo>
                    <a:pt x="2" y="0"/>
                  </a:lnTo>
                  <a:lnTo>
                    <a:pt x="3" y="0"/>
                  </a:lnTo>
                  <a:lnTo>
                    <a:pt x="4" y="0"/>
                  </a:lnTo>
                  <a:lnTo>
                    <a:pt x="5" y="0"/>
                  </a:lnTo>
                  <a:lnTo>
                    <a:pt x="5" y="0"/>
                  </a:lnTo>
                  <a:lnTo>
                    <a:pt x="6" y="1"/>
                  </a:lnTo>
                  <a:lnTo>
                    <a:pt x="7" y="1"/>
                  </a:lnTo>
                  <a:lnTo>
                    <a:pt x="8" y="1"/>
                  </a:lnTo>
                  <a:lnTo>
                    <a:pt x="8" y="1"/>
                  </a:lnTo>
                  <a:lnTo>
                    <a:pt x="10" y="2"/>
                  </a:lnTo>
                  <a:lnTo>
                    <a:pt x="11" y="2"/>
                  </a:lnTo>
                  <a:lnTo>
                    <a:pt x="11" y="2"/>
                  </a:lnTo>
                  <a:lnTo>
                    <a:pt x="12" y="3"/>
                  </a:lnTo>
                  <a:lnTo>
                    <a:pt x="11" y="2"/>
                  </a:lnTo>
                  <a:lnTo>
                    <a:pt x="12" y="2"/>
                  </a:lnTo>
                  <a:lnTo>
                    <a:pt x="12" y="3"/>
                  </a:lnTo>
                  <a:lnTo>
                    <a:pt x="11"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8" name="Freeform 14"/>
            <p:cNvSpPr>
              <a:spLocks/>
            </p:cNvSpPr>
            <p:nvPr/>
          </p:nvSpPr>
          <p:spPr bwMode="auto">
            <a:xfrm>
              <a:off x="5609" y="783"/>
              <a:ext cx="11" cy="50"/>
            </a:xfrm>
            <a:custGeom>
              <a:avLst/>
              <a:gdLst>
                <a:gd name="T0" fmla="*/ 10 w 11"/>
                <a:gd name="T1" fmla="*/ 0 h 50"/>
                <a:gd name="T2" fmla="*/ 9 w 11"/>
                <a:gd name="T3" fmla="*/ 0 h 50"/>
                <a:gd name="T4" fmla="*/ 0 w 11"/>
                <a:gd name="T5" fmla="*/ 49 h 50"/>
                <a:gd name="T6" fmla="*/ 1 w 11"/>
                <a:gd name="T7" fmla="*/ 49 h 50"/>
                <a:gd name="T8" fmla="*/ 10 w 11"/>
                <a:gd name="T9" fmla="*/ 0 h 50"/>
                <a:gd name="T10" fmla="*/ 10 w 11"/>
                <a:gd name="T11" fmla="*/ 1 h 50"/>
                <a:gd name="T12" fmla="*/ 10 w 1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1" h="50">
                  <a:moveTo>
                    <a:pt x="10" y="0"/>
                  </a:moveTo>
                  <a:lnTo>
                    <a:pt x="9" y="0"/>
                  </a:lnTo>
                  <a:lnTo>
                    <a:pt x="0" y="49"/>
                  </a:lnTo>
                  <a:lnTo>
                    <a:pt x="1" y="49"/>
                  </a:lnTo>
                  <a:lnTo>
                    <a:pt x="10" y="0"/>
                  </a:lnTo>
                  <a:lnTo>
                    <a:pt x="10" y="1"/>
                  </a:lnTo>
                  <a:lnTo>
                    <a:pt x="1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9" name="Freeform 15"/>
            <p:cNvSpPr>
              <a:spLocks/>
            </p:cNvSpPr>
            <p:nvPr/>
          </p:nvSpPr>
          <p:spPr bwMode="auto">
            <a:xfrm>
              <a:off x="5626" y="778"/>
              <a:ext cx="136" cy="5"/>
            </a:xfrm>
            <a:custGeom>
              <a:avLst/>
              <a:gdLst>
                <a:gd name="T0" fmla="*/ 135 w 136"/>
                <a:gd name="T1" fmla="*/ 2 h 5"/>
                <a:gd name="T2" fmla="*/ 131 w 136"/>
                <a:gd name="T3" fmla="*/ 4 h 5"/>
                <a:gd name="T4" fmla="*/ 125 w 136"/>
                <a:gd name="T5" fmla="*/ 4 h 5"/>
                <a:gd name="T6" fmla="*/ 117 w 136"/>
                <a:gd name="T7" fmla="*/ 4 h 5"/>
                <a:gd name="T8" fmla="*/ 108 w 136"/>
                <a:gd name="T9" fmla="*/ 4 h 5"/>
                <a:gd name="T10" fmla="*/ 98 w 136"/>
                <a:gd name="T11" fmla="*/ 4 h 5"/>
                <a:gd name="T12" fmla="*/ 86 w 136"/>
                <a:gd name="T13" fmla="*/ 4 h 5"/>
                <a:gd name="T14" fmla="*/ 74 w 136"/>
                <a:gd name="T15" fmla="*/ 4 h 5"/>
                <a:gd name="T16" fmla="*/ 62 w 136"/>
                <a:gd name="T17" fmla="*/ 2 h 5"/>
                <a:gd name="T18" fmla="*/ 50 w 136"/>
                <a:gd name="T19" fmla="*/ 2 h 5"/>
                <a:gd name="T20" fmla="*/ 39 w 136"/>
                <a:gd name="T21" fmla="*/ 2 h 5"/>
                <a:gd name="T22" fmla="*/ 28 w 136"/>
                <a:gd name="T23" fmla="*/ 2 h 5"/>
                <a:gd name="T24" fmla="*/ 19 w 136"/>
                <a:gd name="T25" fmla="*/ 2 h 5"/>
                <a:gd name="T26" fmla="*/ 12 w 136"/>
                <a:gd name="T27" fmla="*/ 2 h 5"/>
                <a:gd name="T28" fmla="*/ 5 w 136"/>
                <a:gd name="T29" fmla="*/ 2 h 5"/>
                <a:gd name="T30" fmla="*/ 1 w 136"/>
                <a:gd name="T31" fmla="*/ 2 h 5"/>
                <a:gd name="T32" fmla="*/ 0 w 136"/>
                <a:gd name="T33" fmla="*/ 0 h 5"/>
                <a:gd name="T34" fmla="*/ 3 w 136"/>
                <a:gd name="T35" fmla="*/ 0 h 5"/>
                <a:gd name="T36" fmla="*/ 8 w 136"/>
                <a:gd name="T37" fmla="*/ 0 h 5"/>
                <a:gd name="T38" fmla="*/ 15 w 136"/>
                <a:gd name="T39" fmla="*/ 0 h 5"/>
                <a:gd name="T40" fmla="*/ 24 w 136"/>
                <a:gd name="T41" fmla="*/ 0 h 5"/>
                <a:gd name="T42" fmla="*/ 33 w 136"/>
                <a:gd name="T43" fmla="*/ 0 h 5"/>
                <a:gd name="T44" fmla="*/ 45 w 136"/>
                <a:gd name="T45" fmla="*/ 0 h 5"/>
                <a:gd name="T46" fmla="*/ 56 w 136"/>
                <a:gd name="T47" fmla="*/ 0 h 5"/>
                <a:gd name="T48" fmla="*/ 69 w 136"/>
                <a:gd name="T49" fmla="*/ 2 h 5"/>
                <a:gd name="T50" fmla="*/ 80 w 136"/>
                <a:gd name="T51" fmla="*/ 2 h 5"/>
                <a:gd name="T52" fmla="*/ 92 w 136"/>
                <a:gd name="T53" fmla="*/ 2 h 5"/>
                <a:gd name="T54" fmla="*/ 103 w 136"/>
                <a:gd name="T55" fmla="*/ 2 h 5"/>
                <a:gd name="T56" fmla="*/ 113 w 136"/>
                <a:gd name="T57" fmla="*/ 2 h 5"/>
                <a:gd name="T58" fmla="*/ 121 w 136"/>
                <a:gd name="T59" fmla="*/ 2 h 5"/>
                <a:gd name="T60" fmla="*/ 129 w 136"/>
                <a:gd name="T61" fmla="*/ 2 h 5"/>
                <a:gd name="T62" fmla="*/ 134 w 136"/>
                <a:gd name="T63" fmla="*/ 0 h 5"/>
                <a:gd name="T64" fmla="*/ 135 w 136"/>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5">
                  <a:moveTo>
                    <a:pt x="135" y="2"/>
                  </a:moveTo>
                  <a:lnTo>
                    <a:pt x="135" y="2"/>
                  </a:lnTo>
                  <a:lnTo>
                    <a:pt x="134" y="2"/>
                  </a:lnTo>
                  <a:lnTo>
                    <a:pt x="131" y="4"/>
                  </a:lnTo>
                  <a:lnTo>
                    <a:pt x="129" y="4"/>
                  </a:lnTo>
                  <a:lnTo>
                    <a:pt x="125" y="4"/>
                  </a:lnTo>
                  <a:lnTo>
                    <a:pt x="121" y="4"/>
                  </a:lnTo>
                  <a:lnTo>
                    <a:pt x="117" y="4"/>
                  </a:lnTo>
                  <a:lnTo>
                    <a:pt x="113" y="4"/>
                  </a:lnTo>
                  <a:lnTo>
                    <a:pt x="108" y="4"/>
                  </a:lnTo>
                  <a:lnTo>
                    <a:pt x="103" y="4"/>
                  </a:lnTo>
                  <a:lnTo>
                    <a:pt x="98" y="4"/>
                  </a:lnTo>
                  <a:lnTo>
                    <a:pt x="92" y="4"/>
                  </a:lnTo>
                  <a:lnTo>
                    <a:pt x="86" y="4"/>
                  </a:lnTo>
                  <a:lnTo>
                    <a:pt x="80" y="4"/>
                  </a:lnTo>
                  <a:lnTo>
                    <a:pt x="74" y="4"/>
                  </a:lnTo>
                  <a:lnTo>
                    <a:pt x="69" y="4"/>
                  </a:lnTo>
                  <a:lnTo>
                    <a:pt x="62" y="2"/>
                  </a:lnTo>
                  <a:lnTo>
                    <a:pt x="56" y="2"/>
                  </a:lnTo>
                  <a:lnTo>
                    <a:pt x="50" y="2"/>
                  </a:lnTo>
                  <a:lnTo>
                    <a:pt x="45" y="2"/>
                  </a:lnTo>
                  <a:lnTo>
                    <a:pt x="39" y="2"/>
                  </a:lnTo>
                  <a:lnTo>
                    <a:pt x="33" y="2"/>
                  </a:lnTo>
                  <a:lnTo>
                    <a:pt x="28" y="2"/>
                  </a:lnTo>
                  <a:lnTo>
                    <a:pt x="24" y="2"/>
                  </a:lnTo>
                  <a:lnTo>
                    <a:pt x="19" y="2"/>
                  </a:lnTo>
                  <a:lnTo>
                    <a:pt x="15" y="2"/>
                  </a:lnTo>
                  <a:lnTo>
                    <a:pt x="12" y="2"/>
                  </a:lnTo>
                  <a:lnTo>
                    <a:pt x="8" y="2"/>
                  </a:lnTo>
                  <a:lnTo>
                    <a:pt x="5" y="2"/>
                  </a:lnTo>
                  <a:lnTo>
                    <a:pt x="3" y="2"/>
                  </a:lnTo>
                  <a:lnTo>
                    <a:pt x="1" y="2"/>
                  </a:lnTo>
                  <a:lnTo>
                    <a:pt x="0" y="2"/>
                  </a:lnTo>
                  <a:lnTo>
                    <a:pt x="0" y="0"/>
                  </a:lnTo>
                  <a:lnTo>
                    <a:pt x="1" y="0"/>
                  </a:lnTo>
                  <a:lnTo>
                    <a:pt x="3" y="0"/>
                  </a:lnTo>
                  <a:lnTo>
                    <a:pt x="5" y="0"/>
                  </a:lnTo>
                  <a:lnTo>
                    <a:pt x="8" y="0"/>
                  </a:lnTo>
                  <a:lnTo>
                    <a:pt x="12" y="0"/>
                  </a:lnTo>
                  <a:lnTo>
                    <a:pt x="15" y="0"/>
                  </a:lnTo>
                  <a:lnTo>
                    <a:pt x="19" y="0"/>
                  </a:lnTo>
                  <a:lnTo>
                    <a:pt x="24" y="0"/>
                  </a:lnTo>
                  <a:lnTo>
                    <a:pt x="28" y="0"/>
                  </a:lnTo>
                  <a:lnTo>
                    <a:pt x="33" y="0"/>
                  </a:lnTo>
                  <a:lnTo>
                    <a:pt x="39" y="0"/>
                  </a:lnTo>
                  <a:lnTo>
                    <a:pt x="45" y="0"/>
                  </a:lnTo>
                  <a:lnTo>
                    <a:pt x="50" y="0"/>
                  </a:lnTo>
                  <a:lnTo>
                    <a:pt x="56" y="0"/>
                  </a:lnTo>
                  <a:lnTo>
                    <a:pt x="62" y="0"/>
                  </a:lnTo>
                  <a:lnTo>
                    <a:pt x="69" y="2"/>
                  </a:lnTo>
                  <a:lnTo>
                    <a:pt x="74" y="2"/>
                  </a:lnTo>
                  <a:lnTo>
                    <a:pt x="80" y="2"/>
                  </a:lnTo>
                  <a:lnTo>
                    <a:pt x="86" y="2"/>
                  </a:lnTo>
                  <a:lnTo>
                    <a:pt x="92" y="2"/>
                  </a:lnTo>
                  <a:lnTo>
                    <a:pt x="98" y="2"/>
                  </a:lnTo>
                  <a:lnTo>
                    <a:pt x="103" y="2"/>
                  </a:lnTo>
                  <a:lnTo>
                    <a:pt x="108" y="2"/>
                  </a:lnTo>
                  <a:lnTo>
                    <a:pt x="113" y="2"/>
                  </a:lnTo>
                  <a:lnTo>
                    <a:pt x="117" y="2"/>
                  </a:lnTo>
                  <a:lnTo>
                    <a:pt x="121" y="2"/>
                  </a:lnTo>
                  <a:lnTo>
                    <a:pt x="125" y="2"/>
                  </a:lnTo>
                  <a:lnTo>
                    <a:pt x="129" y="2"/>
                  </a:lnTo>
                  <a:lnTo>
                    <a:pt x="131" y="2"/>
                  </a:lnTo>
                  <a:lnTo>
                    <a:pt x="134" y="0"/>
                  </a:lnTo>
                  <a:lnTo>
                    <a:pt x="135" y="0"/>
                  </a:lnTo>
                  <a:lnTo>
                    <a:pt x="135"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0" name="Freeform 16"/>
            <p:cNvSpPr>
              <a:spLocks/>
            </p:cNvSpPr>
            <p:nvPr/>
          </p:nvSpPr>
          <p:spPr bwMode="auto">
            <a:xfrm>
              <a:off x="5768" y="783"/>
              <a:ext cx="55" cy="25"/>
            </a:xfrm>
            <a:custGeom>
              <a:avLst/>
              <a:gdLst>
                <a:gd name="T0" fmla="*/ 54 w 55"/>
                <a:gd name="T1" fmla="*/ 23 h 25"/>
                <a:gd name="T2" fmla="*/ 49 w 55"/>
                <a:gd name="T3" fmla="*/ 20 h 25"/>
                <a:gd name="T4" fmla="*/ 45 w 55"/>
                <a:gd name="T5" fmla="*/ 18 h 25"/>
                <a:gd name="T6" fmla="*/ 41 w 55"/>
                <a:gd name="T7" fmla="*/ 15 h 25"/>
                <a:gd name="T8" fmla="*/ 37 w 55"/>
                <a:gd name="T9" fmla="*/ 14 h 25"/>
                <a:gd name="T10" fmla="*/ 33 w 55"/>
                <a:gd name="T11" fmla="*/ 11 h 25"/>
                <a:gd name="T12" fmla="*/ 29 w 55"/>
                <a:gd name="T13" fmla="*/ 9 h 25"/>
                <a:gd name="T14" fmla="*/ 26 w 55"/>
                <a:gd name="T15" fmla="*/ 7 h 25"/>
                <a:gd name="T16" fmla="*/ 23 w 55"/>
                <a:gd name="T17" fmla="*/ 6 h 25"/>
                <a:gd name="T18" fmla="*/ 19 w 55"/>
                <a:gd name="T19" fmla="*/ 5 h 25"/>
                <a:gd name="T20" fmla="*/ 17 w 55"/>
                <a:gd name="T21" fmla="*/ 3 h 25"/>
                <a:gd name="T22" fmla="*/ 14 w 55"/>
                <a:gd name="T23" fmla="*/ 2 h 25"/>
                <a:gd name="T24" fmla="*/ 11 w 55"/>
                <a:gd name="T25" fmla="*/ 2 h 25"/>
                <a:gd name="T26" fmla="*/ 8 w 55"/>
                <a:gd name="T27" fmla="*/ 1 h 25"/>
                <a:gd name="T28" fmla="*/ 6 w 55"/>
                <a:gd name="T29" fmla="*/ 0 h 25"/>
                <a:gd name="T30" fmla="*/ 3 w 55"/>
                <a:gd name="T31" fmla="*/ 0 h 25"/>
                <a:gd name="T32" fmla="*/ 0 w 55"/>
                <a:gd name="T33" fmla="*/ 0 h 25"/>
                <a:gd name="T34" fmla="*/ 2 w 55"/>
                <a:gd name="T35" fmla="*/ 1 h 25"/>
                <a:gd name="T36" fmla="*/ 4 w 55"/>
                <a:gd name="T37" fmla="*/ 1 h 25"/>
                <a:gd name="T38" fmla="*/ 7 w 55"/>
                <a:gd name="T39" fmla="*/ 2 h 25"/>
                <a:gd name="T40" fmla="*/ 9 w 55"/>
                <a:gd name="T41" fmla="*/ 2 h 25"/>
                <a:gd name="T42" fmla="*/ 12 w 55"/>
                <a:gd name="T43" fmla="*/ 2 h 25"/>
                <a:gd name="T44" fmla="*/ 15 w 55"/>
                <a:gd name="T45" fmla="*/ 3 h 25"/>
                <a:gd name="T46" fmla="*/ 18 w 55"/>
                <a:gd name="T47" fmla="*/ 5 h 25"/>
                <a:gd name="T48" fmla="*/ 21 w 55"/>
                <a:gd name="T49" fmla="*/ 6 h 25"/>
                <a:gd name="T50" fmla="*/ 24 w 55"/>
                <a:gd name="T51" fmla="*/ 7 h 25"/>
                <a:gd name="T52" fmla="*/ 27 w 55"/>
                <a:gd name="T53" fmla="*/ 9 h 25"/>
                <a:gd name="T54" fmla="*/ 30 w 55"/>
                <a:gd name="T55" fmla="*/ 11 h 25"/>
                <a:gd name="T56" fmla="*/ 34 w 55"/>
                <a:gd name="T57" fmla="*/ 13 h 25"/>
                <a:gd name="T58" fmla="*/ 38 w 55"/>
                <a:gd name="T59" fmla="*/ 15 h 25"/>
                <a:gd name="T60" fmla="*/ 42 w 55"/>
                <a:gd name="T61" fmla="*/ 18 h 25"/>
                <a:gd name="T62" fmla="*/ 47 w 55"/>
                <a:gd name="T63" fmla="*/ 20 h 25"/>
                <a:gd name="T64" fmla="*/ 51 w 55"/>
                <a:gd name="T65" fmla="*/ 22 h 25"/>
                <a:gd name="T66" fmla="*/ 54 w 55"/>
                <a:gd name="T67" fmla="*/ 24 h 25"/>
                <a:gd name="T68" fmla="*/ 54 w 55"/>
                <a:gd name="T6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25">
                  <a:moveTo>
                    <a:pt x="53" y="23"/>
                  </a:moveTo>
                  <a:lnTo>
                    <a:pt x="54" y="23"/>
                  </a:lnTo>
                  <a:lnTo>
                    <a:pt x="52" y="22"/>
                  </a:lnTo>
                  <a:lnTo>
                    <a:pt x="49" y="20"/>
                  </a:lnTo>
                  <a:lnTo>
                    <a:pt x="47" y="19"/>
                  </a:lnTo>
                  <a:lnTo>
                    <a:pt x="45" y="18"/>
                  </a:lnTo>
                  <a:lnTo>
                    <a:pt x="42" y="17"/>
                  </a:lnTo>
                  <a:lnTo>
                    <a:pt x="41" y="15"/>
                  </a:lnTo>
                  <a:lnTo>
                    <a:pt x="38" y="14"/>
                  </a:lnTo>
                  <a:lnTo>
                    <a:pt x="37" y="14"/>
                  </a:lnTo>
                  <a:lnTo>
                    <a:pt x="35" y="12"/>
                  </a:lnTo>
                  <a:lnTo>
                    <a:pt x="33" y="11"/>
                  </a:lnTo>
                  <a:lnTo>
                    <a:pt x="31" y="10"/>
                  </a:lnTo>
                  <a:lnTo>
                    <a:pt x="29" y="9"/>
                  </a:lnTo>
                  <a:lnTo>
                    <a:pt x="27" y="8"/>
                  </a:lnTo>
                  <a:lnTo>
                    <a:pt x="26" y="7"/>
                  </a:lnTo>
                  <a:lnTo>
                    <a:pt x="25" y="6"/>
                  </a:lnTo>
                  <a:lnTo>
                    <a:pt x="23" y="6"/>
                  </a:lnTo>
                  <a:lnTo>
                    <a:pt x="21" y="5"/>
                  </a:lnTo>
                  <a:lnTo>
                    <a:pt x="19" y="5"/>
                  </a:lnTo>
                  <a:lnTo>
                    <a:pt x="18" y="4"/>
                  </a:lnTo>
                  <a:lnTo>
                    <a:pt x="17" y="3"/>
                  </a:lnTo>
                  <a:lnTo>
                    <a:pt x="15" y="2"/>
                  </a:lnTo>
                  <a:lnTo>
                    <a:pt x="14" y="2"/>
                  </a:lnTo>
                  <a:lnTo>
                    <a:pt x="13" y="2"/>
                  </a:lnTo>
                  <a:lnTo>
                    <a:pt x="11" y="2"/>
                  </a:lnTo>
                  <a:lnTo>
                    <a:pt x="10" y="1"/>
                  </a:lnTo>
                  <a:lnTo>
                    <a:pt x="8" y="1"/>
                  </a:lnTo>
                  <a:lnTo>
                    <a:pt x="7" y="0"/>
                  </a:lnTo>
                  <a:lnTo>
                    <a:pt x="6" y="0"/>
                  </a:lnTo>
                  <a:lnTo>
                    <a:pt x="4" y="0"/>
                  </a:lnTo>
                  <a:lnTo>
                    <a:pt x="3" y="0"/>
                  </a:lnTo>
                  <a:lnTo>
                    <a:pt x="2" y="0"/>
                  </a:lnTo>
                  <a:lnTo>
                    <a:pt x="0" y="0"/>
                  </a:lnTo>
                  <a:lnTo>
                    <a:pt x="0" y="1"/>
                  </a:lnTo>
                  <a:lnTo>
                    <a:pt x="2" y="1"/>
                  </a:lnTo>
                  <a:lnTo>
                    <a:pt x="3" y="1"/>
                  </a:lnTo>
                  <a:lnTo>
                    <a:pt x="4" y="1"/>
                  </a:lnTo>
                  <a:lnTo>
                    <a:pt x="6" y="1"/>
                  </a:lnTo>
                  <a:lnTo>
                    <a:pt x="7" y="2"/>
                  </a:lnTo>
                  <a:lnTo>
                    <a:pt x="8" y="2"/>
                  </a:lnTo>
                  <a:lnTo>
                    <a:pt x="9" y="2"/>
                  </a:lnTo>
                  <a:lnTo>
                    <a:pt x="11" y="2"/>
                  </a:lnTo>
                  <a:lnTo>
                    <a:pt x="12" y="2"/>
                  </a:lnTo>
                  <a:lnTo>
                    <a:pt x="13" y="3"/>
                  </a:lnTo>
                  <a:lnTo>
                    <a:pt x="15" y="3"/>
                  </a:lnTo>
                  <a:lnTo>
                    <a:pt x="16" y="4"/>
                  </a:lnTo>
                  <a:lnTo>
                    <a:pt x="18" y="5"/>
                  </a:lnTo>
                  <a:lnTo>
                    <a:pt x="19" y="6"/>
                  </a:lnTo>
                  <a:lnTo>
                    <a:pt x="21" y="6"/>
                  </a:lnTo>
                  <a:lnTo>
                    <a:pt x="22" y="6"/>
                  </a:lnTo>
                  <a:lnTo>
                    <a:pt x="24" y="7"/>
                  </a:lnTo>
                  <a:lnTo>
                    <a:pt x="25" y="8"/>
                  </a:lnTo>
                  <a:lnTo>
                    <a:pt x="27" y="9"/>
                  </a:lnTo>
                  <a:lnTo>
                    <a:pt x="29" y="10"/>
                  </a:lnTo>
                  <a:lnTo>
                    <a:pt x="30" y="11"/>
                  </a:lnTo>
                  <a:lnTo>
                    <a:pt x="32" y="12"/>
                  </a:lnTo>
                  <a:lnTo>
                    <a:pt x="34" y="13"/>
                  </a:lnTo>
                  <a:lnTo>
                    <a:pt x="36" y="14"/>
                  </a:lnTo>
                  <a:lnTo>
                    <a:pt x="38" y="15"/>
                  </a:lnTo>
                  <a:lnTo>
                    <a:pt x="40" y="16"/>
                  </a:lnTo>
                  <a:lnTo>
                    <a:pt x="42" y="18"/>
                  </a:lnTo>
                  <a:lnTo>
                    <a:pt x="44" y="18"/>
                  </a:lnTo>
                  <a:lnTo>
                    <a:pt x="47" y="20"/>
                  </a:lnTo>
                  <a:lnTo>
                    <a:pt x="49" y="21"/>
                  </a:lnTo>
                  <a:lnTo>
                    <a:pt x="51" y="22"/>
                  </a:lnTo>
                  <a:lnTo>
                    <a:pt x="53" y="24"/>
                  </a:lnTo>
                  <a:lnTo>
                    <a:pt x="54" y="24"/>
                  </a:lnTo>
                  <a:lnTo>
                    <a:pt x="53" y="24"/>
                  </a:lnTo>
                  <a:lnTo>
                    <a:pt x="54" y="24"/>
                  </a:lnTo>
                  <a:lnTo>
                    <a:pt x="53" y="2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1" name="Freeform 17"/>
            <p:cNvSpPr>
              <a:spLocks/>
            </p:cNvSpPr>
            <p:nvPr/>
          </p:nvSpPr>
          <p:spPr bwMode="auto">
            <a:xfrm>
              <a:off x="5828" y="737"/>
              <a:ext cx="125" cy="71"/>
            </a:xfrm>
            <a:custGeom>
              <a:avLst/>
              <a:gdLst>
                <a:gd name="T0" fmla="*/ 123 w 125"/>
                <a:gd name="T1" fmla="*/ 0 h 71"/>
                <a:gd name="T2" fmla="*/ 112 w 125"/>
                <a:gd name="T3" fmla="*/ 4 h 71"/>
                <a:gd name="T4" fmla="*/ 101 w 125"/>
                <a:gd name="T5" fmla="*/ 7 h 71"/>
                <a:gd name="T6" fmla="*/ 91 w 125"/>
                <a:gd name="T7" fmla="*/ 11 h 71"/>
                <a:gd name="T8" fmla="*/ 81 w 125"/>
                <a:gd name="T9" fmla="*/ 16 h 71"/>
                <a:gd name="T10" fmla="*/ 71 w 125"/>
                <a:gd name="T11" fmla="*/ 20 h 71"/>
                <a:gd name="T12" fmla="*/ 61 w 125"/>
                <a:gd name="T13" fmla="*/ 25 h 71"/>
                <a:gd name="T14" fmla="*/ 53 w 125"/>
                <a:gd name="T15" fmla="*/ 29 h 71"/>
                <a:gd name="T16" fmla="*/ 45 w 125"/>
                <a:gd name="T17" fmla="*/ 35 h 71"/>
                <a:gd name="T18" fmla="*/ 37 w 125"/>
                <a:gd name="T19" fmla="*/ 40 h 71"/>
                <a:gd name="T20" fmla="*/ 30 w 125"/>
                <a:gd name="T21" fmla="*/ 44 h 71"/>
                <a:gd name="T22" fmla="*/ 23 w 125"/>
                <a:gd name="T23" fmla="*/ 49 h 71"/>
                <a:gd name="T24" fmla="*/ 17 w 125"/>
                <a:gd name="T25" fmla="*/ 54 h 71"/>
                <a:gd name="T26" fmla="*/ 12 w 125"/>
                <a:gd name="T27" fmla="*/ 58 h 71"/>
                <a:gd name="T28" fmla="*/ 7 w 125"/>
                <a:gd name="T29" fmla="*/ 62 h 71"/>
                <a:gd name="T30" fmla="*/ 3 w 125"/>
                <a:gd name="T31" fmla="*/ 65 h 71"/>
                <a:gd name="T32" fmla="*/ 0 w 125"/>
                <a:gd name="T33" fmla="*/ 69 h 71"/>
                <a:gd name="T34" fmla="*/ 3 w 125"/>
                <a:gd name="T35" fmla="*/ 68 h 71"/>
                <a:gd name="T36" fmla="*/ 6 w 125"/>
                <a:gd name="T37" fmla="*/ 64 h 71"/>
                <a:gd name="T38" fmla="*/ 11 w 125"/>
                <a:gd name="T39" fmla="*/ 61 h 71"/>
                <a:gd name="T40" fmla="*/ 15 w 125"/>
                <a:gd name="T41" fmla="*/ 56 h 71"/>
                <a:gd name="T42" fmla="*/ 20 w 125"/>
                <a:gd name="T43" fmla="*/ 53 h 71"/>
                <a:gd name="T44" fmla="*/ 26 w 125"/>
                <a:gd name="T45" fmla="*/ 48 h 71"/>
                <a:gd name="T46" fmla="*/ 34 w 125"/>
                <a:gd name="T47" fmla="*/ 42 h 71"/>
                <a:gd name="T48" fmla="*/ 41 w 125"/>
                <a:gd name="T49" fmla="*/ 38 h 71"/>
                <a:gd name="T50" fmla="*/ 49 w 125"/>
                <a:gd name="T51" fmla="*/ 33 h 71"/>
                <a:gd name="T52" fmla="*/ 58 w 125"/>
                <a:gd name="T53" fmla="*/ 29 h 71"/>
                <a:gd name="T54" fmla="*/ 67 w 125"/>
                <a:gd name="T55" fmla="*/ 24 h 71"/>
                <a:gd name="T56" fmla="*/ 76 w 125"/>
                <a:gd name="T57" fmla="*/ 19 h 71"/>
                <a:gd name="T58" fmla="*/ 86 w 125"/>
                <a:gd name="T59" fmla="*/ 14 h 71"/>
                <a:gd name="T60" fmla="*/ 96 w 125"/>
                <a:gd name="T61" fmla="*/ 10 h 71"/>
                <a:gd name="T62" fmla="*/ 107 w 125"/>
                <a:gd name="T63" fmla="*/ 6 h 71"/>
                <a:gd name="T64" fmla="*/ 119 w 125"/>
                <a:gd name="T65" fmla="*/ 3 h 71"/>
                <a:gd name="T66" fmla="*/ 123 w 125"/>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71">
                  <a:moveTo>
                    <a:pt x="123" y="0"/>
                  </a:moveTo>
                  <a:lnTo>
                    <a:pt x="123" y="0"/>
                  </a:lnTo>
                  <a:lnTo>
                    <a:pt x="118" y="2"/>
                  </a:lnTo>
                  <a:lnTo>
                    <a:pt x="112" y="4"/>
                  </a:lnTo>
                  <a:lnTo>
                    <a:pt x="107" y="6"/>
                  </a:lnTo>
                  <a:lnTo>
                    <a:pt x="101" y="7"/>
                  </a:lnTo>
                  <a:lnTo>
                    <a:pt x="96" y="9"/>
                  </a:lnTo>
                  <a:lnTo>
                    <a:pt x="91" y="11"/>
                  </a:lnTo>
                  <a:lnTo>
                    <a:pt x="86" y="14"/>
                  </a:lnTo>
                  <a:lnTo>
                    <a:pt x="81" y="16"/>
                  </a:lnTo>
                  <a:lnTo>
                    <a:pt x="75" y="18"/>
                  </a:lnTo>
                  <a:lnTo>
                    <a:pt x="71" y="20"/>
                  </a:lnTo>
                  <a:lnTo>
                    <a:pt x="67" y="23"/>
                  </a:lnTo>
                  <a:lnTo>
                    <a:pt x="61" y="25"/>
                  </a:lnTo>
                  <a:lnTo>
                    <a:pt x="57" y="28"/>
                  </a:lnTo>
                  <a:lnTo>
                    <a:pt x="53" y="29"/>
                  </a:lnTo>
                  <a:lnTo>
                    <a:pt x="49" y="32"/>
                  </a:lnTo>
                  <a:lnTo>
                    <a:pt x="45" y="35"/>
                  </a:lnTo>
                  <a:lnTo>
                    <a:pt x="40" y="37"/>
                  </a:lnTo>
                  <a:lnTo>
                    <a:pt x="37" y="40"/>
                  </a:lnTo>
                  <a:lnTo>
                    <a:pt x="34" y="41"/>
                  </a:lnTo>
                  <a:lnTo>
                    <a:pt x="30" y="44"/>
                  </a:lnTo>
                  <a:lnTo>
                    <a:pt x="26" y="47"/>
                  </a:lnTo>
                  <a:lnTo>
                    <a:pt x="23" y="49"/>
                  </a:lnTo>
                  <a:lnTo>
                    <a:pt x="20" y="52"/>
                  </a:lnTo>
                  <a:lnTo>
                    <a:pt x="17" y="54"/>
                  </a:lnTo>
                  <a:lnTo>
                    <a:pt x="15" y="56"/>
                  </a:lnTo>
                  <a:lnTo>
                    <a:pt x="12" y="58"/>
                  </a:lnTo>
                  <a:lnTo>
                    <a:pt x="10" y="60"/>
                  </a:lnTo>
                  <a:lnTo>
                    <a:pt x="7" y="62"/>
                  </a:lnTo>
                  <a:lnTo>
                    <a:pt x="5" y="64"/>
                  </a:lnTo>
                  <a:lnTo>
                    <a:pt x="3" y="65"/>
                  </a:lnTo>
                  <a:lnTo>
                    <a:pt x="2" y="67"/>
                  </a:lnTo>
                  <a:lnTo>
                    <a:pt x="0" y="69"/>
                  </a:lnTo>
                  <a:lnTo>
                    <a:pt x="1" y="70"/>
                  </a:lnTo>
                  <a:lnTo>
                    <a:pt x="3" y="68"/>
                  </a:lnTo>
                  <a:lnTo>
                    <a:pt x="4" y="66"/>
                  </a:lnTo>
                  <a:lnTo>
                    <a:pt x="6" y="64"/>
                  </a:lnTo>
                  <a:lnTo>
                    <a:pt x="7" y="63"/>
                  </a:lnTo>
                  <a:lnTo>
                    <a:pt x="11" y="61"/>
                  </a:lnTo>
                  <a:lnTo>
                    <a:pt x="13" y="59"/>
                  </a:lnTo>
                  <a:lnTo>
                    <a:pt x="15" y="56"/>
                  </a:lnTo>
                  <a:lnTo>
                    <a:pt x="18" y="54"/>
                  </a:lnTo>
                  <a:lnTo>
                    <a:pt x="20" y="53"/>
                  </a:lnTo>
                  <a:lnTo>
                    <a:pt x="23" y="50"/>
                  </a:lnTo>
                  <a:lnTo>
                    <a:pt x="26" y="48"/>
                  </a:lnTo>
                  <a:lnTo>
                    <a:pt x="31" y="45"/>
                  </a:lnTo>
                  <a:lnTo>
                    <a:pt x="34" y="42"/>
                  </a:lnTo>
                  <a:lnTo>
                    <a:pt x="38" y="41"/>
                  </a:lnTo>
                  <a:lnTo>
                    <a:pt x="41" y="38"/>
                  </a:lnTo>
                  <a:lnTo>
                    <a:pt x="45" y="35"/>
                  </a:lnTo>
                  <a:lnTo>
                    <a:pt x="49" y="33"/>
                  </a:lnTo>
                  <a:lnTo>
                    <a:pt x="54" y="30"/>
                  </a:lnTo>
                  <a:lnTo>
                    <a:pt x="58" y="29"/>
                  </a:lnTo>
                  <a:lnTo>
                    <a:pt x="63" y="26"/>
                  </a:lnTo>
                  <a:lnTo>
                    <a:pt x="67" y="24"/>
                  </a:lnTo>
                  <a:lnTo>
                    <a:pt x="71" y="21"/>
                  </a:lnTo>
                  <a:lnTo>
                    <a:pt x="76" y="19"/>
                  </a:lnTo>
                  <a:lnTo>
                    <a:pt x="81" y="17"/>
                  </a:lnTo>
                  <a:lnTo>
                    <a:pt x="86" y="14"/>
                  </a:lnTo>
                  <a:lnTo>
                    <a:pt x="91" y="12"/>
                  </a:lnTo>
                  <a:lnTo>
                    <a:pt x="96" y="10"/>
                  </a:lnTo>
                  <a:lnTo>
                    <a:pt x="102" y="8"/>
                  </a:lnTo>
                  <a:lnTo>
                    <a:pt x="107" y="6"/>
                  </a:lnTo>
                  <a:lnTo>
                    <a:pt x="112" y="5"/>
                  </a:lnTo>
                  <a:lnTo>
                    <a:pt x="119" y="3"/>
                  </a:lnTo>
                  <a:lnTo>
                    <a:pt x="124" y="1"/>
                  </a:lnTo>
                  <a:lnTo>
                    <a:pt x="12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2" name="Freeform 18"/>
            <p:cNvSpPr>
              <a:spLocks/>
            </p:cNvSpPr>
            <p:nvPr/>
          </p:nvSpPr>
          <p:spPr bwMode="auto">
            <a:xfrm>
              <a:off x="5952" y="732"/>
              <a:ext cx="7" cy="6"/>
            </a:xfrm>
            <a:custGeom>
              <a:avLst/>
              <a:gdLst>
                <a:gd name="T0" fmla="*/ 6 w 7"/>
                <a:gd name="T1" fmla="*/ 5 h 6"/>
                <a:gd name="T2" fmla="*/ 0 w 7"/>
                <a:gd name="T3" fmla="*/ 5 h 6"/>
                <a:gd name="T4" fmla="*/ 0 w 7"/>
                <a:gd name="T5" fmla="*/ 0 h 6"/>
                <a:gd name="T6" fmla="*/ 6 w 7"/>
                <a:gd name="T7" fmla="*/ 5 h 6"/>
              </a:gdLst>
              <a:ahLst/>
              <a:cxnLst>
                <a:cxn ang="0">
                  <a:pos x="T0" y="T1"/>
                </a:cxn>
                <a:cxn ang="0">
                  <a:pos x="T2" y="T3"/>
                </a:cxn>
                <a:cxn ang="0">
                  <a:pos x="T4" y="T5"/>
                </a:cxn>
                <a:cxn ang="0">
                  <a:pos x="T6" y="T7"/>
                </a:cxn>
              </a:cxnLst>
              <a:rect l="0" t="0" r="r" b="b"/>
              <a:pathLst>
                <a:path w="7" h="6">
                  <a:moveTo>
                    <a:pt x="6" y="5"/>
                  </a:moveTo>
                  <a:lnTo>
                    <a:pt x="0" y="5"/>
                  </a:lnTo>
                  <a:lnTo>
                    <a:pt x="0" y="0"/>
                  </a:lnTo>
                  <a:lnTo>
                    <a:pt x="6"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3" name="Freeform 19"/>
            <p:cNvSpPr>
              <a:spLocks/>
            </p:cNvSpPr>
            <p:nvPr/>
          </p:nvSpPr>
          <p:spPr bwMode="auto">
            <a:xfrm>
              <a:off x="5958" y="729"/>
              <a:ext cx="35" cy="4"/>
            </a:xfrm>
            <a:custGeom>
              <a:avLst/>
              <a:gdLst>
                <a:gd name="T0" fmla="*/ 33 w 35"/>
                <a:gd name="T1" fmla="*/ 0 h 4"/>
                <a:gd name="T2" fmla="*/ 33 w 35"/>
                <a:gd name="T3" fmla="*/ 0 h 4"/>
                <a:gd name="T4" fmla="*/ 31 w 35"/>
                <a:gd name="T5" fmla="*/ 0 h 4"/>
                <a:gd name="T6" fmla="*/ 29 w 35"/>
                <a:gd name="T7" fmla="*/ 0 h 4"/>
                <a:gd name="T8" fmla="*/ 26 w 35"/>
                <a:gd name="T9" fmla="*/ 0 h 4"/>
                <a:gd name="T10" fmla="*/ 25 w 35"/>
                <a:gd name="T11" fmla="*/ 0 h 4"/>
                <a:gd name="T12" fmla="*/ 23 w 35"/>
                <a:gd name="T13" fmla="*/ 1 h 4"/>
                <a:gd name="T14" fmla="*/ 21 w 35"/>
                <a:gd name="T15" fmla="*/ 1 h 4"/>
                <a:gd name="T16" fmla="*/ 19 w 35"/>
                <a:gd name="T17" fmla="*/ 1 h 4"/>
                <a:gd name="T18" fmla="*/ 16 w 35"/>
                <a:gd name="T19" fmla="*/ 1 h 4"/>
                <a:gd name="T20" fmla="*/ 14 w 35"/>
                <a:gd name="T21" fmla="*/ 1 h 4"/>
                <a:gd name="T22" fmla="*/ 12 w 35"/>
                <a:gd name="T23" fmla="*/ 1 h 4"/>
                <a:gd name="T24" fmla="*/ 10 w 35"/>
                <a:gd name="T25" fmla="*/ 2 h 4"/>
                <a:gd name="T26" fmla="*/ 9 w 35"/>
                <a:gd name="T27" fmla="*/ 2 h 4"/>
                <a:gd name="T28" fmla="*/ 7 w 35"/>
                <a:gd name="T29" fmla="*/ 2 h 4"/>
                <a:gd name="T30" fmla="*/ 5 w 35"/>
                <a:gd name="T31" fmla="*/ 2 h 4"/>
                <a:gd name="T32" fmla="*/ 2 w 35"/>
                <a:gd name="T33" fmla="*/ 2 h 4"/>
                <a:gd name="T34" fmla="*/ 0 w 35"/>
                <a:gd name="T35" fmla="*/ 3 h 4"/>
                <a:gd name="T36" fmla="*/ 1 w 35"/>
                <a:gd name="T37" fmla="*/ 3 h 4"/>
                <a:gd name="T38" fmla="*/ 3 w 35"/>
                <a:gd name="T39" fmla="*/ 3 h 4"/>
                <a:gd name="T40" fmla="*/ 5 w 35"/>
                <a:gd name="T41" fmla="*/ 3 h 4"/>
                <a:gd name="T42" fmla="*/ 7 w 35"/>
                <a:gd name="T43" fmla="*/ 2 h 4"/>
                <a:gd name="T44" fmla="*/ 9 w 35"/>
                <a:gd name="T45" fmla="*/ 2 h 4"/>
                <a:gd name="T46" fmla="*/ 10 w 35"/>
                <a:gd name="T47" fmla="*/ 2 h 4"/>
                <a:gd name="T48" fmla="*/ 12 w 35"/>
                <a:gd name="T49" fmla="*/ 2 h 4"/>
                <a:gd name="T50" fmla="*/ 15 w 35"/>
                <a:gd name="T51" fmla="*/ 2 h 4"/>
                <a:gd name="T52" fmla="*/ 17 w 35"/>
                <a:gd name="T53" fmla="*/ 1 h 4"/>
                <a:gd name="T54" fmla="*/ 19 w 35"/>
                <a:gd name="T55" fmla="*/ 1 h 4"/>
                <a:gd name="T56" fmla="*/ 21 w 35"/>
                <a:gd name="T57" fmla="*/ 1 h 4"/>
                <a:gd name="T58" fmla="*/ 23 w 35"/>
                <a:gd name="T59" fmla="*/ 1 h 4"/>
                <a:gd name="T60" fmla="*/ 26 w 35"/>
                <a:gd name="T61" fmla="*/ 1 h 4"/>
                <a:gd name="T62" fmla="*/ 27 w 35"/>
                <a:gd name="T63" fmla="*/ 1 h 4"/>
                <a:gd name="T64" fmla="*/ 29 w 35"/>
                <a:gd name="T65" fmla="*/ 0 h 4"/>
                <a:gd name="T66" fmla="*/ 31 w 35"/>
                <a:gd name="T67" fmla="*/ 0 h 4"/>
                <a:gd name="T68" fmla="*/ 33 w 35"/>
                <a:gd name="T69" fmla="*/ 0 h 4"/>
                <a:gd name="T70" fmla="*/ 34 w 35"/>
                <a:gd name="T71" fmla="*/ 0 h 4"/>
                <a:gd name="T72" fmla="*/ 33 w 35"/>
                <a:gd name="T73" fmla="*/ 0 h 4"/>
                <a:gd name="T74" fmla="*/ 34 w 35"/>
                <a:gd name="T75" fmla="*/ 0 h 4"/>
                <a:gd name="T76" fmla="*/ 34 w 35"/>
                <a:gd name="T77" fmla="*/ 0 h 4"/>
                <a:gd name="T78" fmla="*/ 33 w 35"/>
                <a:gd name="T7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4">
                  <a:moveTo>
                    <a:pt x="33" y="0"/>
                  </a:moveTo>
                  <a:lnTo>
                    <a:pt x="33" y="0"/>
                  </a:lnTo>
                  <a:lnTo>
                    <a:pt x="31" y="0"/>
                  </a:lnTo>
                  <a:lnTo>
                    <a:pt x="29" y="0"/>
                  </a:lnTo>
                  <a:lnTo>
                    <a:pt x="26" y="0"/>
                  </a:lnTo>
                  <a:lnTo>
                    <a:pt x="25" y="0"/>
                  </a:lnTo>
                  <a:lnTo>
                    <a:pt x="23" y="1"/>
                  </a:lnTo>
                  <a:lnTo>
                    <a:pt x="21" y="1"/>
                  </a:lnTo>
                  <a:lnTo>
                    <a:pt x="19" y="1"/>
                  </a:lnTo>
                  <a:lnTo>
                    <a:pt x="16" y="1"/>
                  </a:lnTo>
                  <a:lnTo>
                    <a:pt x="14" y="1"/>
                  </a:lnTo>
                  <a:lnTo>
                    <a:pt x="12" y="1"/>
                  </a:lnTo>
                  <a:lnTo>
                    <a:pt x="10" y="2"/>
                  </a:lnTo>
                  <a:lnTo>
                    <a:pt x="9" y="2"/>
                  </a:lnTo>
                  <a:lnTo>
                    <a:pt x="7" y="2"/>
                  </a:lnTo>
                  <a:lnTo>
                    <a:pt x="5" y="2"/>
                  </a:lnTo>
                  <a:lnTo>
                    <a:pt x="2" y="2"/>
                  </a:lnTo>
                  <a:lnTo>
                    <a:pt x="0" y="3"/>
                  </a:lnTo>
                  <a:lnTo>
                    <a:pt x="1" y="3"/>
                  </a:lnTo>
                  <a:lnTo>
                    <a:pt x="3" y="3"/>
                  </a:lnTo>
                  <a:lnTo>
                    <a:pt x="5" y="3"/>
                  </a:lnTo>
                  <a:lnTo>
                    <a:pt x="7" y="2"/>
                  </a:lnTo>
                  <a:lnTo>
                    <a:pt x="9" y="2"/>
                  </a:lnTo>
                  <a:lnTo>
                    <a:pt x="10" y="2"/>
                  </a:lnTo>
                  <a:lnTo>
                    <a:pt x="12" y="2"/>
                  </a:lnTo>
                  <a:lnTo>
                    <a:pt x="15" y="2"/>
                  </a:lnTo>
                  <a:lnTo>
                    <a:pt x="17" y="1"/>
                  </a:lnTo>
                  <a:lnTo>
                    <a:pt x="19" y="1"/>
                  </a:lnTo>
                  <a:lnTo>
                    <a:pt x="21" y="1"/>
                  </a:lnTo>
                  <a:lnTo>
                    <a:pt x="23" y="1"/>
                  </a:lnTo>
                  <a:lnTo>
                    <a:pt x="26" y="1"/>
                  </a:lnTo>
                  <a:lnTo>
                    <a:pt x="27" y="1"/>
                  </a:lnTo>
                  <a:lnTo>
                    <a:pt x="29" y="0"/>
                  </a:lnTo>
                  <a:lnTo>
                    <a:pt x="31" y="0"/>
                  </a:lnTo>
                  <a:lnTo>
                    <a:pt x="33" y="0"/>
                  </a:lnTo>
                  <a:lnTo>
                    <a:pt x="34" y="0"/>
                  </a:lnTo>
                  <a:lnTo>
                    <a:pt x="33" y="0"/>
                  </a:lnTo>
                  <a:lnTo>
                    <a:pt x="34" y="0"/>
                  </a:lnTo>
                  <a:lnTo>
                    <a:pt x="34" y="0"/>
                  </a:lnTo>
                  <a:lnTo>
                    <a:pt x="3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4" name="Freeform 20"/>
            <p:cNvSpPr>
              <a:spLocks/>
            </p:cNvSpPr>
            <p:nvPr/>
          </p:nvSpPr>
          <p:spPr bwMode="auto">
            <a:xfrm>
              <a:off x="5992" y="707"/>
              <a:ext cx="6" cy="17"/>
            </a:xfrm>
            <a:custGeom>
              <a:avLst/>
              <a:gdLst>
                <a:gd name="T0" fmla="*/ 5 w 6"/>
                <a:gd name="T1" fmla="*/ 1 h 17"/>
                <a:gd name="T2" fmla="*/ 5 w 6"/>
                <a:gd name="T3" fmla="*/ 1 h 17"/>
                <a:gd name="T4" fmla="*/ 5 w 6"/>
                <a:gd name="T5" fmla="*/ 16 h 17"/>
                <a:gd name="T6" fmla="*/ 0 w 6"/>
                <a:gd name="T7" fmla="*/ 16 h 17"/>
                <a:gd name="T8" fmla="*/ 0 w 6"/>
                <a:gd name="T9" fmla="*/ 1 h 17"/>
                <a:gd name="T10" fmla="*/ 5 w 6"/>
                <a:gd name="T11" fmla="*/ 0 h 17"/>
                <a:gd name="T12" fmla="*/ 0 w 6"/>
                <a:gd name="T13" fmla="*/ 1 h 17"/>
                <a:gd name="T14" fmla="*/ 0 w 6"/>
                <a:gd name="T15" fmla="*/ 0 h 17"/>
                <a:gd name="T16" fmla="*/ 5 w 6"/>
                <a:gd name="T17" fmla="*/ 0 h 17"/>
                <a:gd name="T18" fmla="*/ 5 w 6"/>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7">
                  <a:moveTo>
                    <a:pt x="5" y="1"/>
                  </a:moveTo>
                  <a:lnTo>
                    <a:pt x="5" y="1"/>
                  </a:lnTo>
                  <a:lnTo>
                    <a:pt x="5" y="16"/>
                  </a:lnTo>
                  <a:lnTo>
                    <a:pt x="0" y="16"/>
                  </a:lnTo>
                  <a:lnTo>
                    <a:pt x="0" y="1"/>
                  </a:lnTo>
                  <a:lnTo>
                    <a:pt x="5" y="0"/>
                  </a:lnTo>
                  <a:lnTo>
                    <a:pt x="0" y="1"/>
                  </a:lnTo>
                  <a:lnTo>
                    <a:pt x="0" y="0"/>
                  </a:lnTo>
                  <a:lnTo>
                    <a:pt x="5" y="0"/>
                  </a:lnTo>
                  <a:lnTo>
                    <a:pt x="5"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5" name="Freeform 21"/>
            <p:cNvSpPr>
              <a:spLocks/>
            </p:cNvSpPr>
            <p:nvPr/>
          </p:nvSpPr>
          <p:spPr bwMode="auto">
            <a:xfrm>
              <a:off x="5973" y="703"/>
              <a:ext cx="19" cy="3"/>
            </a:xfrm>
            <a:custGeom>
              <a:avLst/>
              <a:gdLst>
                <a:gd name="T0" fmla="*/ 0 w 19"/>
                <a:gd name="T1" fmla="*/ 1 h 3"/>
                <a:gd name="T2" fmla="*/ 0 w 19"/>
                <a:gd name="T3" fmla="*/ 1 h 3"/>
                <a:gd name="T4" fmla="*/ 18 w 19"/>
                <a:gd name="T5" fmla="*/ 0 h 3"/>
                <a:gd name="T6" fmla="*/ 18 w 19"/>
                <a:gd name="T7" fmla="*/ 1 h 3"/>
                <a:gd name="T8" fmla="*/ 0 w 19"/>
                <a:gd name="T9" fmla="*/ 2 h 3"/>
                <a:gd name="T10" fmla="*/ 0 w 19"/>
                <a:gd name="T11" fmla="*/ 1 h 3"/>
              </a:gdLst>
              <a:ahLst/>
              <a:cxnLst>
                <a:cxn ang="0">
                  <a:pos x="T0" y="T1"/>
                </a:cxn>
                <a:cxn ang="0">
                  <a:pos x="T2" y="T3"/>
                </a:cxn>
                <a:cxn ang="0">
                  <a:pos x="T4" y="T5"/>
                </a:cxn>
                <a:cxn ang="0">
                  <a:pos x="T6" y="T7"/>
                </a:cxn>
                <a:cxn ang="0">
                  <a:pos x="T8" y="T9"/>
                </a:cxn>
                <a:cxn ang="0">
                  <a:pos x="T10" y="T11"/>
                </a:cxn>
              </a:cxnLst>
              <a:rect l="0" t="0" r="r" b="b"/>
              <a:pathLst>
                <a:path w="19" h="3">
                  <a:moveTo>
                    <a:pt x="0" y="1"/>
                  </a:moveTo>
                  <a:lnTo>
                    <a:pt x="0" y="1"/>
                  </a:lnTo>
                  <a:lnTo>
                    <a:pt x="18" y="0"/>
                  </a:lnTo>
                  <a:lnTo>
                    <a:pt x="18" y="1"/>
                  </a:lnTo>
                  <a:lnTo>
                    <a:pt x="0" y="2"/>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6" name="Freeform 22"/>
            <p:cNvSpPr>
              <a:spLocks/>
            </p:cNvSpPr>
            <p:nvPr/>
          </p:nvSpPr>
          <p:spPr bwMode="auto">
            <a:xfrm>
              <a:off x="5867" y="705"/>
              <a:ext cx="100" cy="8"/>
            </a:xfrm>
            <a:custGeom>
              <a:avLst/>
              <a:gdLst>
                <a:gd name="T0" fmla="*/ 1 w 100"/>
                <a:gd name="T1" fmla="*/ 6 h 8"/>
                <a:gd name="T2" fmla="*/ 1 w 100"/>
                <a:gd name="T3" fmla="*/ 7 h 8"/>
                <a:gd name="T4" fmla="*/ 99 w 100"/>
                <a:gd name="T5" fmla="*/ 1 h 8"/>
                <a:gd name="T6" fmla="*/ 99 w 100"/>
                <a:gd name="T7" fmla="*/ 0 h 8"/>
                <a:gd name="T8" fmla="*/ 1 w 100"/>
                <a:gd name="T9" fmla="*/ 6 h 8"/>
                <a:gd name="T10" fmla="*/ 0 w 100"/>
                <a:gd name="T11" fmla="*/ 6 h 8"/>
                <a:gd name="T12" fmla="*/ 1 w 100"/>
                <a:gd name="T13" fmla="*/ 6 h 8"/>
                <a:gd name="T14" fmla="*/ 0 w 100"/>
                <a:gd name="T15" fmla="*/ 6 h 8"/>
                <a:gd name="T16" fmla="*/ 1 w 100"/>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
                  <a:moveTo>
                    <a:pt x="1" y="6"/>
                  </a:moveTo>
                  <a:lnTo>
                    <a:pt x="1" y="7"/>
                  </a:lnTo>
                  <a:lnTo>
                    <a:pt x="99" y="1"/>
                  </a:lnTo>
                  <a:lnTo>
                    <a:pt x="99" y="0"/>
                  </a:lnTo>
                  <a:lnTo>
                    <a:pt x="1" y="6"/>
                  </a:lnTo>
                  <a:lnTo>
                    <a:pt x="0" y="6"/>
                  </a:lnTo>
                  <a:lnTo>
                    <a:pt x="1" y="6"/>
                  </a:lnTo>
                  <a:lnTo>
                    <a:pt x="0" y="6"/>
                  </a:lnTo>
                  <a:lnTo>
                    <a:pt x="1" y="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7" name="Freeform 23"/>
            <p:cNvSpPr>
              <a:spLocks/>
            </p:cNvSpPr>
            <p:nvPr/>
          </p:nvSpPr>
          <p:spPr bwMode="auto">
            <a:xfrm>
              <a:off x="5867" y="717"/>
              <a:ext cx="2" cy="20"/>
            </a:xfrm>
            <a:custGeom>
              <a:avLst/>
              <a:gdLst>
                <a:gd name="T0" fmla="*/ 1 w 2"/>
                <a:gd name="T1" fmla="*/ 19 h 20"/>
                <a:gd name="T2" fmla="*/ 1 w 2"/>
                <a:gd name="T3" fmla="*/ 18 h 20"/>
                <a:gd name="T4" fmla="*/ 0 w 2"/>
                <a:gd name="T5" fmla="*/ 0 h 20"/>
                <a:gd name="T6" fmla="*/ 0 w 2"/>
                <a:gd name="T7" fmla="*/ 0 h 20"/>
                <a:gd name="T8" fmla="*/ 1 w 2"/>
                <a:gd name="T9" fmla="*/ 18 h 20"/>
                <a:gd name="T10" fmla="*/ 1 w 2"/>
                <a:gd name="T11" fmla="*/ 19 h 20"/>
                <a:gd name="T12" fmla="*/ 1 w 2"/>
                <a:gd name="T13" fmla="*/ 19 h 20"/>
                <a:gd name="T14" fmla="*/ 1 w 2"/>
                <a:gd name="T15" fmla="*/ 18 h 20"/>
                <a:gd name="T16" fmla="*/ 1 w 2"/>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0">
                  <a:moveTo>
                    <a:pt x="1" y="19"/>
                  </a:moveTo>
                  <a:lnTo>
                    <a:pt x="1" y="18"/>
                  </a:lnTo>
                  <a:lnTo>
                    <a:pt x="0" y="0"/>
                  </a:lnTo>
                  <a:lnTo>
                    <a:pt x="0" y="0"/>
                  </a:lnTo>
                  <a:lnTo>
                    <a:pt x="1" y="18"/>
                  </a:lnTo>
                  <a:lnTo>
                    <a:pt x="1" y="19"/>
                  </a:lnTo>
                  <a:lnTo>
                    <a:pt x="1" y="19"/>
                  </a:lnTo>
                  <a:lnTo>
                    <a:pt x="1" y="18"/>
                  </a:lnTo>
                  <a:lnTo>
                    <a:pt x="1" y="1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8" name="Freeform 24"/>
            <p:cNvSpPr>
              <a:spLocks/>
            </p:cNvSpPr>
            <p:nvPr/>
          </p:nvSpPr>
          <p:spPr bwMode="auto">
            <a:xfrm>
              <a:off x="5648" y="741"/>
              <a:ext cx="220" cy="21"/>
            </a:xfrm>
            <a:custGeom>
              <a:avLst/>
              <a:gdLst>
                <a:gd name="T0" fmla="*/ 2 w 220"/>
                <a:gd name="T1" fmla="*/ 20 h 21"/>
                <a:gd name="T2" fmla="*/ 10 w 220"/>
                <a:gd name="T3" fmla="*/ 19 h 21"/>
                <a:gd name="T4" fmla="*/ 19 w 220"/>
                <a:gd name="T5" fmla="*/ 18 h 21"/>
                <a:gd name="T6" fmla="*/ 29 w 220"/>
                <a:gd name="T7" fmla="*/ 18 h 21"/>
                <a:gd name="T8" fmla="*/ 40 w 220"/>
                <a:gd name="T9" fmla="*/ 16 h 21"/>
                <a:gd name="T10" fmla="*/ 53 w 220"/>
                <a:gd name="T11" fmla="*/ 15 h 21"/>
                <a:gd name="T12" fmla="*/ 66 w 220"/>
                <a:gd name="T13" fmla="*/ 14 h 21"/>
                <a:gd name="T14" fmla="*/ 82 w 220"/>
                <a:gd name="T15" fmla="*/ 13 h 21"/>
                <a:gd name="T16" fmla="*/ 96 w 220"/>
                <a:gd name="T17" fmla="*/ 12 h 21"/>
                <a:gd name="T18" fmla="*/ 111 w 220"/>
                <a:gd name="T19" fmla="*/ 10 h 21"/>
                <a:gd name="T20" fmla="*/ 127 w 220"/>
                <a:gd name="T21" fmla="*/ 8 h 21"/>
                <a:gd name="T22" fmla="*/ 143 w 220"/>
                <a:gd name="T23" fmla="*/ 7 h 21"/>
                <a:gd name="T24" fmla="*/ 158 w 220"/>
                <a:gd name="T25" fmla="*/ 5 h 21"/>
                <a:gd name="T26" fmla="*/ 174 w 220"/>
                <a:gd name="T27" fmla="*/ 5 h 21"/>
                <a:gd name="T28" fmla="*/ 190 w 220"/>
                <a:gd name="T29" fmla="*/ 3 h 21"/>
                <a:gd name="T30" fmla="*/ 205 w 220"/>
                <a:gd name="T31" fmla="*/ 2 h 21"/>
                <a:gd name="T32" fmla="*/ 219 w 220"/>
                <a:gd name="T33" fmla="*/ 1 h 21"/>
                <a:gd name="T34" fmla="*/ 211 w 220"/>
                <a:gd name="T35" fmla="*/ 0 h 21"/>
                <a:gd name="T36" fmla="*/ 197 w 220"/>
                <a:gd name="T37" fmla="*/ 2 h 21"/>
                <a:gd name="T38" fmla="*/ 182 w 220"/>
                <a:gd name="T39" fmla="*/ 3 h 21"/>
                <a:gd name="T40" fmla="*/ 166 w 220"/>
                <a:gd name="T41" fmla="*/ 5 h 21"/>
                <a:gd name="T42" fmla="*/ 150 w 220"/>
                <a:gd name="T43" fmla="*/ 5 h 21"/>
                <a:gd name="T44" fmla="*/ 135 w 220"/>
                <a:gd name="T45" fmla="*/ 7 h 21"/>
                <a:gd name="T46" fmla="*/ 119 w 220"/>
                <a:gd name="T47" fmla="*/ 8 h 21"/>
                <a:gd name="T48" fmla="*/ 104 w 220"/>
                <a:gd name="T49" fmla="*/ 9 h 21"/>
                <a:gd name="T50" fmla="*/ 88 w 220"/>
                <a:gd name="T51" fmla="*/ 11 h 21"/>
                <a:gd name="T52" fmla="*/ 74 w 220"/>
                <a:gd name="T53" fmla="*/ 12 h 21"/>
                <a:gd name="T54" fmla="*/ 60 w 220"/>
                <a:gd name="T55" fmla="*/ 14 h 21"/>
                <a:gd name="T56" fmla="*/ 47 w 220"/>
                <a:gd name="T57" fmla="*/ 15 h 21"/>
                <a:gd name="T58" fmla="*/ 35 w 220"/>
                <a:gd name="T59" fmla="*/ 16 h 21"/>
                <a:gd name="T60" fmla="*/ 24 w 220"/>
                <a:gd name="T61" fmla="*/ 17 h 21"/>
                <a:gd name="T62" fmla="*/ 14 w 220"/>
                <a:gd name="T63" fmla="*/ 18 h 21"/>
                <a:gd name="T64" fmla="*/ 5 w 220"/>
                <a:gd name="T65" fmla="*/ 18 h 21"/>
                <a:gd name="T66" fmla="*/ 2 w 220"/>
                <a:gd name="T67" fmla="*/ 20 h 21"/>
                <a:gd name="T68" fmla="*/ 0 w 220"/>
                <a:gd name="T69" fmla="*/ 20 h 21"/>
                <a:gd name="T70" fmla="*/ 1 w 220"/>
                <a:gd name="T7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21">
                  <a:moveTo>
                    <a:pt x="1" y="19"/>
                  </a:moveTo>
                  <a:lnTo>
                    <a:pt x="2" y="20"/>
                  </a:lnTo>
                  <a:lnTo>
                    <a:pt x="5" y="19"/>
                  </a:lnTo>
                  <a:lnTo>
                    <a:pt x="10" y="19"/>
                  </a:lnTo>
                  <a:lnTo>
                    <a:pt x="14" y="19"/>
                  </a:lnTo>
                  <a:lnTo>
                    <a:pt x="19" y="18"/>
                  </a:lnTo>
                  <a:lnTo>
                    <a:pt x="24" y="18"/>
                  </a:lnTo>
                  <a:lnTo>
                    <a:pt x="29" y="18"/>
                  </a:lnTo>
                  <a:lnTo>
                    <a:pt x="35" y="17"/>
                  </a:lnTo>
                  <a:lnTo>
                    <a:pt x="40" y="16"/>
                  </a:lnTo>
                  <a:lnTo>
                    <a:pt x="47" y="16"/>
                  </a:lnTo>
                  <a:lnTo>
                    <a:pt x="53" y="15"/>
                  </a:lnTo>
                  <a:lnTo>
                    <a:pt x="60" y="15"/>
                  </a:lnTo>
                  <a:lnTo>
                    <a:pt x="66" y="14"/>
                  </a:lnTo>
                  <a:lnTo>
                    <a:pt x="74" y="13"/>
                  </a:lnTo>
                  <a:lnTo>
                    <a:pt x="82" y="13"/>
                  </a:lnTo>
                  <a:lnTo>
                    <a:pt x="88" y="12"/>
                  </a:lnTo>
                  <a:lnTo>
                    <a:pt x="96" y="12"/>
                  </a:lnTo>
                  <a:lnTo>
                    <a:pt x="104" y="11"/>
                  </a:lnTo>
                  <a:lnTo>
                    <a:pt x="111" y="10"/>
                  </a:lnTo>
                  <a:lnTo>
                    <a:pt x="119" y="9"/>
                  </a:lnTo>
                  <a:lnTo>
                    <a:pt x="127" y="8"/>
                  </a:lnTo>
                  <a:lnTo>
                    <a:pt x="135" y="8"/>
                  </a:lnTo>
                  <a:lnTo>
                    <a:pt x="143" y="7"/>
                  </a:lnTo>
                  <a:lnTo>
                    <a:pt x="151" y="6"/>
                  </a:lnTo>
                  <a:lnTo>
                    <a:pt x="158" y="5"/>
                  </a:lnTo>
                  <a:lnTo>
                    <a:pt x="167" y="5"/>
                  </a:lnTo>
                  <a:lnTo>
                    <a:pt x="174" y="5"/>
                  </a:lnTo>
                  <a:lnTo>
                    <a:pt x="182" y="4"/>
                  </a:lnTo>
                  <a:lnTo>
                    <a:pt x="190" y="3"/>
                  </a:lnTo>
                  <a:lnTo>
                    <a:pt x="197" y="2"/>
                  </a:lnTo>
                  <a:lnTo>
                    <a:pt x="205" y="2"/>
                  </a:lnTo>
                  <a:lnTo>
                    <a:pt x="211" y="2"/>
                  </a:lnTo>
                  <a:lnTo>
                    <a:pt x="219" y="1"/>
                  </a:lnTo>
                  <a:lnTo>
                    <a:pt x="219" y="0"/>
                  </a:lnTo>
                  <a:lnTo>
                    <a:pt x="211" y="0"/>
                  </a:lnTo>
                  <a:lnTo>
                    <a:pt x="204" y="2"/>
                  </a:lnTo>
                  <a:lnTo>
                    <a:pt x="197" y="2"/>
                  </a:lnTo>
                  <a:lnTo>
                    <a:pt x="190" y="2"/>
                  </a:lnTo>
                  <a:lnTo>
                    <a:pt x="182" y="3"/>
                  </a:lnTo>
                  <a:lnTo>
                    <a:pt x="174" y="3"/>
                  </a:lnTo>
                  <a:lnTo>
                    <a:pt x="166" y="5"/>
                  </a:lnTo>
                  <a:lnTo>
                    <a:pt x="158" y="5"/>
                  </a:lnTo>
                  <a:lnTo>
                    <a:pt x="150" y="5"/>
                  </a:lnTo>
                  <a:lnTo>
                    <a:pt x="143" y="6"/>
                  </a:lnTo>
                  <a:lnTo>
                    <a:pt x="135" y="7"/>
                  </a:lnTo>
                  <a:lnTo>
                    <a:pt x="127" y="8"/>
                  </a:lnTo>
                  <a:lnTo>
                    <a:pt x="119" y="8"/>
                  </a:lnTo>
                  <a:lnTo>
                    <a:pt x="111" y="9"/>
                  </a:lnTo>
                  <a:lnTo>
                    <a:pt x="104" y="9"/>
                  </a:lnTo>
                  <a:lnTo>
                    <a:pt x="96" y="11"/>
                  </a:lnTo>
                  <a:lnTo>
                    <a:pt x="88" y="11"/>
                  </a:lnTo>
                  <a:lnTo>
                    <a:pt x="81" y="12"/>
                  </a:lnTo>
                  <a:lnTo>
                    <a:pt x="74" y="12"/>
                  </a:lnTo>
                  <a:lnTo>
                    <a:pt x="66" y="13"/>
                  </a:lnTo>
                  <a:lnTo>
                    <a:pt x="60" y="14"/>
                  </a:lnTo>
                  <a:lnTo>
                    <a:pt x="53" y="15"/>
                  </a:lnTo>
                  <a:lnTo>
                    <a:pt x="47" y="15"/>
                  </a:lnTo>
                  <a:lnTo>
                    <a:pt x="40" y="15"/>
                  </a:lnTo>
                  <a:lnTo>
                    <a:pt x="35" y="16"/>
                  </a:lnTo>
                  <a:lnTo>
                    <a:pt x="29" y="17"/>
                  </a:lnTo>
                  <a:lnTo>
                    <a:pt x="24" y="17"/>
                  </a:lnTo>
                  <a:lnTo>
                    <a:pt x="19" y="18"/>
                  </a:lnTo>
                  <a:lnTo>
                    <a:pt x="14" y="18"/>
                  </a:lnTo>
                  <a:lnTo>
                    <a:pt x="10" y="18"/>
                  </a:lnTo>
                  <a:lnTo>
                    <a:pt x="5" y="18"/>
                  </a:lnTo>
                  <a:lnTo>
                    <a:pt x="2" y="19"/>
                  </a:lnTo>
                  <a:lnTo>
                    <a:pt x="2" y="20"/>
                  </a:lnTo>
                  <a:lnTo>
                    <a:pt x="1" y="19"/>
                  </a:lnTo>
                  <a:lnTo>
                    <a:pt x="0" y="20"/>
                  </a:lnTo>
                  <a:lnTo>
                    <a:pt x="2" y="20"/>
                  </a:lnTo>
                  <a:lnTo>
                    <a:pt x="1" y="1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9" name="Freeform 25"/>
            <p:cNvSpPr>
              <a:spLocks/>
            </p:cNvSpPr>
            <p:nvPr/>
          </p:nvSpPr>
          <p:spPr bwMode="auto">
            <a:xfrm>
              <a:off x="5649" y="737"/>
              <a:ext cx="43" cy="25"/>
            </a:xfrm>
            <a:custGeom>
              <a:avLst/>
              <a:gdLst>
                <a:gd name="T0" fmla="*/ 40 w 43"/>
                <a:gd name="T1" fmla="*/ 1 h 25"/>
                <a:gd name="T2" fmla="*/ 40 w 43"/>
                <a:gd name="T3" fmla="*/ 0 h 25"/>
                <a:gd name="T4" fmla="*/ 0 w 43"/>
                <a:gd name="T5" fmla="*/ 23 h 25"/>
                <a:gd name="T6" fmla="*/ 1 w 43"/>
                <a:gd name="T7" fmla="*/ 24 h 25"/>
                <a:gd name="T8" fmla="*/ 41 w 43"/>
                <a:gd name="T9" fmla="*/ 1 h 25"/>
                <a:gd name="T10" fmla="*/ 40 w 43"/>
                <a:gd name="T11" fmla="*/ 0 h 25"/>
                <a:gd name="T12" fmla="*/ 41 w 43"/>
                <a:gd name="T13" fmla="*/ 1 h 25"/>
                <a:gd name="T14" fmla="*/ 42 w 43"/>
                <a:gd name="T15" fmla="*/ 0 h 25"/>
                <a:gd name="T16" fmla="*/ 40 w 43"/>
                <a:gd name="T17" fmla="*/ 0 h 25"/>
                <a:gd name="T18" fmla="*/ 40 w 43"/>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5">
                  <a:moveTo>
                    <a:pt x="40" y="1"/>
                  </a:moveTo>
                  <a:lnTo>
                    <a:pt x="40" y="0"/>
                  </a:lnTo>
                  <a:lnTo>
                    <a:pt x="0" y="23"/>
                  </a:lnTo>
                  <a:lnTo>
                    <a:pt x="1" y="24"/>
                  </a:lnTo>
                  <a:lnTo>
                    <a:pt x="41" y="1"/>
                  </a:lnTo>
                  <a:lnTo>
                    <a:pt x="40" y="0"/>
                  </a:lnTo>
                  <a:lnTo>
                    <a:pt x="41" y="1"/>
                  </a:lnTo>
                  <a:lnTo>
                    <a:pt x="42" y="0"/>
                  </a:lnTo>
                  <a:lnTo>
                    <a:pt x="40" y="0"/>
                  </a:lnTo>
                  <a:lnTo>
                    <a:pt x="4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0" name="Freeform 26"/>
            <p:cNvSpPr>
              <a:spLocks/>
            </p:cNvSpPr>
            <p:nvPr/>
          </p:nvSpPr>
          <p:spPr bwMode="auto">
            <a:xfrm>
              <a:off x="5662" y="735"/>
              <a:ext cx="28" cy="2"/>
            </a:xfrm>
            <a:custGeom>
              <a:avLst/>
              <a:gdLst>
                <a:gd name="T0" fmla="*/ 1 w 28"/>
                <a:gd name="T1" fmla="*/ 0 h 2"/>
                <a:gd name="T2" fmla="*/ 1 w 28"/>
                <a:gd name="T3" fmla="*/ 0 h 2"/>
                <a:gd name="T4" fmla="*/ 2 w 28"/>
                <a:gd name="T5" fmla="*/ 0 h 2"/>
                <a:gd name="T6" fmla="*/ 3 w 28"/>
                <a:gd name="T7" fmla="*/ 0 h 2"/>
                <a:gd name="T8" fmla="*/ 5 w 28"/>
                <a:gd name="T9" fmla="*/ 0 h 2"/>
                <a:gd name="T10" fmla="*/ 6 w 28"/>
                <a:gd name="T11" fmla="*/ 0 h 2"/>
                <a:gd name="T12" fmla="*/ 8 w 28"/>
                <a:gd name="T13" fmla="*/ 1 h 2"/>
                <a:gd name="T14" fmla="*/ 10 w 28"/>
                <a:gd name="T15" fmla="*/ 1 h 2"/>
                <a:gd name="T16" fmla="*/ 12 w 28"/>
                <a:gd name="T17" fmla="*/ 1 h 2"/>
                <a:gd name="T18" fmla="*/ 14 w 28"/>
                <a:gd name="T19" fmla="*/ 1 h 2"/>
                <a:gd name="T20" fmla="*/ 16 w 28"/>
                <a:gd name="T21" fmla="*/ 1 h 2"/>
                <a:gd name="T22" fmla="*/ 18 w 28"/>
                <a:gd name="T23" fmla="*/ 1 h 2"/>
                <a:gd name="T24" fmla="*/ 20 w 28"/>
                <a:gd name="T25" fmla="*/ 1 h 2"/>
                <a:gd name="T26" fmla="*/ 22 w 28"/>
                <a:gd name="T27" fmla="*/ 1 h 2"/>
                <a:gd name="T28" fmla="*/ 23 w 28"/>
                <a:gd name="T29" fmla="*/ 1 h 2"/>
                <a:gd name="T30" fmla="*/ 25 w 28"/>
                <a:gd name="T31" fmla="*/ 1 h 2"/>
                <a:gd name="T32" fmla="*/ 26 w 28"/>
                <a:gd name="T33" fmla="*/ 1 h 2"/>
                <a:gd name="T34" fmla="*/ 27 w 28"/>
                <a:gd name="T35" fmla="*/ 1 h 2"/>
                <a:gd name="T36" fmla="*/ 27 w 28"/>
                <a:gd name="T37" fmla="*/ 1 h 2"/>
                <a:gd name="T38" fmla="*/ 26 w 28"/>
                <a:gd name="T39" fmla="*/ 1 h 2"/>
                <a:gd name="T40" fmla="*/ 25 w 28"/>
                <a:gd name="T41" fmla="*/ 1 h 2"/>
                <a:gd name="T42" fmla="*/ 23 w 28"/>
                <a:gd name="T43" fmla="*/ 1 h 2"/>
                <a:gd name="T44" fmla="*/ 22 w 28"/>
                <a:gd name="T45" fmla="*/ 1 h 2"/>
                <a:gd name="T46" fmla="*/ 20 w 28"/>
                <a:gd name="T47" fmla="*/ 1 h 2"/>
                <a:gd name="T48" fmla="*/ 18 w 28"/>
                <a:gd name="T49" fmla="*/ 1 h 2"/>
                <a:gd name="T50" fmla="*/ 16 w 28"/>
                <a:gd name="T51" fmla="*/ 1 h 2"/>
                <a:gd name="T52" fmla="*/ 14 w 28"/>
                <a:gd name="T53" fmla="*/ 1 h 2"/>
                <a:gd name="T54" fmla="*/ 12 w 28"/>
                <a:gd name="T55" fmla="*/ 1 h 2"/>
                <a:gd name="T56" fmla="*/ 10 w 28"/>
                <a:gd name="T57" fmla="*/ 1 h 2"/>
                <a:gd name="T58" fmla="*/ 8 w 28"/>
                <a:gd name="T59" fmla="*/ 1 h 2"/>
                <a:gd name="T60" fmla="*/ 6 w 28"/>
                <a:gd name="T61" fmla="*/ 1 h 2"/>
                <a:gd name="T62" fmla="*/ 5 w 28"/>
                <a:gd name="T63" fmla="*/ 1 h 2"/>
                <a:gd name="T64" fmla="*/ 3 w 28"/>
                <a:gd name="T65" fmla="*/ 0 h 2"/>
                <a:gd name="T66" fmla="*/ 2 w 28"/>
                <a:gd name="T67" fmla="*/ 0 h 2"/>
                <a:gd name="T68" fmla="*/ 0 w 28"/>
                <a:gd name="T69" fmla="*/ 0 h 2"/>
                <a:gd name="T70" fmla="*/ 1 w 28"/>
                <a:gd name="T7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
                  <a:moveTo>
                    <a:pt x="1" y="0"/>
                  </a:moveTo>
                  <a:lnTo>
                    <a:pt x="1" y="0"/>
                  </a:lnTo>
                  <a:lnTo>
                    <a:pt x="2" y="0"/>
                  </a:lnTo>
                  <a:lnTo>
                    <a:pt x="3" y="0"/>
                  </a:lnTo>
                  <a:lnTo>
                    <a:pt x="5" y="0"/>
                  </a:lnTo>
                  <a:lnTo>
                    <a:pt x="6" y="0"/>
                  </a:lnTo>
                  <a:lnTo>
                    <a:pt x="8" y="1"/>
                  </a:lnTo>
                  <a:lnTo>
                    <a:pt x="10" y="1"/>
                  </a:lnTo>
                  <a:lnTo>
                    <a:pt x="12" y="1"/>
                  </a:lnTo>
                  <a:lnTo>
                    <a:pt x="14" y="1"/>
                  </a:lnTo>
                  <a:lnTo>
                    <a:pt x="16" y="1"/>
                  </a:lnTo>
                  <a:lnTo>
                    <a:pt x="18" y="1"/>
                  </a:lnTo>
                  <a:lnTo>
                    <a:pt x="20" y="1"/>
                  </a:lnTo>
                  <a:lnTo>
                    <a:pt x="22" y="1"/>
                  </a:lnTo>
                  <a:lnTo>
                    <a:pt x="23" y="1"/>
                  </a:lnTo>
                  <a:lnTo>
                    <a:pt x="25" y="1"/>
                  </a:lnTo>
                  <a:lnTo>
                    <a:pt x="26" y="1"/>
                  </a:lnTo>
                  <a:lnTo>
                    <a:pt x="27" y="1"/>
                  </a:lnTo>
                  <a:lnTo>
                    <a:pt x="27" y="1"/>
                  </a:lnTo>
                  <a:lnTo>
                    <a:pt x="26" y="1"/>
                  </a:lnTo>
                  <a:lnTo>
                    <a:pt x="25" y="1"/>
                  </a:lnTo>
                  <a:lnTo>
                    <a:pt x="23" y="1"/>
                  </a:lnTo>
                  <a:lnTo>
                    <a:pt x="22" y="1"/>
                  </a:lnTo>
                  <a:lnTo>
                    <a:pt x="20" y="1"/>
                  </a:lnTo>
                  <a:lnTo>
                    <a:pt x="18" y="1"/>
                  </a:lnTo>
                  <a:lnTo>
                    <a:pt x="16" y="1"/>
                  </a:lnTo>
                  <a:lnTo>
                    <a:pt x="14" y="1"/>
                  </a:lnTo>
                  <a:lnTo>
                    <a:pt x="12" y="1"/>
                  </a:lnTo>
                  <a:lnTo>
                    <a:pt x="10" y="1"/>
                  </a:lnTo>
                  <a:lnTo>
                    <a:pt x="8" y="1"/>
                  </a:lnTo>
                  <a:lnTo>
                    <a:pt x="6" y="1"/>
                  </a:lnTo>
                  <a:lnTo>
                    <a:pt x="5" y="1"/>
                  </a:lnTo>
                  <a:lnTo>
                    <a:pt x="3" y="0"/>
                  </a:lnTo>
                  <a:lnTo>
                    <a:pt x="2" y="0"/>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1" name="Freeform 27"/>
            <p:cNvSpPr>
              <a:spLocks/>
            </p:cNvSpPr>
            <p:nvPr/>
          </p:nvSpPr>
          <p:spPr bwMode="auto">
            <a:xfrm>
              <a:off x="5645" y="740"/>
              <a:ext cx="13" cy="5"/>
            </a:xfrm>
            <a:custGeom>
              <a:avLst/>
              <a:gdLst>
                <a:gd name="T0" fmla="*/ 0 w 13"/>
                <a:gd name="T1" fmla="*/ 4 h 5"/>
                <a:gd name="T2" fmla="*/ 1 w 13"/>
                <a:gd name="T3" fmla="*/ 4 h 5"/>
                <a:gd name="T4" fmla="*/ 12 w 13"/>
                <a:gd name="T5" fmla="*/ 0 h 5"/>
                <a:gd name="T6" fmla="*/ 11 w 13"/>
                <a:gd name="T7" fmla="*/ 0 h 5"/>
                <a:gd name="T8" fmla="*/ 0 w 13"/>
                <a:gd name="T9" fmla="*/ 4 h 5"/>
              </a:gdLst>
              <a:ahLst/>
              <a:cxnLst>
                <a:cxn ang="0">
                  <a:pos x="T0" y="T1"/>
                </a:cxn>
                <a:cxn ang="0">
                  <a:pos x="T2" y="T3"/>
                </a:cxn>
                <a:cxn ang="0">
                  <a:pos x="T4" y="T5"/>
                </a:cxn>
                <a:cxn ang="0">
                  <a:pos x="T6" y="T7"/>
                </a:cxn>
                <a:cxn ang="0">
                  <a:pos x="T8" y="T9"/>
                </a:cxn>
              </a:cxnLst>
              <a:rect l="0" t="0" r="r" b="b"/>
              <a:pathLst>
                <a:path w="13" h="5">
                  <a:moveTo>
                    <a:pt x="0" y="4"/>
                  </a:moveTo>
                  <a:lnTo>
                    <a:pt x="1" y="4"/>
                  </a:lnTo>
                  <a:lnTo>
                    <a:pt x="12" y="0"/>
                  </a:lnTo>
                  <a:lnTo>
                    <a:pt x="11" y="0"/>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2" name="Freeform 28"/>
            <p:cNvSpPr>
              <a:spLocks/>
            </p:cNvSpPr>
            <p:nvPr/>
          </p:nvSpPr>
          <p:spPr bwMode="auto">
            <a:xfrm>
              <a:off x="5824" y="702"/>
              <a:ext cx="365" cy="171"/>
            </a:xfrm>
            <a:custGeom>
              <a:avLst/>
              <a:gdLst>
                <a:gd name="T0" fmla="*/ 8 w 365"/>
                <a:gd name="T1" fmla="*/ 103 h 171"/>
                <a:gd name="T2" fmla="*/ 14 w 365"/>
                <a:gd name="T3" fmla="*/ 97 h 171"/>
                <a:gd name="T4" fmla="*/ 22 w 365"/>
                <a:gd name="T5" fmla="*/ 91 h 171"/>
                <a:gd name="T6" fmla="*/ 31 w 365"/>
                <a:gd name="T7" fmla="*/ 83 h 171"/>
                <a:gd name="T8" fmla="*/ 43 w 365"/>
                <a:gd name="T9" fmla="*/ 76 h 171"/>
                <a:gd name="T10" fmla="*/ 54 w 365"/>
                <a:gd name="T11" fmla="*/ 68 h 171"/>
                <a:gd name="T12" fmla="*/ 69 w 365"/>
                <a:gd name="T13" fmla="*/ 61 h 171"/>
                <a:gd name="T14" fmla="*/ 83 w 365"/>
                <a:gd name="T15" fmla="*/ 53 h 171"/>
                <a:gd name="T16" fmla="*/ 98 w 365"/>
                <a:gd name="T17" fmla="*/ 46 h 171"/>
                <a:gd name="T18" fmla="*/ 116 w 365"/>
                <a:gd name="T19" fmla="*/ 41 h 171"/>
                <a:gd name="T20" fmla="*/ 133 w 365"/>
                <a:gd name="T21" fmla="*/ 35 h 171"/>
                <a:gd name="T22" fmla="*/ 141 w 365"/>
                <a:gd name="T23" fmla="*/ 33 h 171"/>
                <a:gd name="T24" fmla="*/ 146 w 365"/>
                <a:gd name="T25" fmla="*/ 31 h 171"/>
                <a:gd name="T26" fmla="*/ 154 w 365"/>
                <a:gd name="T27" fmla="*/ 29 h 171"/>
                <a:gd name="T28" fmla="*/ 162 w 365"/>
                <a:gd name="T29" fmla="*/ 28 h 171"/>
                <a:gd name="T30" fmla="*/ 168 w 365"/>
                <a:gd name="T31" fmla="*/ 27 h 171"/>
                <a:gd name="T32" fmla="*/ 195 w 365"/>
                <a:gd name="T33" fmla="*/ 0 h 171"/>
                <a:gd name="T34" fmla="*/ 216 w 365"/>
                <a:gd name="T35" fmla="*/ 20 h 171"/>
                <a:gd name="T36" fmla="*/ 248 w 365"/>
                <a:gd name="T37" fmla="*/ 25 h 171"/>
                <a:gd name="T38" fmla="*/ 280 w 365"/>
                <a:gd name="T39" fmla="*/ 34 h 171"/>
                <a:gd name="T40" fmla="*/ 310 w 365"/>
                <a:gd name="T41" fmla="*/ 47 h 171"/>
                <a:gd name="T42" fmla="*/ 335 w 365"/>
                <a:gd name="T43" fmla="*/ 64 h 171"/>
                <a:gd name="T44" fmla="*/ 354 w 365"/>
                <a:gd name="T45" fmla="*/ 82 h 171"/>
                <a:gd name="T46" fmla="*/ 364 w 365"/>
                <a:gd name="T47" fmla="*/ 100 h 171"/>
                <a:gd name="T48" fmla="*/ 363 w 365"/>
                <a:gd name="T49" fmla="*/ 120 h 171"/>
                <a:gd name="T50" fmla="*/ 349 w 365"/>
                <a:gd name="T51" fmla="*/ 137 h 171"/>
                <a:gd name="T52" fmla="*/ 320 w 365"/>
                <a:gd name="T53" fmla="*/ 153 h 171"/>
                <a:gd name="T54" fmla="*/ 272 w 365"/>
                <a:gd name="T55" fmla="*/ 165 h 171"/>
                <a:gd name="T56" fmla="*/ 266 w 365"/>
                <a:gd name="T57" fmla="*/ 166 h 171"/>
                <a:gd name="T58" fmla="*/ 254 w 365"/>
                <a:gd name="T59" fmla="*/ 166 h 171"/>
                <a:gd name="T60" fmla="*/ 238 w 365"/>
                <a:gd name="T61" fmla="*/ 168 h 171"/>
                <a:gd name="T62" fmla="*/ 219 w 365"/>
                <a:gd name="T63" fmla="*/ 168 h 171"/>
                <a:gd name="T64" fmla="*/ 198 w 365"/>
                <a:gd name="T65" fmla="*/ 169 h 171"/>
                <a:gd name="T66" fmla="*/ 177 w 365"/>
                <a:gd name="T67" fmla="*/ 169 h 171"/>
                <a:gd name="T68" fmla="*/ 155 w 365"/>
                <a:gd name="T69" fmla="*/ 170 h 171"/>
                <a:gd name="T70" fmla="*/ 134 w 365"/>
                <a:gd name="T71" fmla="*/ 170 h 171"/>
                <a:gd name="T72" fmla="*/ 116 w 365"/>
                <a:gd name="T73" fmla="*/ 169 h 171"/>
                <a:gd name="T74" fmla="*/ 102 w 365"/>
                <a:gd name="T75" fmla="*/ 168 h 171"/>
                <a:gd name="T76" fmla="*/ 92 w 365"/>
                <a:gd name="T77" fmla="*/ 166 h 171"/>
                <a:gd name="T78" fmla="*/ 82 w 365"/>
                <a:gd name="T79" fmla="*/ 164 h 171"/>
                <a:gd name="T80" fmla="*/ 72 w 365"/>
                <a:gd name="T81" fmla="*/ 159 h 171"/>
                <a:gd name="T82" fmla="*/ 61 w 365"/>
                <a:gd name="T83" fmla="*/ 156 h 171"/>
                <a:gd name="T84" fmla="*/ 50 w 365"/>
                <a:gd name="T85" fmla="*/ 152 h 171"/>
                <a:gd name="T86" fmla="*/ 40 w 365"/>
                <a:gd name="T87" fmla="*/ 147 h 171"/>
                <a:gd name="T88" fmla="*/ 29 w 365"/>
                <a:gd name="T89" fmla="*/ 142 h 171"/>
                <a:gd name="T90" fmla="*/ 21 w 365"/>
                <a:gd name="T91" fmla="*/ 138 h 171"/>
                <a:gd name="T92" fmla="*/ 13 w 365"/>
                <a:gd name="T93" fmla="*/ 134 h 171"/>
                <a:gd name="T94" fmla="*/ 8 w 365"/>
                <a:gd name="T95" fmla="*/ 131 h 171"/>
                <a:gd name="T96" fmla="*/ 4 w 365"/>
                <a:gd name="T97" fmla="*/ 128 h 171"/>
                <a:gd name="T98" fmla="*/ 2 w 365"/>
                <a:gd name="T99" fmla="*/ 125 h 171"/>
                <a:gd name="T100" fmla="*/ 1 w 365"/>
                <a:gd name="T101" fmla="*/ 122 h 171"/>
                <a:gd name="T102" fmla="*/ 1 w 365"/>
                <a:gd name="T103" fmla="*/ 118 h 171"/>
                <a:gd name="T104" fmla="*/ 0 w 365"/>
                <a:gd name="T105" fmla="*/ 115 h 171"/>
                <a:gd name="T106" fmla="*/ 1 w 365"/>
                <a:gd name="T107" fmla="*/ 112 h 171"/>
                <a:gd name="T108" fmla="*/ 2 w 365"/>
                <a:gd name="T109" fmla="*/ 110 h 171"/>
                <a:gd name="T110" fmla="*/ 4 w 365"/>
                <a:gd name="T111" fmla="*/ 10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 h="171">
                  <a:moveTo>
                    <a:pt x="4" y="106"/>
                  </a:moveTo>
                  <a:lnTo>
                    <a:pt x="6" y="104"/>
                  </a:lnTo>
                  <a:lnTo>
                    <a:pt x="8" y="103"/>
                  </a:lnTo>
                  <a:lnTo>
                    <a:pt x="10" y="100"/>
                  </a:lnTo>
                  <a:lnTo>
                    <a:pt x="11" y="99"/>
                  </a:lnTo>
                  <a:lnTo>
                    <a:pt x="14" y="97"/>
                  </a:lnTo>
                  <a:lnTo>
                    <a:pt x="15" y="95"/>
                  </a:lnTo>
                  <a:lnTo>
                    <a:pt x="19" y="93"/>
                  </a:lnTo>
                  <a:lnTo>
                    <a:pt x="22" y="91"/>
                  </a:lnTo>
                  <a:lnTo>
                    <a:pt x="24" y="88"/>
                  </a:lnTo>
                  <a:lnTo>
                    <a:pt x="28" y="86"/>
                  </a:lnTo>
                  <a:lnTo>
                    <a:pt x="31" y="83"/>
                  </a:lnTo>
                  <a:lnTo>
                    <a:pt x="35" y="81"/>
                  </a:lnTo>
                  <a:lnTo>
                    <a:pt x="39" y="78"/>
                  </a:lnTo>
                  <a:lnTo>
                    <a:pt x="43" y="76"/>
                  </a:lnTo>
                  <a:lnTo>
                    <a:pt x="46" y="73"/>
                  </a:lnTo>
                  <a:lnTo>
                    <a:pt x="50" y="71"/>
                  </a:lnTo>
                  <a:lnTo>
                    <a:pt x="54" y="68"/>
                  </a:lnTo>
                  <a:lnTo>
                    <a:pt x="60" y="66"/>
                  </a:lnTo>
                  <a:lnTo>
                    <a:pt x="64" y="63"/>
                  </a:lnTo>
                  <a:lnTo>
                    <a:pt x="69" y="61"/>
                  </a:lnTo>
                  <a:lnTo>
                    <a:pt x="73" y="58"/>
                  </a:lnTo>
                  <a:lnTo>
                    <a:pt x="79" y="56"/>
                  </a:lnTo>
                  <a:lnTo>
                    <a:pt x="83" y="53"/>
                  </a:lnTo>
                  <a:lnTo>
                    <a:pt x="89" y="51"/>
                  </a:lnTo>
                  <a:lnTo>
                    <a:pt x="94" y="48"/>
                  </a:lnTo>
                  <a:lnTo>
                    <a:pt x="98" y="46"/>
                  </a:lnTo>
                  <a:lnTo>
                    <a:pt x="104" y="44"/>
                  </a:lnTo>
                  <a:lnTo>
                    <a:pt x="111" y="42"/>
                  </a:lnTo>
                  <a:lnTo>
                    <a:pt x="116" y="41"/>
                  </a:lnTo>
                  <a:lnTo>
                    <a:pt x="121" y="38"/>
                  </a:lnTo>
                  <a:lnTo>
                    <a:pt x="127" y="37"/>
                  </a:lnTo>
                  <a:lnTo>
                    <a:pt x="133" y="35"/>
                  </a:lnTo>
                  <a:lnTo>
                    <a:pt x="135" y="34"/>
                  </a:lnTo>
                  <a:lnTo>
                    <a:pt x="137" y="33"/>
                  </a:lnTo>
                  <a:lnTo>
                    <a:pt x="141" y="33"/>
                  </a:lnTo>
                  <a:lnTo>
                    <a:pt x="142" y="32"/>
                  </a:lnTo>
                  <a:lnTo>
                    <a:pt x="145" y="31"/>
                  </a:lnTo>
                  <a:lnTo>
                    <a:pt x="146" y="31"/>
                  </a:lnTo>
                  <a:lnTo>
                    <a:pt x="149" y="30"/>
                  </a:lnTo>
                  <a:lnTo>
                    <a:pt x="152" y="30"/>
                  </a:lnTo>
                  <a:lnTo>
                    <a:pt x="154" y="29"/>
                  </a:lnTo>
                  <a:lnTo>
                    <a:pt x="156" y="29"/>
                  </a:lnTo>
                  <a:lnTo>
                    <a:pt x="158" y="28"/>
                  </a:lnTo>
                  <a:lnTo>
                    <a:pt x="162" y="28"/>
                  </a:lnTo>
                  <a:lnTo>
                    <a:pt x="164" y="27"/>
                  </a:lnTo>
                  <a:lnTo>
                    <a:pt x="166" y="27"/>
                  </a:lnTo>
                  <a:lnTo>
                    <a:pt x="168" y="27"/>
                  </a:lnTo>
                  <a:lnTo>
                    <a:pt x="170" y="26"/>
                  </a:lnTo>
                  <a:lnTo>
                    <a:pt x="170" y="6"/>
                  </a:lnTo>
                  <a:lnTo>
                    <a:pt x="195" y="0"/>
                  </a:lnTo>
                  <a:lnTo>
                    <a:pt x="195" y="21"/>
                  </a:lnTo>
                  <a:lnTo>
                    <a:pt x="205" y="20"/>
                  </a:lnTo>
                  <a:lnTo>
                    <a:pt x="216" y="20"/>
                  </a:lnTo>
                  <a:lnTo>
                    <a:pt x="226" y="21"/>
                  </a:lnTo>
                  <a:lnTo>
                    <a:pt x="237" y="22"/>
                  </a:lnTo>
                  <a:lnTo>
                    <a:pt x="248" y="25"/>
                  </a:lnTo>
                  <a:lnTo>
                    <a:pt x="259" y="27"/>
                  </a:lnTo>
                  <a:lnTo>
                    <a:pt x="269" y="30"/>
                  </a:lnTo>
                  <a:lnTo>
                    <a:pt x="280" y="34"/>
                  </a:lnTo>
                  <a:lnTo>
                    <a:pt x="290" y="38"/>
                  </a:lnTo>
                  <a:lnTo>
                    <a:pt x="300" y="43"/>
                  </a:lnTo>
                  <a:lnTo>
                    <a:pt x="310" y="47"/>
                  </a:lnTo>
                  <a:lnTo>
                    <a:pt x="319" y="52"/>
                  </a:lnTo>
                  <a:lnTo>
                    <a:pt x="326" y="58"/>
                  </a:lnTo>
                  <a:lnTo>
                    <a:pt x="335" y="64"/>
                  </a:lnTo>
                  <a:lnTo>
                    <a:pt x="342" y="70"/>
                  </a:lnTo>
                  <a:lnTo>
                    <a:pt x="349" y="76"/>
                  </a:lnTo>
                  <a:lnTo>
                    <a:pt x="354" y="82"/>
                  </a:lnTo>
                  <a:lnTo>
                    <a:pt x="358" y="88"/>
                  </a:lnTo>
                  <a:lnTo>
                    <a:pt x="362" y="95"/>
                  </a:lnTo>
                  <a:lnTo>
                    <a:pt x="364" y="100"/>
                  </a:lnTo>
                  <a:lnTo>
                    <a:pt x="364" y="107"/>
                  </a:lnTo>
                  <a:lnTo>
                    <a:pt x="364" y="114"/>
                  </a:lnTo>
                  <a:lnTo>
                    <a:pt x="363" y="120"/>
                  </a:lnTo>
                  <a:lnTo>
                    <a:pt x="360" y="126"/>
                  </a:lnTo>
                  <a:lnTo>
                    <a:pt x="355" y="131"/>
                  </a:lnTo>
                  <a:lnTo>
                    <a:pt x="349" y="137"/>
                  </a:lnTo>
                  <a:lnTo>
                    <a:pt x="341" y="143"/>
                  </a:lnTo>
                  <a:lnTo>
                    <a:pt x="331" y="148"/>
                  </a:lnTo>
                  <a:lnTo>
                    <a:pt x="320" y="153"/>
                  </a:lnTo>
                  <a:lnTo>
                    <a:pt x="305" y="157"/>
                  </a:lnTo>
                  <a:lnTo>
                    <a:pt x="290" y="161"/>
                  </a:lnTo>
                  <a:lnTo>
                    <a:pt x="272" y="165"/>
                  </a:lnTo>
                  <a:lnTo>
                    <a:pt x="271" y="165"/>
                  </a:lnTo>
                  <a:lnTo>
                    <a:pt x="268" y="165"/>
                  </a:lnTo>
                  <a:lnTo>
                    <a:pt x="266" y="166"/>
                  </a:lnTo>
                  <a:lnTo>
                    <a:pt x="262" y="166"/>
                  </a:lnTo>
                  <a:lnTo>
                    <a:pt x="259" y="166"/>
                  </a:lnTo>
                  <a:lnTo>
                    <a:pt x="254" y="166"/>
                  </a:lnTo>
                  <a:lnTo>
                    <a:pt x="249" y="166"/>
                  </a:lnTo>
                  <a:lnTo>
                    <a:pt x="245" y="167"/>
                  </a:lnTo>
                  <a:lnTo>
                    <a:pt x="238" y="168"/>
                  </a:lnTo>
                  <a:lnTo>
                    <a:pt x="232" y="168"/>
                  </a:lnTo>
                  <a:lnTo>
                    <a:pt x="226" y="168"/>
                  </a:lnTo>
                  <a:lnTo>
                    <a:pt x="219" y="168"/>
                  </a:lnTo>
                  <a:lnTo>
                    <a:pt x="212" y="169"/>
                  </a:lnTo>
                  <a:lnTo>
                    <a:pt x="205" y="169"/>
                  </a:lnTo>
                  <a:lnTo>
                    <a:pt x="198" y="169"/>
                  </a:lnTo>
                  <a:lnTo>
                    <a:pt x="191" y="169"/>
                  </a:lnTo>
                  <a:lnTo>
                    <a:pt x="184" y="169"/>
                  </a:lnTo>
                  <a:lnTo>
                    <a:pt x="177" y="169"/>
                  </a:lnTo>
                  <a:lnTo>
                    <a:pt x="169" y="170"/>
                  </a:lnTo>
                  <a:lnTo>
                    <a:pt x="162" y="170"/>
                  </a:lnTo>
                  <a:lnTo>
                    <a:pt x="155" y="170"/>
                  </a:lnTo>
                  <a:lnTo>
                    <a:pt x="148" y="170"/>
                  </a:lnTo>
                  <a:lnTo>
                    <a:pt x="141" y="170"/>
                  </a:lnTo>
                  <a:lnTo>
                    <a:pt x="134" y="170"/>
                  </a:lnTo>
                  <a:lnTo>
                    <a:pt x="128" y="169"/>
                  </a:lnTo>
                  <a:lnTo>
                    <a:pt x="123" y="169"/>
                  </a:lnTo>
                  <a:lnTo>
                    <a:pt x="116" y="169"/>
                  </a:lnTo>
                  <a:lnTo>
                    <a:pt x="112" y="169"/>
                  </a:lnTo>
                  <a:lnTo>
                    <a:pt x="106" y="168"/>
                  </a:lnTo>
                  <a:lnTo>
                    <a:pt x="102" y="168"/>
                  </a:lnTo>
                  <a:lnTo>
                    <a:pt x="98" y="168"/>
                  </a:lnTo>
                  <a:lnTo>
                    <a:pt x="95" y="167"/>
                  </a:lnTo>
                  <a:lnTo>
                    <a:pt x="92" y="166"/>
                  </a:lnTo>
                  <a:lnTo>
                    <a:pt x="90" y="165"/>
                  </a:lnTo>
                  <a:lnTo>
                    <a:pt x="86" y="164"/>
                  </a:lnTo>
                  <a:lnTo>
                    <a:pt x="82" y="164"/>
                  </a:lnTo>
                  <a:lnTo>
                    <a:pt x="79" y="162"/>
                  </a:lnTo>
                  <a:lnTo>
                    <a:pt x="76" y="161"/>
                  </a:lnTo>
                  <a:lnTo>
                    <a:pt x="72" y="159"/>
                  </a:lnTo>
                  <a:lnTo>
                    <a:pt x="69" y="158"/>
                  </a:lnTo>
                  <a:lnTo>
                    <a:pt x="64" y="157"/>
                  </a:lnTo>
                  <a:lnTo>
                    <a:pt x="61" y="156"/>
                  </a:lnTo>
                  <a:lnTo>
                    <a:pt x="58" y="155"/>
                  </a:lnTo>
                  <a:lnTo>
                    <a:pt x="53" y="153"/>
                  </a:lnTo>
                  <a:lnTo>
                    <a:pt x="50" y="152"/>
                  </a:lnTo>
                  <a:lnTo>
                    <a:pt x="46" y="150"/>
                  </a:lnTo>
                  <a:lnTo>
                    <a:pt x="43" y="148"/>
                  </a:lnTo>
                  <a:lnTo>
                    <a:pt x="40" y="147"/>
                  </a:lnTo>
                  <a:lnTo>
                    <a:pt x="37" y="146"/>
                  </a:lnTo>
                  <a:lnTo>
                    <a:pt x="32" y="144"/>
                  </a:lnTo>
                  <a:lnTo>
                    <a:pt x="29" y="142"/>
                  </a:lnTo>
                  <a:lnTo>
                    <a:pt x="27" y="141"/>
                  </a:lnTo>
                  <a:lnTo>
                    <a:pt x="23" y="139"/>
                  </a:lnTo>
                  <a:lnTo>
                    <a:pt x="21" y="138"/>
                  </a:lnTo>
                  <a:lnTo>
                    <a:pt x="19" y="136"/>
                  </a:lnTo>
                  <a:lnTo>
                    <a:pt x="15" y="135"/>
                  </a:lnTo>
                  <a:lnTo>
                    <a:pt x="13" y="134"/>
                  </a:lnTo>
                  <a:lnTo>
                    <a:pt x="11" y="133"/>
                  </a:lnTo>
                  <a:lnTo>
                    <a:pt x="10" y="132"/>
                  </a:lnTo>
                  <a:lnTo>
                    <a:pt x="8" y="131"/>
                  </a:lnTo>
                  <a:lnTo>
                    <a:pt x="7" y="131"/>
                  </a:lnTo>
                  <a:lnTo>
                    <a:pt x="6" y="129"/>
                  </a:lnTo>
                  <a:lnTo>
                    <a:pt x="4" y="128"/>
                  </a:lnTo>
                  <a:lnTo>
                    <a:pt x="3" y="128"/>
                  </a:lnTo>
                  <a:lnTo>
                    <a:pt x="3" y="126"/>
                  </a:lnTo>
                  <a:lnTo>
                    <a:pt x="2" y="125"/>
                  </a:lnTo>
                  <a:lnTo>
                    <a:pt x="2" y="124"/>
                  </a:lnTo>
                  <a:lnTo>
                    <a:pt x="1" y="123"/>
                  </a:lnTo>
                  <a:lnTo>
                    <a:pt x="1" y="122"/>
                  </a:lnTo>
                  <a:lnTo>
                    <a:pt x="1" y="121"/>
                  </a:lnTo>
                  <a:lnTo>
                    <a:pt x="1" y="119"/>
                  </a:lnTo>
                  <a:lnTo>
                    <a:pt x="1" y="118"/>
                  </a:lnTo>
                  <a:lnTo>
                    <a:pt x="0" y="117"/>
                  </a:lnTo>
                  <a:lnTo>
                    <a:pt x="0" y="116"/>
                  </a:lnTo>
                  <a:lnTo>
                    <a:pt x="0" y="115"/>
                  </a:lnTo>
                  <a:lnTo>
                    <a:pt x="0" y="114"/>
                  </a:lnTo>
                  <a:lnTo>
                    <a:pt x="0" y="113"/>
                  </a:lnTo>
                  <a:lnTo>
                    <a:pt x="1" y="112"/>
                  </a:lnTo>
                  <a:lnTo>
                    <a:pt x="1" y="111"/>
                  </a:lnTo>
                  <a:lnTo>
                    <a:pt x="1" y="110"/>
                  </a:lnTo>
                  <a:lnTo>
                    <a:pt x="2" y="110"/>
                  </a:lnTo>
                  <a:lnTo>
                    <a:pt x="2" y="109"/>
                  </a:lnTo>
                  <a:lnTo>
                    <a:pt x="3" y="107"/>
                  </a:lnTo>
                  <a:lnTo>
                    <a:pt x="4" y="10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3" name="Freeform 29"/>
            <p:cNvSpPr>
              <a:spLocks/>
            </p:cNvSpPr>
            <p:nvPr/>
          </p:nvSpPr>
          <p:spPr bwMode="auto">
            <a:xfrm>
              <a:off x="5828" y="737"/>
              <a:ext cx="125" cy="71"/>
            </a:xfrm>
            <a:custGeom>
              <a:avLst/>
              <a:gdLst>
                <a:gd name="T0" fmla="*/ 124 w 125"/>
                <a:gd name="T1" fmla="*/ 0 h 71"/>
                <a:gd name="T2" fmla="*/ 112 w 125"/>
                <a:gd name="T3" fmla="*/ 4 h 71"/>
                <a:gd name="T4" fmla="*/ 102 w 125"/>
                <a:gd name="T5" fmla="*/ 7 h 71"/>
                <a:gd name="T6" fmla="*/ 91 w 125"/>
                <a:gd name="T7" fmla="*/ 11 h 71"/>
                <a:gd name="T8" fmla="*/ 81 w 125"/>
                <a:gd name="T9" fmla="*/ 16 h 71"/>
                <a:gd name="T10" fmla="*/ 71 w 125"/>
                <a:gd name="T11" fmla="*/ 20 h 71"/>
                <a:gd name="T12" fmla="*/ 63 w 125"/>
                <a:gd name="T13" fmla="*/ 25 h 71"/>
                <a:gd name="T14" fmla="*/ 54 w 125"/>
                <a:gd name="T15" fmla="*/ 30 h 71"/>
                <a:gd name="T16" fmla="*/ 45 w 125"/>
                <a:gd name="T17" fmla="*/ 35 h 71"/>
                <a:gd name="T18" fmla="*/ 37 w 125"/>
                <a:gd name="T19" fmla="*/ 40 h 71"/>
                <a:gd name="T20" fmla="*/ 30 w 125"/>
                <a:gd name="T21" fmla="*/ 44 h 71"/>
                <a:gd name="T22" fmla="*/ 23 w 125"/>
                <a:gd name="T23" fmla="*/ 49 h 71"/>
                <a:gd name="T24" fmla="*/ 17 w 125"/>
                <a:gd name="T25" fmla="*/ 54 h 71"/>
                <a:gd name="T26" fmla="*/ 12 w 125"/>
                <a:gd name="T27" fmla="*/ 58 h 71"/>
                <a:gd name="T28" fmla="*/ 7 w 125"/>
                <a:gd name="T29" fmla="*/ 62 h 71"/>
                <a:gd name="T30" fmla="*/ 3 w 125"/>
                <a:gd name="T31" fmla="*/ 65 h 71"/>
                <a:gd name="T32" fmla="*/ 0 w 125"/>
                <a:gd name="T33" fmla="*/ 69 h 71"/>
                <a:gd name="T34" fmla="*/ 3 w 125"/>
                <a:gd name="T35" fmla="*/ 68 h 71"/>
                <a:gd name="T36" fmla="*/ 6 w 125"/>
                <a:gd name="T37" fmla="*/ 64 h 71"/>
                <a:gd name="T38" fmla="*/ 11 w 125"/>
                <a:gd name="T39" fmla="*/ 61 h 71"/>
                <a:gd name="T40" fmla="*/ 15 w 125"/>
                <a:gd name="T41" fmla="*/ 56 h 71"/>
                <a:gd name="T42" fmla="*/ 21 w 125"/>
                <a:gd name="T43" fmla="*/ 53 h 71"/>
                <a:gd name="T44" fmla="*/ 28 w 125"/>
                <a:gd name="T45" fmla="*/ 48 h 71"/>
                <a:gd name="T46" fmla="*/ 34 w 125"/>
                <a:gd name="T47" fmla="*/ 42 h 71"/>
                <a:gd name="T48" fmla="*/ 41 w 125"/>
                <a:gd name="T49" fmla="*/ 38 h 71"/>
                <a:gd name="T50" fmla="*/ 50 w 125"/>
                <a:gd name="T51" fmla="*/ 33 h 71"/>
                <a:gd name="T52" fmla="*/ 58 w 125"/>
                <a:gd name="T53" fmla="*/ 29 h 71"/>
                <a:gd name="T54" fmla="*/ 68 w 125"/>
                <a:gd name="T55" fmla="*/ 24 h 71"/>
                <a:gd name="T56" fmla="*/ 76 w 125"/>
                <a:gd name="T57" fmla="*/ 19 h 71"/>
                <a:gd name="T58" fmla="*/ 87 w 125"/>
                <a:gd name="T59" fmla="*/ 15 h 71"/>
                <a:gd name="T60" fmla="*/ 96 w 125"/>
                <a:gd name="T61" fmla="*/ 10 h 71"/>
                <a:gd name="T62" fmla="*/ 108 w 125"/>
                <a:gd name="T63" fmla="*/ 6 h 71"/>
                <a:gd name="T64" fmla="*/ 119 w 125"/>
                <a:gd name="T65" fmla="*/ 3 h 71"/>
                <a:gd name="T66" fmla="*/ 124 w 125"/>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71">
                  <a:moveTo>
                    <a:pt x="124" y="0"/>
                  </a:moveTo>
                  <a:lnTo>
                    <a:pt x="124" y="0"/>
                  </a:lnTo>
                  <a:lnTo>
                    <a:pt x="119" y="2"/>
                  </a:lnTo>
                  <a:lnTo>
                    <a:pt x="112" y="4"/>
                  </a:lnTo>
                  <a:lnTo>
                    <a:pt x="107" y="6"/>
                  </a:lnTo>
                  <a:lnTo>
                    <a:pt x="102" y="7"/>
                  </a:lnTo>
                  <a:lnTo>
                    <a:pt x="96" y="9"/>
                  </a:lnTo>
                  <a:lnTo>
                    <a:pt x="91" y="11"/>
                  </a:lnTo>
                  <a:lnTo>
                    <a:pt x="87" y="14"/>
                  </a:lnTo>
                  <a:lnTo>
                    <a:pt x="81" y="16"/>
                  </a:lnTo>
                  <a:lnTo>
                    <a:pt x="76" y="18"/>
                  </a:lnTo>
                  <a:lnTo>
                    <a:pt x="71" y="20"/>
                  </a:lnTo>
                  <a:lnTo>
                    <a:pt x="67" y="23"/>
                  </a:lnTo>
                  <a:lnTo>
                    <a:pt x="63" y="25"/>
                  </a:lnTo>
                  <a:lnTo>
                    <a:pt x="58" y="28"/>
                  </a:lnTo>
                  <a:lnTo>
                    <a:pt x="54" y="30"/>
                  </a:lnTo>
                  <a:lnTo>
                    <a:pt x="49" y="32"/>
                  </a:lnTo>
                  <a:lnTo>
                    <a:pt x="45" y="35"/>
                  </a:lnTo>
                  <a:lnTo>
                    <a:pt x="40" y="37"/>
                  </a:lnTo>
                  <a:lnTo>
                    <a:pt x="37" y="40"/>
                  </a:lnTo>
                  <a:lnTo>
                    <a:pt x="34" y="42"/>
                  </a:lnTo>
                  <a:lnTo>
                    <a:pt x="30" y="44"/>
                  </a:lnTo>
                  <a:lnTo>
                    <a:pt x="26" y="47"/>
                  </a:lnTo>
                  <a:lnTo>
                    <a:pt x="23" y="49"/>
                  </a:lnTo>
                  <a:lnTo>
                    <a:pt x="20" y="52"/>
                  </a:lnTo>
                  <a:lnTo>
                    <a:pt x="17" y="54"/>
                  </a:lnTo>
                  <a:lnTo>
                    <a:pt x="15" y="56"/>
                  </a:lnTo>
                  <a:lnTo>
                    <a:pt x="12" y="58"/>
                  </a:lnTo>
                  <a:lnTo>
                    <a:pt x="10" y="60"/>
                  </a:lnTo>
                  <a:lnTo>
                    <a:pt x="7" y="62"/>
                  </a:lnTo>
                  <a:lnTo>
                    <a:pt x="5" y="64"/>
                  </a:lnTo>
                  <a:lnTo>
                    <a:pt x="3" y="65"/>
                  </a:lnTo>
                  <a:lnTo>
                    <a:pt x="2" y="67"/>
                  </a:lnTo>
                  <a:lnTo>
                    <a:pt x="0" y="69"/>
                  </a:lnTo>
                  <a:lnTo>
                    <a:pt x="1" y="70"/>
                  </a:lnTo>
                  <a:lnTo>
                    <a:pt x="3" y="68"/>
                  </a:lnTo>
                  <a:lnTo>
                    <a:pt x="4" y="66"/>
                  </a:lnTo>
                  <a:lnTo>
                    <a:pt x="6" y="64"/>
                  </a:lnTo>
                  <a:lnTo>
                    <a:pt x="7" y="63"/>
                  </a:lnTo>
                  <a:lnTo>
                    <a:pt x="11" y="61"/>
                  </a:lnTo>
                  <a:lnTo>
                    <a:pt x="13" y="59"/>
                  </a:lnTo>
                  <a:lnTo>
                    <a:pt x="15" y="56"/>
                  </a:lnTo>
                  <a:lnTo>
                    <a:pt x="18" y="54"/>
                  </a:lnTo>
                  <a:lnTo>
                    <a:pt x="21" y="53"/>
                  </a:lnTo>
                  <a:lnTo>
                    <a:pt x="23" y="50"/>
                  </a:lnTo>
                  <a:lnTo>
                    <a:pt x="28" y="48"/>
                  </a:lnTo>
                  <a:lnTo>
                    <a:pt x="31" y="45"/>
                  </a:lnTo>
                  <a:lnTo>
                    <a:pt x="34" y="42"/>
                  </a:lnTo>
                  <a:lnTo>
                    <a:pt x="38" y="41"/>
                  </a:lnTo>
                  <a:lnTo>
                    <a:pt x="41" y="38"/>
                  </a:lnTo>
                  <a:lnTo>
                    <a:pt x="46" y="36"/>
                  </a:lnTo>
                  <a:lnTo>
                    <a:pt x="50" y="33"/>
                  </a:lnTo>
                  <a:lnTo>
                    <a:pt x="54" y="30"/>
                  </a:lnTo>
                  <a:lnTo>
                    <a:pt x="58" y="29"/>
                  </a:lnTo>
                  <a:lnTo>
                    <a:pt x="63" y="26"/>
                  </a:lnTo>
                  <a:lnTo>
                    <a:pt x="68" y="24"/>
                  </a:lnTo>
                  <a:lnTo>
                    <a:pt x="72" y="21"/>
                  </a:lnTo>
                  <a:lnTo>
                    <a:pt x="76" y="19"/>
                  </a:lnTo>
                  <a:lnTo>
                    <a:pt x="82" y="17"/>
                  </a:lnTo>
                  <a:lnTo>
                    <a:pt x="87" y="15"/>
                  </a:lnTo>
                  <a:lnTo>
                    <a:pt x="92" y="13"/>
                  </a:lnTo>
                  <a:lnTo>
                    <a:pt x="96" y="10"/>
                  </a:lnTo>
                  <a:lnTo>
                    <a:pt x="103" y="8"/>
                  </a:lnTo>
                  <a:lnTo>
                    <a:pt x="108" y="6"/>
                  </a:lnTo>
                  <a:lnTo>
                    <a:pt x="113" y="5"/>
                  </a:lnTo>
                  <a:lnTo>
                    <a:pt x="119" y="3"/>
                  </a:lnTo>
                  <a:lnTo>
                    <a:pt x="124" y="2"/>
                  </a:lnTo>
                  <a:lnTo>
                    <a:pt x="124"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4" name="Freeform 30"/>
            <p:cNvSpPr>
              <a:spLocks/>
            </p:cNvSpPr>
            <p:nvPr/>
          </p:nvSpPr>
          <p:spPr bwMode="auto">
            <a:xfrm>
              <a:off x="5959" y="729"/>
              <a:ext cx="34" cy="5"/>
            </a:xfrm>
            <a:custGeom>
              <a:avLst/>
              <a:gdLst>
                <a:gd name="T0" fmla="*/ 32 w 34"/>
                <a:gd name="T1" fmla="*/ 0 h 5"/>
                <a:gd name="T2" fmla="*/ 32 w 34"/>
                <a:gd name="T3" fmla="*/ 0 h 5"/>
                <a:gd name="T4" fmla="*/ 30 w 34"/>
                <a:gd name="T5" fmla="*/ 0 h 5"/>
                <a:gd name="T6" fmla="*/ 28 w 34"/>
                <a:gd name="T7" fmla="*/ 0 h 5"/>
                <a:gd name="T8" fmla="*/ 25 w 34"/>
                <a:gd name="T9" fmla="*/ 0 h 5"/>
                <a:gd name="T10" fmla="*/ 25 w 34"/>
                <a:gd name="T11" fmla="*/ 0 h 5"/>
                <a:gd name="T12" fmla="*/ 22 w 34"/>
                <a:gd name="T13" fmla="*/ 1 h 5"/>
                <a:gd name="T14" fmla="*/ 20 w 34"/>
                <a:gd name="T15" fmla="*/ 1 h 5"/>
                <a:gd name="T16" fmla="*/ 18 w 34"/>
                <a:gd name="T17" fmla="*/ 1 h 5"/>
                <a:gd name="T18" fmla="*/ 16 w 34"/>
                <a:gd name="T19" fmla="*/ 1 h 5"/>
                <a:gd name="T20" fmla="*/ 14 w 34"/>
                <a:gd name="T21" fmla="*/ 2 h 5"/>
                <a:gd name="T22" fmla="*/ 11 w 34"/>
                <a:gd name="T23" fmla="*/ 2 h 5"/>
                <a:gd name="T24" fmla="*/ 10 w 34"/>
                <a:gd name="T25" fmla="*/ 2 h 5"/>
                <a:gd name="T26" fmla="*/ 8 w 34"/>
                <a:gd name="T27" fmla="*/ 2 h 5"/>
                <a:gd name="T28" fmla="*/ 6 w 34"/>
                <a:gd name="T29" fmla="*/ 2 h 5"/>
                <a:gd name="T30" fmla="*/ 4 w 34"/>
                <a:gd name="T31" fmla="*/ 3 h 5"/>
                <a:gd name="T32" fmla="*/ 2 w 34"/>
                <a:gd name="T33" fmla="*/ 3 h 5"/>
                <a:gd name="T34" fmla="*/ 0 w 34"/>
                <a:gd name="T35" fmla="*/ 3 h 5"/>
                <a:gd name="T36" fmla="*/ 0 w 34"/>
                <a:gd name="T37" fmla="*/ 4 h 5"/>
                <a:gd name="T38" fmla="*/ 3 w 34"/>
                <a:gd name="T39" fmla="*/ 3 h 5"/>
                <a:gd name="T40" fmla="*/ 4 w 34"/>
                <a:gd name="T41" fmla="*/ 3 h 5"/>
                <a:gd name="T42" fmla="*/ 7 w 34"/>
                <a:gd name="T43" fmla="*/ 3 h 5"/>
                <a:gd name="T44" fmla="*/ 8 w 34"/>
                <a:gd name="T45" fmla="*/ 3 h 5"/>
                <a:gd name="T46" fmla="*/ 10 w 34"/>
                <a:gd name="T47" fmla="*/ 2 h 5"/>
                <a:gd name="T48" fmla="*/ 12 w 34"/>
                <a:gd name="T49" fmla="*/ 2 h 5"/>
                <a:gd name="T50" fmla="*/ 14 w 34"/>
                <a:gd name="T51" fmla="*/ 2 h 5"/>
                <a:gd name="T52" fmla="*/ 16 w 34"/>
                <a:gd name="T53" fmla="*/ 2 h 5"/>
                <a:gd name="T54" fmla="*/ 18 w 34"/>
                <a:gd name="T55" fmla="*/ 2 h 5"/>
                <a:gd name="T56" fmla="*/ 21 w 34"/>
                <a:gd name="T57" fmla="*/ 1 h 5"/>
                <a:gd name="T58" fmla="*/ 22 w 34"/>
                <a:gd name="T59" fmla="*/ 1 h 5"/>
                <a:gd name="T60" fmla="*/ 25 w 34"/>
                <a:gd name="T61" fmla="*/ 1 h 5"/>
                <a:gd name="T62" fmla="*/ 26 w 34"/>
                <a:gd name="T63" fmla="*/ 1 h 5"/>
                <a:gd name="T64" fmla="*/ 28 w 34"/>
                <a:gd name="T65" fmla="*/ 0 h 5"/>
                <a:gd name="T66" fmla="*/ 30 w 34"/>
                <a:gd name="T67" fmla="*/ 0 h 5"/>
                <a:gd name="T68" fmla="*/ 32 w 34"/>
                <a:gd name="T69" fmla="*/ 0 h 5"/>
                <a:gd name="T70" fmla="*/ 33 w 34"/>
                <a:gd name="T71" fmla="*/ 0 h 5"/>
                <a:gd name="T72" fmla="*/ 32 w 34"/>
                <a:gd name="T73" fmla="*/ 0 h 5"/>
                <a:gd name="T74" fmla="*/ 33 w 34"/>
                <a:gd name="T75" fmla="*/ 0 h 5"/>
                <a:gd name="T76" fmla="*/ 33 w 34"/>
                <a:gd name="T77" fmla="*/ 0 h 5"/>
                <a:gd name="T78" fmla="*/ 32 w 34"/>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5">
                  <a:moveTo>
                    <a:pt x="32" y="0"/>
                  </a:moveTo>
                  <a:lnTo>
                    <a:pt x="32" y="0"/>
                  </a:lnTo>
                  <a:lnTo>
                    <a:pt x="30" y="0"/>
                  </a:lnTo>
                  <a:lnTo>
                    <a:pt x="28" y="0"/>
                  </a:lnTo>
                  <a:lnTo>
                    <a:pt x="25" y="0"/>
                  </a:lnTo>
                  <a:lnTo>
                    <a:pt x="25" y="0"/>
                  </a:lnTo>
                  <a:lnTo>
                    <a:pt x="22" y="1"/>
                  </a:lnTo>
                  <a:lnTo>
                    <a:pt x="20" y="1"/>
                  </a:lnTo>
                  <a:lnTo>
                    <a:pt x="18" y="1"/>
                  </a:lnTo>
                  <a:lnTo>
                    <a:pt x="16" y="1"/>
                  </a:lnTo>
                  <a:lnTo>
                    <a:pt x="14" y="2"/>
                  </a:lnTo>
                  <a:lnTo>
                    <a:pt x="11" y="2"/>
                  </a:lnTo>
                  <a:lnTo>
                    <a:pt x="10" y="2"/>
                  </a:lnTo>
                  <a:lnTo>
                    <a:pt x="8" y="2"/>
                  </a:lnTo>
                  <a:lnTo>
                    <a:pt x="6" y="2"/>
                  </a:lnTo>
                  <a:lnTo>
                    <a:pt x="4" y="3"/>
                  </a:lnTo>
                  <a:lnTo>
                    <a:pt x="2" y="3"/>
                  </a:lnTo>
                  <a:lnTo>
                    <a:pt x="0" y="3"/>
                  </a:lnTo>
                  <a:lnTo>
                    <a:pt x="0" y="4"/>
                  </a:lnTo>
                  <a:lnTo>
                    <a:pt x="3" y="3"/>
                  </a:lnTo>
                  <a:lnTo>
                    <a:pt x="4" y="3"/>
                  </a:lnTo>
                  <a:lnTo>
                    <a:pt x="7" y="3"/>
                  </a:lnTo>
                  <a:lnTo>
                    <a:pt x="8" y="3"/>
                  </a:lnTo>
                  <a:lnTo>
                    <a:pt x="10" y="2"/>
                  </a:lnTo>
                  <a:lnTo>
                    <a:pt x="12" y="2"/>
                  </a:lnTo>
                  <a:lnTo>
                    <a:pt x="14" y="2"/>
                  </a:lnTo>
                  <a:lnTo>
                    <a:pt x="16" y="2"/>
                  </a:lnTo>
                  <a:lnTo>
                    <a:pt x="18" y="2"/>
                  </a:lnTo>
                  <a:lnTo>
                    <a:pt x="21" y="1"/>
                  </a:lnTo>
                  <a:lnTo>
                    <a:pt x="22" y="1"/>
                  </a:lnTo>
                  <a:lnTo>
                    <a:pt x="25" y="1"/>
                  </a:lnTo>
                  <a:lnTo>
                    <a:pt x="26" y="1"/>
                  </a:lnTo>
                  <a:lnTo>
                    <a:pt x="28" y="0"/>
                  </a:lnTo>
                  <a:lnTo>
                    <a:pt x="30" y="0"/>
                  </a:lnTo>
                  <a:lnTo>
                    <a:pt x="32" y="0"/>
                  </a:lnTo>
                  <a:lnTo>
                    <a:pt x="33" y="0"/>
                  </a:lnTo>
                  <a:lnTo>
                    <a:pt x="32" y="0"/>
                  </a:lnTo>
                  <a:lnTo>
                    <a:pt x="33" y="0"/>
                  </a:lnTo>
                  <a:lnTo>
                    <a:pt x="33" y="0"/>
                  </a:lnTo>
                  <a:lnTo>
                    <a:pt x="3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5" name="Freeform 31"/>
            <p:cNvSpPr>
              <a:spLocks/>
            </p:cNvSpPr>
            <p:nvPr/>
          </p:nvSpPr>
          <p:spPr bwMode="auto">
            <a:xfrm>
              <a:off x="5992" y="707"/>
              <a:ext cx="6" cy="17"/>
            </a:xfrm>
            <a:custGeom>
              <a:avLst/>
              <a:gdLst>
                <a:gd name="T0" fmla="*/ 5 w 6"/>
                <a:gd name="T1" fmla="*/ 0 h 17"/>
                <a:gd name="T2" fmla="*/ 5 w 6"/>
                <a:gd name="T3" fmla="*/ 1 h 17"/>
                <a:gd name="T4" fmla="*/ 5 w 6"/>
                <a:gd name="T5" fmla="*/ 16 h 17"/>
                <a:gd name="T6" fmla="*/ 0 w 6"/>
                <a:gd name="T7" fmla="*/ 16 h 17"/>
                <a:gd name="T8" fmla="*/ 0 w 6"/>
                <a:gd name="T9" fmla="*/ 1 h 17"/>
                <a:gd name="T10" fmla="*/ 5 w 6"/>
                <a:gd name="T11" fmla="*/ 1 h 17"/>
                <a:gd name="T12" fmla="*/ 5 w 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5" y="0"/>
                  </a:moveTo>
                  <a:lnTo>
                    <a:pt x="5" y="1"/>
                  </a:lnTo>
                  <a:lnTo>
                    <a:pt x="5" y="16"/>
                  </a:lnTo>
                  <a:lnTo>
                    <a:pt x="0" y="16"/>
                  </a:lnTo>
                  <a:lnTo>
                    <a:pt x="0" y="1"/>
                  </a:lnTo>
                  <a:lnTo>
                    <a:pt x="5" y="1"/>
                  </a:lnTo>
                  <a:lnTo>
                    <a:pt x="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6" name="Freeform 32"/>
            <p:cNvSpPr>
              <a:spLocks/>
            </p:cNvSpPr>
            <p:nvPr/>
          </p:nvSpPr>
          <p:spPr bwMode="auto">
            <a:xfrm>
              <a:off x="5997" y="702"/>
              <a:ext cx="21" cy="2"/>
            </a:xfrm>
            <a:custGeom>
              <a:avLst/>
              <a:gdLst>
                <a:gd name="T0" fmla="*/ 20 w 21"/>
                <a:gd name="T1" fmla="*/ 0 h 2"/>
                <a:gd name="T2" fmla="*/ 19 w 21"/>
                <a:gd name="T3" fmla="*/ 0 h 2"/>
                <a:gd name="T4" fmla="*/ 0 w 21"/>
                <a:gd name="T5" fmla="*/ 1 h 2"/>
                <a:gd name="T6" fmla="*/ 0 w 21"/>
                <a:gd name="T7" fmla="*/ 1 h 2"/>
                <a:gd name="T8" fmla="*/ 20 w 21"/>
                <a:gd name="T9" fmla="*/ 0 h 2"/>
                <a:gd name="T10" fmla="*/ 19 w 21"/>
                <a:gd name="T11" fmla="*/ 0 h 2"/>
                <a:gd name="T12" fmla="*/ 20 w 21"/>
                <a:gd name="T13" fmla="*/ 0 h 2"/>
                <a:gd name="T14" fmla="*/ 19 w 21"/>
                <a:gd name="T15" fmla="*/ 0 h 2"/>
                <a:gd name="T16" fmla="*/ 20 w 2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
                  <a:moveTo>
                    <a:pt x="20" y="0"/>
                  </a:moveTo>
                  <a:lnTo>
                    <a:pt x="19" y="0"/>
                  </a:lnTo>
                  <a:lnTo>
                    <a:pt x="0" y="1"/>
                  </a:lnTo>
                  <a:lnTo>
                    <a:pt x="0" y="1"/>
                  </a:lnTo>
                  <a:lnTo>
                    <a:pt x="20" y="0"/>
                  </a:lnTo>
                  <a:lnTo>
                    <a:pt x="19" y="0"/>
                  </a:lnTo>
                  <a:lnTo>
                    <a:pt x="20" y="0"/>
                  </a:lnTo>
                  <a:lnTo>
                    <a:pt x="19" y="0"/>
                  </a:lnTo>
                  <a:lnTo>
                    <a:pt x="2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7" name="Freeform 33"/>
            <p:cNvSpPr>
              <a:spLocks/>
            </p:cNvSpPr>
            <p:nvPr/>
          </p:nvSpPr>
          <p:spPr bwMode="auto">
            <a:xfrm>
              <a:off x="6017" y="702"/>
              <a:ext cx="6" cy="17"/>
            </a:xfrm>
            <a:custGeom>
              <a:avLst/>
              <a:gdLst>
                <a:gd name="T0" fmla="*/ 5 w 6"/>
                <a:gd name="T1" fmla="*/ 15 h 17"/>
                <a:gd name="T2" fmla="*/ 0 w 6"/>
                <a:gd name="T3" fmla="*/ 16 h 17"/>
                <a:gd name="T4" fmla="*/ 0 w 6"/>
                <a:gd name="T5" fmla="*/ 0 h 17"/>
                <a:gd name="T6" fmla="*/ 5 w 6"/>
                <a:gd name="T7" fmla="*/ 0 h 17"/>
                <a:gd name="T8" fmla="*/ 5 w 6"/>
                <a:gd name="T9" fmla="*/ 16 h 17"/>
                <a:gd name="T10" fmla="*/ 5 w 6"/>
                <a:gd name="T11" fmla="*/ 15 h 17"/>
              </a:gdLst>
              <a:ahLst/>
              <a:cxnLst>
                <a:cxn ang="0">
                  <a:pos x="T0" y="T1"/>
                </a:cxn>
                <a:cxn ang="0">
                  <a:pos x="T2" y="T3"/>
                </a:cxn>
                <a:cxn ang="0">
                  <a:pos x="T4" y="T5"/>
                </a:cxn>
                <a:cxn ang="0">
                  <a:pos x="T6" y="T7"/>
                </a:cxn>
                <a:cxn ang="0">
                  <a:pos x="T8" y="T9"/>
                </a:cxn>
                <a:cxn ang="0">
                  <a:pos x="T10" y="T11"/>
                </a:cxn>
              </a:cxnLst>
              <a:rect l="0" t="0" r="r" b="b"/>
              <a:pathLst>
                <a:path w="6" h="17">
                  <a:moveTo>
                    <a:pt x="5" y="15"/>
                  </a:moveTo>
                  <a:lnTo>
                    <a:pt x="0" y="16"/>
                  </a:lnTo>
                  <a:lnTo>
                    <a:pt x="0" y="0"/>
                  </a:lnTo>
                  <a:lnTo>
                    <a:pt x="5" y="0"/>
                  </a:lnTo>
                  <a:lnTo>
                    <a:pt x="5" y="16"/>
                  </a:lnTo>
                  <a:lnTo>
                    <a:pt x="5" y="1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8" name="Freeform 34"/>
            <p:cNvSpPr>
              <a:spLocks/>
            </p:cNvSpPr>
            <p:nvPr/>
          </p:nvSpPr>
          <p:spPr bwMode="auto">
            <a:xfrm>
              <a:off x="6022" y="722"/>
              <a:ext cx="168" cy="146"/>
            </a:xfrm>
            <a:custGeom>
              <a:avLst/>
              <a:gdLst>
                <a:gd name="T0" fmla="*/ 76 w 168"/>
                <a:gd name="T1" fmla="*/ 145 h 146"/>
                <a:gd name="T2" fmla="*/ 108 w 168"/>
                <a:gd name="T3" fmla="*/ 137 h 146"/>
                <a:gd name="T4" fmla="*/ 133 w 168"/>
                <a:gd name="T5" fmla="*/ 129 h 146"/>
                <a:gd name="T6" fmla="*/ 152 w 168"/>
                <a:gd name="T7" fmla="*/ 117 h 146"/>
                <a:gd name="T8" fmla="*/ 162 w 168"/>
                <a:gd name="T9" fmla="*/ 106 h 146"/>
                <a:gd name="T10" fmla="*/ 167 w 168"/>
                <a:gd name="T11" fmla="*/ 94 h 146"/>
                <a:gd name="T12" fmla="*/ 166 w 168"/>
                <a:gd name="T13" fmla="*/ 81 h 146"/>
                <a:gd name="T14" fmla="*/ 160 w 168"/>
                <a:gd name="T15" fmla="*/ 68 h 146"/>
                <a:gd name="T16" fmla="*/ 151 w 168"/>
                <a:gd name="T17" fmla="*/ 56 h 146"/>
                <a:gd name="T18" fmla="*/ 138 w 168"/>
                <a:gd name="T19" fmla="*/ 43 h 146"/>
                <a:gd name="T20" fmla="*/ 123 w 168"/>
                <a:gd name="T21" fmla="*/ 33 h 146"/>
                <a:gd name="T22" fmla="*/ 103 w 168"/>
                <a:gd name="T23" fmla="*/ 22 h 146"/>
                <a:gd name="T24" fmla="*/ 84 w 168"/>
                <a:gd name="T25" fmla="*/ 14 h 146"/>
                <a:gd name="T26" fmla="*/ 63 w 168"/>
                <a:gd name="T27" fmla="*/ 8 h 146"/>
                <a:gd name="T28" fmla="*/ 41 w 168"/>
                <a:gd name="T29" fmla="*/ 3 h 146"/>
                <a:gd name="T30" fmla="*/ 21 w 168"/>
                <a:gd name="T31" fmla="*/ 0 h 146"/>
                <a:gd name="T32" fmla="*/ 0 w 168"/>
                <a:gd name="T33" fmla="*/ 1 h 146"/>
                <a:gd name="T34" fmla="*/ 10 w 168"/>
                <a:gd name="T35" fmla="*/ 2 h 146"/>
                <a:gd name="T36" fmla="*/ 30 w 168"/>
                <a:gd name="T37" fmla="*/ 3 h 146"/>
                <a:gd name="T38" fmla="*/ 51 w 168"/>
                <a:gd name="T39" fmla="*/ 6 h 146"/>
                <a:gd name="T40" fmla="*/ 73 w 168"/>
                <a:gd name="T41" fmla="*/ 12 h 146"/>
                <a:gd name="T42" fmla="*/ 93 w 168"/>
                <a:gd name="T43" fmla="*/ 19 h 146"/>
                <a:gd name="T44" fmla="*/ 112 w 168"/>
                <a:gd name="T45" fmla="*/ 29 h 146"/>
                <a:gd name="T46" fmla="*/ 129 w 168"/>
                <a:gd name="T47" fmla="*/ 38 h 146"/>
                <a:gd name="T48" fmla="*/ 144 w 168"/>
                <a:gd name="T49" fmla="*/ 50 h 146"/>
                <a:gd name="T50" fmla="*/ 155 w 168"/>
                <a:gd name="T51" fmla="*/ 62 h 146"/>
                <a:gd name="T52" fmla="*/ 163 w 168"/>
                <a:gd name="T53" fmla="*/ 75 h 146"/>
                <a:gd name="T54" fmla="*/ 166 w 168"/>
                <a:gd name="T55" fmla="*/ 87 h 146"/>
                <a:gd name="T56" fmla="*/ 164 w 168"/>
                <a:gd name="T57" fmla="*/ 100 h 146"/>
                <a:gd name="T58" fmla="*/ 156 w 168"/>
                <a:gd name="T59" fmla="*/ 111 h 146"/>
                <a:gd name="T60" fmla="*/ 143 w 168"/>
                <a:gd name="T61" fmla="*/ 123 h 146"/>
                <a:gd name="T62" fmla="*/ 121 w 168"/>
                <a:gd name="T63" fmla="*/ 133 h 146"/>
                <a:gd name="T64" fmla="*/ 93 w 168"/>
                <a:gd name="T65" fmla="*/ 141 h 146"/>
                <a:gd name="T66" fmla="*/ 76 w 168"/>
                <a:gd name="T6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146">
                  <a:moveTo>
                    <a:pt x="76" y="145"/>
                  </a:moveTo>
                  <a:lnTo>
                    <a:pt x="76" y="145"/>
                  </a:lnTo>
                  <a:lnTo>
                    <a:pt x="93" y="142"/>
                  </a:lnTo>
                  <a:lnTo>
                    <a:pt x="108" y="137"/>
                  </a:lnTo>
                  <a:lnTo>
                    <a:pt x="123" y="133"/>
                  </a:lnTo>
                  <a:lnTo>
                    <a:pt x="133" y="129"/>
                  </a:lnTo>
                  <a:lnTo>
                    <a:pt x="143" y="123"/>
                  </a:lnTo>
                  <a:lnTo>
                    <a:pt x="152" y="117"/>
                  </a:lnTo>
                  <a:lnTo>
                    <a:pt x="157" y="112"/>
                  </a:lnTo>
                  <a:lnTo>
                    <a:pt x="162" y="106"/>
                  </a:lnTo>
                  <a:lnTo>
                    <a:pt x="165" y="100"/>
                  </a:lnTo>
                  <a:lnTo>
                    <a:pt x="167" y="94"/>
                  </a:lnTo>
                  <a:lnTo>
                    <a:pt x="167" y="87"/>
                  </a:lnTo>
                  <a:lnTo>
                    <a:pt x="166" y="81"/>
                  </a:lnTo>
                  <a:lnTo>
                    <a:pt x="164" y="75"/>
                  </a:lnTo>
                  <a:lnTo>
                    <a:pt x="160" y="68"/>
                  </a:lnTo>
                  <a:lnTo>
                    <a:pt x="156" y="61"/>
                  </a:lnTo>
                  <a:lnTo>
                    <a:pt x="151" y="56"/>
                  </a:lnTo>
                  <a:lnTo>
                    <a:pt x="144" y="50"/>
                  </a:lnTo>
                  <a:lnTo>
                    <a:pt x="138" y="43"/>
                  </a:lnTo>
                  <a:lnTo>
                    <a:pt x="130" y="38"/>
                  </a:lnTo>
                  <a:lnTo>
                    <a:pt x="123" y="33"/>
                  </a:lnTo>
                  <a:lnTo>
                    <a:pt x="113" y="28"/>
                  </a:lnTo>
                  <a:lnTo>
                    <a:pt x="103" y="22"/>
                  </a:lnTo>
                  <a:lnTo>
                    <a:pt x="94" y="18"/>
                  </a:lnTo>
                  <a:lnTo>
                    <a:pt x="84" y="14"/>
                  </a:lnTo>
                  <a:lnTo>
                    <a:pt x="74" y="11"/>
                  </a:lnTo>
                  <a:lnTo>
                    <a:pt x="63" y="8"/>
                  </a:lnTo>
                  <a:lnTo>
                    <a:pt x="52" y="5"/>
                  </a:lnTo>
                  <a:lnTo>
                    <a:pt x="41" y="3"/>
                  </a:lnTo>
                  <a:lnTo>
                    <a:pt x="30" y="2"/>
                  </a:lnTo>
                  <a:lnTo>
                    <a:pt x="21" y="0"/>
                  </a:lnTo>
                  <a:lnTo>
                    <a:pt x="10" y="0"/>
                  </a:lnTo>
                  <a:lnTo>
                    <a:pt x="0" y="1"/>
                  </a:lnTo>
                  <a:lnTo>
                    <a:pt x="0" y="2"/>
                  </a:lnTo>
                  <a:lnTo>
                    <a:pt x="10" y="2"/>
                  </a:lnTo>
                  <a:lnTo>
                    <a:pt x="21" y="2"/>
                  </a:lnTo>
                  <a:lnTo>
                    <a:pt x="30" y="3"/>
                  </a:lnTo>
                  <a:lnTo>
                    <a:pt x="41" y="4"/>
                  </a:lnTo>
                  <a:lnTo>
                    <a:pt x="51" y="6"/>
                  </a:lnTo>
                  <a:lnTo>
                    <a:pt x="62" y="9"/>
                  </a:lnTo>
                  <a:lnTo>
                    <a:pt x="73" y="12"/>
                  </a:lnTo>
                  <a:lnTo>
                    <a:pt x="84" y="15"/>
                  </a:lnTo>
                  <a:lnTo>
                    <a:pt x="93" y="19"/>
                  </a:lnTo>
                  <a:lnTo>
                    <a:pt x="103" y="24"/>
                  </a:lnTo>
                  <a:lnTo>
                    <a:pt x="112" y="29"/>
                  </a:lnTo>
                  <a:lnTo>
                    <a:pt x="121" y="34"/>
                  </a:lnTo>
                  <a:lnTo>
                    <a:pt x="129" y="38"/>
                  </a:lnTo>
                  <a:lnTo>
                    <a:pt x="137" y="44"/>
                  </a:lnTo>
                  <a:lnTo>
                    <a:pt x="144" y="50"/>
                  </a:lnTo>
                  <a:lnTo>
                    <a:pt x="150" y="57"/>
                  </a:lnTo>
                  <a:lnTo>
                    <a:pt x="155" y="62"/>
                  </a:lnTo>
                  <a:lnTo>
                    <a:pt x="159" y="68"/>
                  </a:lnTo>
                  <a:lnTo>
                    <a:pt x="163" y="75"/>
                  </a:lnTo>
                  <a:lnTo>
                    <a:pt x="165" y="81"/>
                  </a:lnTo>
                  <a:lnTo>
                    <a:pt x="166" y="87"/>
                  </a:lnTo>
                  <a:lnTo>
                    <a:pt x="166" y="94"/>
                  </a:lnTo>
                  <a:lnTo>
                    <a:pt x="164" y="100"/>
                  </a:lnTo>
                  <a:lnTo>
                    <a:pt x="162" y="106"/>
                  </a:lnTo>
                  <a:lnTo>
                    <a:pt x="156" y="111"/>
                  </a:lnTo>
                  <a:lnTo>
                    <a:pt x="150" y="117"/>
                  </a:lnTo>
                  <a:lnTo>
                    <a:pt x="143" y="123"/>
                  </a:lnTo>
                  <a:lnTo>
                    <a:pt x="133" y="128"/>
                  </a:lnTo>
                  <a:lnTo>
                    <a:pt x="121" y="133"/>
                  </a:lnTo>
                  <a:lnTo>
                    <a:pt x="108" y="136"/>
                  </a:lnTo>
                  <a:lnTo>
                    <a:pt x="93" y="141"/>
                  </a:lnTo>
                  <a:lnTo>
                    <a:pt x="76" y="144"/>
                  </a:lnTo>
                  <a:lnTo>
                    <a:pt x="76" y="14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9" name="Freeform 35"/>
            <p:cNvSpPr>
              <a:spLocks/>
            </p:cNvSpPr>
            <p:nvPr/>
          </p:nvSpPr>
          <p:spPr bwMode="auto">
            <a:xfrm>
              <a:off x="5921" y="872"/>
              <a:ext cx="174" cy="1"/>
            </a:xfrm>
            <a:custGeom>
              <a:avLst/>
              <a:gdLst>
                <a:gd name="T0" fmla="*/ 0 w 174"/>
                <a:gd name="T1" fmla="*/ 0 h 1"/>
                <a:gd name="T2" fmla="*/ 6 w 174"/>
                <a:gd name="T3" fmla="*/ 0 h 1"/>
                <a:gd name="T4" fmla="*/ 16 w 174"/>
                <a:gd name="T5" fmla="*/ 0 h 1"/>
                <a:gd name="T6" fmla="*/ 27 w 174"/>
                <a:gd name="T7" fmla="*/ 0 h 1"/>
                <a:gd name="T8" fmla="*/ 38 w 174"/>
                <a:gd name="T9" fmla="*/ 0 h 1"/>
                <a:gd name="T10" fmla="*/ 52 w 174"/>
                <a:gd name="T11" fmla="*/ 0 h 1"/>
                <a:gd name="T12" fmla="*/ 65 w 174"/>
                <a:gd name="T13" fmla="*/ 0 h 1"/>
                <a:gd name="T14" fmla="*/ 80 w 174"/>
                <a:gd name="T15" fmla="*/ 0 h 1"/>
                <a:gd name="T16" fmla="*/ 94 w 174"/>
                <a:gd name="T17" fmla="*/ 0 h 1"/>
                <a:gd name="T18" fmla="*/ 107 w 174"/>
                <a:gd name="T19" fmla="*/ 0 h 1"/>
                <a:gd name="T20" fmla="*/ 121 w 174"/>
                <a:gd name="T21" fmla="*/ 0 h 1"/>
                <a:gd name="T22" fmla="*/ 134 w 174"/>
                <a:gd name="T23" fmla="*/ 0 h 1"/>
                <a:gd name="T24" fmla="*/ 146 w 174"/>
                <a:gd name="T25" fmla="*/ 0 h 1"/>
                <a:gd name="T26" fmla="*/ 156 w 174"/>
                <a:gd name="T27" fmla="*/ 0 h 1"/>
                <a:gd name="T28" fmla="*/ 163 w 174"/>
                <a:gd name="T29" fmla="*/ 0 h 1"/>
                <a:gd name="T30" fmla="*/ 170 w 174"/>
                <a:gd name="T31" fmla="*/ 0 h 1"/>
                <a:gd name="T32" fmla="*/ 173 w 174"/>
                <a:gd name="T33" fmla="*/ 0 h 1"/>
                <a:gd name="T34" fmla="*/ 172 w 174"/>
                <a:gd name="T35" fmla="*/ 0 h 1"/>
                <a:gd name="T36" fmla="*/ 167 w 174"/>
                <a:gd name="T37" fmla="*/ 0 h 1"/>
                <a:gd name="T38" fmla="*/ 160 w 174"/>
                <a:gd name="T39" fmla="*/ 0 h 1"/>
                <a:gd name="T40" fmla="*/ 150 w 174"/>
                <a:gd name="T41" fmla="*/ 0 h 1"/>
                <a:gd name="T42" fmla="*/ 139 w 174"/>
                <a:gd name="T43" fmla="*/ 0 h 1"/>
                <a:gd name="T44" fmla="*/ 128 w 174"/>
                <a:gd name="T45" fmla="*/ 0 h 1"/>
                <a:gd name="T46" fmla="*/ 115 w 174"/>
                <a:gd name="T47" fmla="*/ 0 h 1"/>
                <a:gd name="T48" fmla="*/ 101 w 174"/>
                <a:gd name="T49" fmla="*/ 0 h 1"/>
                <a:gd name="T50" fmla="*/ 87 w 174"/>
                <a:gd name="T51" fmla="*/ 0 h 1"/>
                <a:gd name="T52" fmla="*/ 72 w 174"/>
                <a:gd name="T53" fmla="*/ 0 h 1"/>
                <a:gd name="T54" fmla="*/ 58 w 174"/>
                <a:gd name="T55" fmla="*/ 0 h 1"/>
                <a:gd name="T56" fmla="*/ 44 w 174"/>
                <a:gd name="T57" fmla="*/ 0 h 1"/>
                <a:gd name="T58" fmla="*/ 32 w 174"/>
                <a:gd name="T59" fmla="*/ 0 h 1"/>
                <a:gd name="T60" fmla="*/ 21 w 174"/>
                <a:gd name="T61" fmla="*/ 0 h 1"/>
                <a:gd name="T62" fmla="*/ 11 w 174"/>
                <a:gd name="T63" fmla="*/ 0 h 1"/>
                <a:gd name="T64" fmla="*/ 3 w 174"/>
                <a:gd name="T65" fmla="*/ 0 h 1"/>
                <a:gd name="T66" fmla="*/ 0 w 174"/>
                <a:gd name="T6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
                  <a:moveTo>
                    <a:pt x="0" y="0"/>
                  </a:moveTo>
                  <a:lnTo>
                    <a:pt x="0" y="0"/>
                  </a:lnTo>
                  <a:lnTo>
                    <a:pt x="3" y="0"/>
                  </a:lnTo>
                  <a:lnTo>
                    <a:pt x="6" y="0"/>
                  </a:lnTo>
                  <a:lnTo>
                    <a:pt x="11" y="0"/>
                  </a:lnTo>
                  <a:lnTo>
                    <a:pt x="16" y="0"/>
                  </a:lnTo>
                  <a:lnTo>
                    <a:pt x="21" y="0"/>
                  </a:lnTo>
                  <a:lnTo>
                    <a:pt x="27" y="0"/>
                  </a:lnTo>
                  <a:lnTo>
                    <a:pt x="32" y="0"/>
                  </a:lnTo>
                  <a:lnTo>
                    <a:pt x="38" y="0"/>
                  </a:lnTo>
                  <a:lnTo>
                    <a:pt x="44" y="0"/>
                  </a:lnTo>
                  <a:lnTo>
                    <a:pt x="52" y="0"/>
                  </a:lnTo>
                  <a:lnTo>
                    <a:pt x="58" y="0"/>
                  </a:lnTo>
                  <a:lnTo>
                    <a:pt x="65" y="0"/>
                  </a:lnTo>
                  <a:lnTo>
                    <a:pt x="72" y="0"/>
                  </a:lnTo>
                  <a:lnTo>
                    <a:pt x="80" y="0"/>
                  </a:lnTo>
                  <a:lnTo>
                    <a:pt x="87" y="0"/>
                  </a:lnTo>
                  <a:lnTo>
                    <a:pt x="94" y="0"/>
                  </a:lnTo>
                  <a:lnTo>
                    <a:pt x="101" y="0"/>
                  </a:lnTo>
                  <a:lnTo>
                    <a:pt x="107" y="0"/>
                  </a:lnTo>
                  <a:lnTo>
                    <a:pt x="115" y="0"/>
                  </a:lnTo>
                  <a:lnTo>
                    <a:pt x="121" y="0"/>
                  </a:lnTo>
                  <a:lnTo>
                    <a:pt x="128" y="0"/>
                  </a:lnTo>
                  <a:lnTo>
                    <a:pt x="134" y="0"/>
                  </a:lnTo>
                  <a:lnTo>
                    <a:pt x="139" y="0"/>
                  </a:lnTo>
                  <a:lnTo>
                    <a:pt x="146" y="0"/>
                  </a:lnTo>
                  <a:lnTo>
                    <a:pt x="150" y="0"/>
                  </a:lnTo>
                  <a:lnTo>
                    <a:pt x="156" y="0"/>
                  </a:lnTo>
                  <a:lnTo>
                    <a:pt x="160" y="0"/>
                  </a:lnTo>
                  <a:lnTo>
                    <a:pt x="163" y="0"/>
                  </a:lnTo>
                  <a:lnTo>
                    <a:pt x="167" y="0"/>
                  </a:lnTo>
                  <a:lnTo>
                    <a:pt x="170" y="0"/>
                  </a:lnTo>
                  <a:lnTo>
                    <a:pt x="172" y="0"/>
                  </a:lnTo>
                  <a:lnTo>
                    <a:pt x="173" y="0"/>
                  </a:lnTo>
                  <a:lnTo>
                    <a:pt x="173" y="0"/>
                  </a:lnTo>
                  <a:lnTo>
                    <a:pt x="172" y="0"/>
                  </a:lnTo>
                  <a:lnTo>
                    <a:pt x="169" y="0"/>
                  </a:lnTo>
                  <a:lnTo>
                    <a:pt x="167" y="0"/>
                  </a:lnTo>
                  <a:lnTo>
                    <a:pt x="163" y="0"/>
                  </a:lnTo>
                  <a:lnTo>
                    <a:pt x="160" y="0"/>
                  </a:lnTo>
                  <a:lnTo>
                    <a:pt x="156" y="0"/>
                  </a:lnTo>
                  <a:lnTo>
                    <a:pt x="150" y="0"/>
                  </a:lnTo>
                  <a:lnTo>
                    <a:pt x="146" y="0"/>
                  </a:lnTo>
                  <a:lnTo>
                    <a:pt x="139" y="0"/>
                  </a:lnTo>
                  <a:lnTo>
                    <a:pt x="134" y="0"/>
                  </a:lnTo>
                  <a:lnTo>
                    <a:pt x="128" y="0"/>
                  </a:lnTo>
                  <a:lnTo>
                    <a:pt x="121" y="0"/>
                  </a:lnTo>
                  <a:lnTo>
                    <a:pt x="115" y="0"/>
                  </a:lnTo>
                  <a:lnTo>
                    <a:pt x="107" y="0"/>
                  </a:lnTo>
                  <a:lnTo>
                    <a:pt x="101" y="0"/>
                  </a:lnTo>
                  <a:lnTo>
                    <a:pt x="94" y="0"/>
                  </a:lnTo>
                  <a:lnTo>
                    <a:pt x="87" y="0"/>
                  </a:lnTo>
                  <a:lnTo>
                    <a:pt x="80" y="0"/>
                  </a:lnTo>
                  <a:lnTo>
                    <a:pt x="72" y="0"/>
                  </a:lnTo>
                  <a:lnTo>
                    <a:pt x="65" y="0"/>
                  </a:lnTo>
                  <a:lnTo>
                    <a:pt x="58" y="0"/>
                  </a:lnTo>
                  <a:lnTo>
                    <a:pt x="52" y="0"/>
                  </a:lnTo>
                  <a:lnTo>
                    <a:pt x="44" y="0"/>
                  </a:lnTo>
                  <a:lnTo>
                    <a:pt x="38" y="0"/>
                  </a:lnTo>
                  <a:lnTo>
                    <a:pt x="32" y="0"/>
                  </a:lnTo>
                  <a:lnTo>
                    <a:pt x="27" y="0"/>
                  </a:lnTo>
                  <a:lnTo>
                    <a:pt x="21" y="0"/>
                  </a:lnTo>
                  <a:lnTo>
                    <a:pt x="16" y="0"/>
                  </a:lnTo>
                  <a:lnTo>
                    <a:pt x="11" y="0"/>
                  </a:lnTo>
                  <a:lnTo>
                    <a:pt x="8" y="0"/>
                  </a:lnTo>
                  <a:lnTo>
                    <a:pt x="3"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0" name="Freeform 36"/>
            <p:cNvSpPr>
              <a:spLocks/>
            </p:cNvSpPr>
            <p:nvPr/>
          </p:nvSpPr>
          <p:spPr bwMode="auto">
            <a:xfrm>
              <a:off x="5829" y="835"/>
              <a:ext cx="86" cy="36"/>
            </a:xfrm>
            <a:custGeom>
              <a:avLst/>
              <a:gdLst>
                <a:gd name="T0" fmla="*/ 0 w 86"/>
                <a:gd name="T1" fmla="*/ 1 h 36"/>
                <a:gd name="T2" fmla="*/ 1 w 86"/>
                <a:gd name="T3" fmla="*/ 2 h 36"/>
                <a:gd name="T4" fmla="*/ 3 w 86"/>
                <a:gd name="T5" fmla="*/ 3 h 36"/>
                <a:gd name="T6" fmla="*/ 6 w 86"/>
                <a:gd name="T7" fmla="*/ 4 h 36"/>
                <a:gd name="T8" fmla="*/ 10 w 86"/>
                <a:gd name="T9" fmla="*/ 7 h 36"/>
                <a:gd name="T10" fmla="*/ 15 w 86"/>
                <a:gd name="T11" fmla="*/ 9 h 36"/>
                <a:gd name="T12" fmla="*/ 21 w 86"/>
                <a:gd name="T13" fmla="*/ 11 h 36"/>
                <a:gd name="T14" fmla="*/ 26 w 86"/>
                <a:gd name="T15" fmla="*/ 14 h 36"/>
                <a:gd name="T16" fmla="*/ 32 w 86"/>
                <a:gd name="T17" fmla="*/ 16 h 36"/>
                <a:gd name="T18" fmla="*/ 38 w 86"/>
                <a:gd name="T19" fmla="*/ 20 h 36"/>
                <a:gd name="T20" fmla="*/ 46 w 86"/>
                <a:gd name="T21" fmla="*/ 22 h 36"/>
                <a:gd name="T22" fmla="*/ 53 w 86"/>
                <a:gd name="T23" fmla="*/ 25 h 36"/>
                <a:gd name="T24" fmla="*/ 60 w 86"/>
                <a:gd name="T25" fmla="*/ 27 h 36"/>
                <a:gd name="T26" fmla="*/ 66 w 86"/>
                <a:gd name="T27" fmla="*/ 29 h 36"/>
                <a:gd name="T28" fmla="*/ 73 w 86"/>
                <a:gd name="T29" fmla="*/ 32 h 36"/>
                <a:gd name="T30" fmla="*/ 79 w 86"/>
                <a:gd name="T31" fmla="*/ 33 h 36"/>
                <a:gd name="T32" fmla="*/ 85 w 86"/>
                <a:gd name="T33" fmla="*/ 35 h 36"/>
                <a:gd name="T34" fmla="*/ 82 w 86"/>
                <a:gd name="T35" fmla="*/ 32 h 36"/>
                <a:gd name="T36" fmla="*/ 77 w 86"/>
                <a:gd name="T37" fmla="*/ 32 h 36"/>
                <a:gd name="T38" fmla="*/ 69 w 86"/>
                <a:gd name="T39" fmla="*/ 29 h 36"/>
                <a:gd name="T40" fmla="*/ 63 w 86"/>
                <a:gd name="T41" fmla="*/ 27 h 36"/>
                <a:gd name="T42" fmla="*/ 57 w 86"/>
                <a:gd name="T43" fmla="*/ 25 h 36"/>
                <a:gd name="T44" fmla="*/ 50 w 86"/>
                <a:gd name="T45" fmla="*/ 22 h 36"/>
                <a:gd name="T46" fmla="*/ 43 w 86"/>
                <a:gd name="T47" fmla="*/ 20 h 36"/>
                <a:gd name="T48" fmla="*/ 36 w 86"/>
                <a:gd name="T49" fmla="*/ 17 h 36"/>
                <a:gd name="T50" fmla="*/ 30 w 86"/>
                <a:gd name="T51" fmla="*/ 15 h 36"/>
                <a:gd name="T52" fmla="*/ 24 w 86"/>
                <a:gd name="T53" fmla="*/ 12 h 36"/>
                <a:gd name="T54" fmla="*/ 18 w 86"/>
                <a:gd name="T55" fmla="*/ 9 h 36"/>
                <a:gd name="T56" fmla="*/ 13 w 86"/>
                <a:gd name="T57" fmla="*/ 7 h 36"/>
                <a:gd name="T58" fmla="*/ 9 w 86"/>
                <a:gd name="T59" fmla="*/ 4 h 36"/>
                <a:gd name="T60" fmla="*/ 5 w 86"/>
                <a:gd name="T61" fmla="*/ 3 h 36"/>
                <a:gd name="T62" fmla="*/ 3 w 86"/>
                <a:gd name="T63" fmla="*/ 2 h 36"/>
                <a:gd name="T64" fmla="*/ 1 w 86"/>
                <a:gd name="T65" fmla="*/ 1 h 36"/>
                <a:gd name="T66" fmla="*/ 0 w 86"/>
                <a:gd name="T6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36">
                  <a:moveTo>
                    <a:pt x="0" y="1"/>
                  </a:moveTo>
                  <a:lnTo>
                    <a:pt x="0" y="1"/>
                  </a:lnTo>
                  <a:lnTo>
                    <a:pt x="1" y="1"/>
                  </a:lnTo>
                  <a:lnTo>
                    <a:pt x="1" y="2"/>
                  </a:lnTo>
                  <a:lnTo>
                    <a:pt x="2" y="3"/>
                  </a:lnTo>
                  <a:lnTo>
                    <a:pt x="3" y="3"/>
                  </a:lnTo>
                  <a:lnTo>
                    <a:pt x="5" y="3"/>
                  </a:lnTo>
                  <a:lnTo>
                    <a:pt x="6" y="4"/>
                  </a:lnTo>
                  <a:lnTo>
                    <a:pt x="8" y="6"/>
                  </a:lnTo>
                  <a:lnTo>
                    <a:pt x="10" y="7"/>
                  </a:lnTo>
                  <a:lnTo>
                    <a:pt x="12" y="8"/>
                  </a:lnTo>
                  <a:lnTo>
                    <a:pt x="15" y="9"/>
                  </a:lnTo>
                  <a:lnTo>
                    <a:pt x="18" y="10"/>
                  </a:lnTo>
                  <a:lnTo>
                    <a:pt x="21" y="11"/>
                  </a:lnTo>
                  <a:lnTo>
                    <a:pt x="23" y="13"/>
                  </a:lnTo>
                  <a:lnTo>
                    <a:pt x="26" y="14"/>
                  </a:lnTo>
                  <a:lnTo>
                    <a:pt x="29" y="15"/>
                  </a:lnTo>
                  <a:lnTo>
                    <a:pt x="32" y="16"/>
                  </a:lnTo>
                  <a:lnTo>
                    <a:pt x="36" y="18"/>
                  </a:lnTo>
                  <a:lnTo>
                    <a:pt x="38" y="20"/>
                  </a:lnTo>
                  <a:lnTo>
                    <a:pt x="43" y="20"/>
                  </a:lnTo>
                  <a:lnTo>
                    <a:pt x="46" y="22"/>
                  </a:lnTo>
                  <a:lnTo>
                    <a:pt x="49" y="23"/>
                  </a:lnTo>
                  <a:lnTo>
                    <a:pt x="53" y="25"/>
                  </a:lnTo>
                  <a:lnTo>
                    <a:pt x="56" y="26"/>
                  </a:lnTo>
                  <a:lnTo>
                    <a:pt x="60" y="27"/>
                  </a:lnTo>
                  <a:lnTo>
                    <a:pt x="62" y="28"/>
                  </a:lnTo>
                  <a:lnTo>
                    <a:pt x="66" y="29"/>
                  </a:lnTo>
                  <a:lnTo>
                    <a:pt x="69" y="30"/>
                  </a:lnTo>
                  <a:lnTo>
                    <a:pt x="73" y="32"/>
                  </a:lnTo>
                  <a:lnTo>
                    <a:pt x="76" y="32"/>
                  </a:lnTo>
                  <a:lnTo>
                    <a:pt x="79" y="33"/>
                  </a:lnTo>
                  <a:lnTo>
                    <a:pt x="82" y="33"/>
                  </a:lnTo>
                  <a:lnTo>
                    <a:pt x="85" y="35"/>
                  </a:lnTo>
                  <a:lnTo>
                    <a:pt x="85" y="33"/>
                  </a:lnTo>
                  <a:lnTo>
                    <a:pt x="82" y="32"/>
                  </a:lnTo>
                  <a:lnTo>
                    <a:pt x="80" y="32"/>
                  </a:lnTo>
                  <a:lnTo>
                    <a:pt x="77" y="32"/>
                  </a:lnTo>
                  <a:lnTo>
                    <a:pt x="74" y="31"/>
                  </a:lnTo>
                  <a:lnTo>
                    <a:pt x="69" y="29"/>
                  </a:lnTo>
                  <a:lnTo>
                    <a:pt x="67" y="28"/>
                  </a:lnTo>
                  <a:lnTo>
                    <a:pt x="63" y="27"/>
                  </a:lnTo>
                  <a:lnTo>
                    <a:pt x="60" y="26"/>
                  </a:lnTo>
                  <a:lnTo>
                    <a:pt x="57" y="25"/>
                  </a:lnTo>
                  <a:lnTo>
                    <a:pt x="53" y="24"/>
                  </a:lnTo>
                  <a:lnTo>
                    <a:pt x="50" y="22"/>
                  </a:lnTo>
                  <a:lnTo>
                    <a:pt x="47" y="21"/>
                  </a:lnTo>
                  <a:lnTo>
                    <a:pt x="43" y="20"/>
                  </a:lnTo>
                  <a:lnTo>
                    <a:pt x="39" y="19"/>
                  </a:lnTo>
                  <a:lnTo>
                    <a:pt x="36" y="17"/>
                  </a:lnTo>
                  <a:lnTo>
                    <a:pt x="33" y="16"/>
                  </a:lnTo>
                  <a:lnTo>
                    <a:pt x="30" y="15"/>
                  </a:lnTo>
                  <a:lnTo>
                    <a:pt x="27" y="13"/>
                  </a:lnTo>
                  <a:lnTo>
                    <a:pt x="24" y="12"/>
                  </a:lnTo>
                  <a:lnTo>
                    <a:pt x="21" y="10"/>
                  </a:lnTo>
                  <a:lnTo>
                    <a:pt x="18" y="9"/>
                  </a:lnTo>
                  <a:lnTo>
                    <a:pt x="16" y="8"/>
                  </a:lnTo>
                  <a:lnTo>
                    <a:pt x="13" y="7"/>
                  </a:lnTo>
                  <a:lnTo>
                    <a:pt x="10" y="6"/>
                  </a:lnTo>
                  <a:lnTo>
                    <a:pt x="9" y="4"/>
                  </a:lnTo>
                  <a:lnTo>
                    <a:pt x="7" y="3"/>
                  </a:lnTo>
                  <a:lnTo>
                    <a:pt x="5" y="3"/>
                  </a:lnTo>
                  <a:lnTo>
                    <a:pt x="4" y="3"/>
                  </a:lnTo>
                  <a:lnTo>
                    <a:pt x="3" y="2"/>
                  </a:lnTo>
                  <a:lnTo>
                    <a:pt x="2" y="1"/>
                  </a:lnTo>
                  <a:lnTo>
                    <a:pt x="1" y="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1" name="Freeform 37"/>
            <p:cNvSpPr>
              <a:spLocks/>
            </p:cNvSpPr>
            <p:nvPr/>
          </p:nvSpPr>
          <p:spPr bwMode="auto">
            <a:xfrm>
              <a:off x="5823" y="819"/>
              <a:ext cx="1" cy="12"/>
            </a:xfrm>
            <a:custGeom>
              <a:avLst/>
              <a:gdLst>
                <a:gd name="T0" fmla="*/ 0 w 1"/>
                <a:gd name="T1" fmla="*/ 0 h 12"/>
                <a:gd name="T2" fmla="*/ 0 w 1"/>
                <a:gd name="T3" fmla="*/ 0 h 12"/>
                <a:gd name="T4" fmla="*/ 0 w 1"/>
                <a:gd name="T5" fmla="*/ 1 h 12"/>
                <a:gd name="T6" fmla="*/ 0 w 1"/>
                <a:gd name="T7" fmla="*/ 1 h 12"/>
                <a:gd name="T8" fmla="*/ 0 w 1"/>
                <a:gd name="T9" fmla="*/ 2 h 12"/>
                <a:gd name="T10" fmla="*/ 0 w 1"/>
                <a:gd name="T11" fmla="*/ 3 h 12"/>
                <a:gd name="T12" fmla="*/ 0 w 1"/>
                <a:gd name="T13" fmla="*/ 3 h 12"/>
                <a:gd name="T14" fmla="*/ 0 w 1"/>
                <a:gd name="T15" fmla="*/ 4 h 12"/>
                <a:gd name="T16" fmla="*/ 0 w 1"/>
                <a:gd name="T17" fmla="*/ 5 h 12"/>
                <a:gd name="T18" fmla="*/ 0 w 1"/>
                <a:gd name="T19" fmla="*/ 6 h 12"/>
                <a:gd name="T20" fmla="*/ 0 w 1"/>
                <a:gd name="T21" fmla="*/ 6 h 12"/>
                <a:gd name="T22" fmla="*/ 0 w 1"/>
                <a:gd name="T23" fmla="*/ 7 h 12"/>
                <a:gd name="T24" fmla="*/ 0 w 1"/>
                <a:gd name="T25" fmla="*/ 8 h 12"/>
                <a:gd name="T26" fmla="*/ 0 w 1"/>
                <a:gd name="T27" fmla="*/ 8 h 12"/>
                <a:gd name="T28" fmla="*/ 0 w 1"/>
                <a:gd name="T29" fmla="*/ 10 h 12"/>
                <a:gd name="T30" fmla="*/ 0 w 1"/>
                <a:gd name="T31" fmla="*/ 10 h 12"/>
                <a:gd name="T32" fmla="*/ 0 w 1"/>
                <a:gd name="T33" fmla="*/ 11 h 12"/>
                <a:gd name="T34" fmla="*/ 0 w 1"/>
                <a:gd name="T35" fmla="*/ 10 h 12"/>
                <a:gd name="T36" fmla="*/ 0 w 1"/>
                <a:gd name="T37" fmla="*/ 10 h 12"/>
                <a:gd name="T38" fmla="*/ 0 w 1"/>
                <a:gd name="T39" fmla="*/ 9 h 12"/>
                <a:gd name="T40" fmla="*/ 0 w 1"/>
                <a:gd name="T41" fmla="*/ 8 h 12"/>
                <a:gd name="T42" fmla="*/ 0 w 1"/>
                <a:gd name="T43" fmla="*/ 8 h 12"/>
                <a:gd name="T44" fmla="*/ 0 w 1"/>
                <a:gd name="T45" fmla="*/ 7 h 12"/>
                <a:gd name="T46" fmla="*/ 0 w 1"/>
                <a:gd name="T47" fmla="*/ 6 h 12"/>
                <a:gd name="T48" fmla="*/ 0 w 1"/>
                <a:gd name="T49" fmla="*/ 6 h 12"/>
                <a:gd name="T50" fmla="*/ 0 w 1"/>
                <a:gd name="T51" fmla="*/ 5 h 12"/>
                <a:gd name="T52" fmla="*/ 0 w 1"/>
                <a:gd name="T53" fmla="*/ 4 h 12"/>
                <a:gd name="T54" fmla="*/ 0 w 1"/>
                <a:gd name="T55" fmla="*/ 3 h 12"/>
                <a:gd name="T56" fmla="*/ 0 w 1"/>
                <a:gd name="T57" fmla="*/ 3 h 12"/>
                <a:gd name="T58" fmla="*/ 0 w 1"/>
                <a:gd name="T59" fmla="*/ 2 h 12"/>
                <a:gd name="T60" fmla="*/ 0 w 1"/>
                <a:gd name="T61" fmla="*/ 1 h 12"/>
                <a:gd name="T62" fmla="*/ 0 w 1"/>
                <a:gd name="T63" fmla="*/ 1 h 12"/>
                <a:gd name="T64" fmla="*/ 0 w 1"/>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12">
                  <a:moveTo>
                    <a:pt x="0" y="0"/>
                  </a:moveTo>
                  <a:lnTo>
                    <a:pt x="0" y="0"/>
                  </a:lnTo>
                  <a:lnTo>
                    <a:pt x="0" y="1"/>
                  </a:lnTo>
                  <a:lnTo>
                    <a:pt x="0" y="1"/>
                  </a:lnTo>
                  <a:lnTo>
                    <a:pt x="0" y="2"/>
                  </a:lnTo>
                  <a:lnTo>
                    <a:pt x="0" y="3"/>
                  </a:lnTo>
                  <a:lnTo>
                    <a:pt x="0" y="3"/>
                  </a:lnTo>
                  <a:lnTo>
                    <a:pt x="0" y="4"/>
                  </a:lnTo>
                  <a:lnTo>
                    <a:pt x="0" y="5"/>
                  </a:lnTo>
                  <a:lnTo>
                    <a:pt x="0" y="6"/>
                  </a:lnTo>
                  <a:lnTo>
                    <a:pt x="0" y="6"/>
                  </a:lnTo>
                  <a:lnTo>
                    <a:pt x="0" y="7"/>
                  </a:lnTo>
                  <a:lnTo>
                    <a:pt x="0" y="8"/>
                  </a:lnTo>
                  <a:lnTo>
                    <a:pt x="0" y="8"/>
                  </a:lnTo>
                  <a:lnTo>
                    <a:pt x="0" y="10"/>
                  </a:lnTo>
                  <a:lnTo>
                    <a:pt x="0" y="10"/>
                  </a:lnTo>
                  <a:lnTo>
                    <a:pt x="0" y="11"/>
                  </a:lnTo>
                  <a:lnTo>
                    <a:pt x="0" y="10"/>
                  </a:lnTo>
                  <a:lnTo>
                    <a:pt x="0" y="10"/>
                  </a:lnTo>
                  <a:lnTo>
                    <a:pt x="0" y="9"/>
                  </a:lnTo>
                  <a:lnTo>
                    <a:pt x="0" y="8"/>
                  </a:lnTo>
                  <a:lnTo>
                    <a:pt x="0" y="8"/>
                  </a:lnTo>
                  <a:lnTo>
                    <a:pt x="0" y="7"/>
                  </a:lnTo>
                  <a:lnTo>
                    <a:pt x="0" y="6"/>
                  </a:lnTo>
                  <a:lnTo>
                    <a:pt x="0" y="6"/>
                  </a:lnTo>
                  <a:lnTo>
                    <a:pt x="0" y="5"/>
                  </a:lnTo>
                  <a:lnTo>
                    <a:pt x="0" y="4"/>
                  </a:lnTo>
                  <a:lnTo>
                    <a:pt x="0" y="3"/>
                  </a:lnTo>
                  <a:lnTo>
                    <a:pt x="0" y="3"/>
                  </a:lnTo>
                  <a:lnTo>
                    <a:pt x="0" y="2"/>
                  </a:lnTo>
                  <a:lnTo>
                    <a:pt x="0" y="1"/>
                  </a:lnTo>
                  <a:lnTo>
                    <a:pt x="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2" name="Freeform 38"/>
            <p:cNvSpPr>
              <a:spLocks/>
            </p:cNvSpPr>
            <p:nvPr/>
          </p:nvSpPr>
          <p:spPr bwMode="auto">
            <a:xfrm>
              <a:off x="5822" y="812"/>
              <a:ext cx="2" cy="3"/>
            </a:xfrm>
            <a:custGeom>
              <a:avLst/>
              <a:gdLst>
                <a:gd name="T0" fmla="*/ 0 w 2"/>
                <a:gd name="T1" fmla="*/ 0 h 3"/>
                <a:gd name="T2" fmla="*/ 0 w 2"/>
                <a:gd name="T3" fmla="*/ 0 h 3"/>
                <a:gd name="T4" fmla="*/ 0 w 2"/>
                <a:gd name="T5" fmla="*/ 0 h 3"/>
                <a:gd name="T6" fmla="*/ 0 w 2"/>
                <a:gd name="T7" fmla="*/ 1 h 3"/>
                <a:gd name="T8" fmla="*/ 1 w 2"/>
                <a:gd name="T9" fmla="*/ 1 h 3"/>
                <a:gd name="T10" fmla="*/ 1 w 2"/>
                <a:gd name="T11" fmla="*/ 1 h 3"/>
                <a:gd name="T12" fmla="*/ 1 w 2"/>
                <a:gd name="T13" fmla="*/ 1 h 3"/>
                <a:gd name="T14" fmla="*/ 1 w 2"/>
                <a:gd name="T15" fmla="*/ 2 h 3"/>
                <a:gd name="T16" fmla="*/ 1 w 2"/>
                <a:gd name="T17" fmla="*/ 2 h 3"/>
                <a:gd name="T18" fmla="*/ 1 w 2"/>
                <a:gd name="T19" fmla="*/ 2 h 3"/>
                <a:gd name="T20" fmla="*/ 1 w 2"/>
                <a:gd name="T21" fmla="*/ 2 h 3"/>
                <a:gd name="T22" fmla="*/ 1 w 2"/>
                <a:gd name="T23" fmla="*/ 1 h 3"/>
                <a:gd name="T24" fmla="*/ 0 w 2"/>
                <a:gd name="T25" fmla="*/ 1 h 3"/>
                <a:gd name="T26" fmla="*/ 0 w 2"/>
                <a:gd name="T27" fmla="*/ 1 h 3"/>
                <a:gd name="T28" fmla="*/ 0 w 2"/>
                <a:gd name="T29" fmla="*/ 1 h 3"/>
                <a:gd name="T30" fmla="*/ 0 w 2"/>
                <a:gd name="T31" fmla="*/ 1 h 3"/>
                <a:gd name="T32" fmla="*/ 0 w 2"/>
                <a:gd name="T33" fmla="*/ 0 h 3"/>
                <a:gd name="T34" fmla="*/ 0 w 2"/>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0" y="0"/>
                  </a:moveTo>
                  <a:lnTo>
                    <a:pt x="0" y="0"/>
                  </a:lnTo>
                  <a:lnTo>
                    <a:pt x="0" y="0"/>
                  </a:lnTo>
                  <a:lnTo>
                    <a:pt x="0" y="1"/>
                  </a:lnTo>
                  <a:lnTo>
                    <a:pt x="1" y="1"/>
                  </a:lnTo>
                  <a:lnTo>
                    <a:pt x="1" y="1"/>
                  </a:lnTo>
                  <a:lnTo>
                    <a:pt x="1" y="1"/>
                  </a:lnTo>
                  <a:lnTo>
                    <a:pt x="1" y="2"/>
                  </a:lnTo>
                  <a:lnTo>
                    <a:pt x="1" y="2"/>
                  </a:lnTo>
                  <a:lnTo>
                    <a:pt x="1" y="2"/>
                  </a:lnTo>
                  <a:lnTo>
                    <a:pt x="1" y="2"/>
                  </a:lnTo>
                  <a:lnTo>
                    <a:pt x="1" y="1"/>
                  </a:lnTo>
                  <a:lnTo>
                    <a:pt x="0" y="1"/>
                  </a:lnTo>
                  <a:lnTo>
                    <a:pt x="0" y="1"/>
                  </a:lnTo>
                  <a:lnTo>
                    <a:pt x="0" y="1"/>
                  </a:lnTo>
                  <a:lnTo>
                    <a:pt x="0"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3" name="Freeform 39"/>
            <p:cNvSpPr>
              <a:spLocks/>
            </p:cNvSpPr>
            <p:nvPr/>
          </p:nvSpPr>
          <p:spPr bwMode="auto">
            <a:xfrm>
              <a:off x="5986" y="683"/>
              <a:ext cx="32" cy="2"/>
            </a:xfrm>
            <a:custGeom>
              <a:avLst/>
              <a:gdLst>
                <a:gd name="T0" fmla="*/ 31 w 32"/>
                <a:gd name="T1" fmla="*/ 0 h 2"/>
                <a:gd name="T2" fmla="*/ 30 w 32"/>
                <a:gd name="T3" fmla="*/ 0 h 2"/>
                <a:gd name="T4" fmla="*/ 27 w 32"/>
                <a:gd name="T5" fmla="*/ 0 h 2"/>
                <a:gd name="T6" fmla="*/ 25 w 32"/>
                <a:gd name="T7" fmla="*/ 0 h 2"/>
                <a:gd name="T8" fmla="*/ 23 w 32"/>
                <a:gd name="T9" fmla="*/ 0 h 2"/>
                <a:gd name="T10" fmla="*/ 21 w 32"/>
                <a:gd name="T11" fmla="*/ 0 h 2"/>
                <a:gd name="T12" fmla="*/ 18 w 32"/>
                <a:gd name="T13" fmla="*/ 0 h 2"/>
                <a:gd name="T14" fmla="*/ 15 w 32"/>
                <a:gd name="T15" fmla="*/ 0 h 2"/>
                <a:gd name="T16" fmla="*/ 12 w 32"/>
                <a:gd name="T17" fmla="*/ 0 h 2"/>
                <a:gd name="T18" fmla="*/ 9 w 32"/>
                <a:gd name="T19" fmla="*/ 0 h 2"/>
                <a:gd name="T20" fmla="*/ 8 w 32"/>
                <a:gd name="T21" fmla="*/ 0 h 2"/>
                <a:gd name="T22" fmla="*/ 6 w 32"/>
                <a:gd name="T23" fmla="*/ 1 h 2"/>
                <a:gd name="T24" fmla="*/ 3 w 32"/>
                <a:gd name="T25" fmla="*/ 1 h 2"/>
                <a:gd name="T26" fmla="*/ 2 w 32"/>
                <a:gd name="T27" fmla="*/ 1 h 2"/>
                <a:gd name="T28" fmla="*/ 1 w 32"/>
                <a:gd name="T29" fmla="*/ 1 h 2"/>
                <a:gd name="T30" fmla="*/ 0 w 32"/>
                <a:gd name="T31" fmla="*/ 1 h 2"/>
                <a:gd name="T32" fmla="*/ 31 w 32"/>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
                  <a:moveTo>
                    <a:pt x="31" y="0"/>
                  </a:moveTo>
                  <a:lnTo>
                    <a:pt x="30" y="0"/>
                  </a:lnTo>
                  <a:lnTo>
                    <a:pt x="27" y="0"/>
                  </a:lnTo>
                  <a:lnTo>
                    <a:pt x="25" y="0"/>
                  </a:lnTo>
                  <a:lnTo>
                    <a:pt x="23" y="0"/>
                  </a:lnTo>
                  <a:lnTo>
                    <a:pt x="21" y="0"/>
                  </a:lnTo>
                  <a:lnTo>
                    <a:pt x="18" y="0"/>
                  </a:lnTo>
                  <a:lnTo>
                    <a:pt x="15" y="0"/>
                  </a:lnTo>
                  <a:lnTo>
                    <a:pt x="12" y="0"/>
                  </a:lnTo>
                  <a:lnTo>
                    <a:pt x="9" y="0"/>
                  </a:lnTo>
                  <a:lnTo>
                    <a:pt x="8" y="0"/>
                  </a:lnTo>
                  <a:lnTo>
                    <a:pt x="6" y="1"/>
                  </a:lnTo>
                  <a:lnTo>
                    <a:pt x="3" y="1"/>
                  </a:lnTo>
                  <a:lnTo>
                    <a:pt x="2" y="1"/>
                  </a:lnTo>
                  <a:lnTo>
                    <a:pt x="1" y="1"/>
                  </a:lnTo>
                  <a:lnTo>
                    <a:pt x="0" y="1"/>
                  </a:lnTo>
                  <a:lnTo>
                    <a:pt x="3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4" name="Freeform 40"/>
            <p:cNvSpPr>
              <a:spLocks/>
            </p:cNvSpPr>
            <p:nvPr/>
          </p:nvSpPr>
          <p:spPr bwMode="auto">
            <a:xfrm>
              <a:off x="5986" y="684"/>
              <a:ext cx="38" cy="6"/>
            </a:xfrm>
            <a:custGeom>
              <a:avLst/>
              <a:gdLst>
                <a:gd name="T0" fmla="*/ 37 w 38"/>
                <a:gd name="T1" fmla="*/ 3 h 6"/>
                <a:gd name="T2" fmla="*/ 37 w 38"/>
                <a:gd name="T3" fmla="*/ 3 h 6"/>
                <a:gd name="T4" fmla="*/ 36 w 38"/>
                <a:gd name="T5" fmla="*/ 4 h 6"/>
                <a:gd name="T6" fmla="*/ 33 w 38"/>
                <a:gd name="T7" fmla="*/ 4 h 6"/>
                <a:gd name="T8" fmla="*/ 30 w 38"/>
                <a:gd name="T9" fmla="*/ 5 h 6"/>
                <a:gd name="T10" fmla="*/ 27 w 38"/>
                <a:gd name="T11" fmla="*/ 5 h 6"/>
                <a:gd name="T12" fmla="*/ 25 w 38"/>
                <a:gd name="T13" fmla="*/ 5 h 6"/>
                <a:gd name="T14" fmla="*/ 21 w 38"/>
                <a:gd name="T15" fmla="*/ 4 h 6"/>
                <a:gd name="T16" fmla="*/ 18 w 38"/>
                <a:gd name="T17" fmla="*/ 4 h 6"/>
                <a:gd name="T18" fmla="*/ 15 w 38"/>
                <a:gd name="T19" fmla="*/ 4 h 6"/>
                <a:gd name="T20" fmla="*/ 11 w 38"/>
                <a:gd name="T21" fmla="*/ 3 h 6"/>
                <a:gd name="T22" fmla="*/ 9 w 38"/>
                <a:gd name="T23" fmla="*/ 3 h 6"/>
                <a:gd name="T24" fmla="*/ 7 w 38"/>
                <a:gd name="T25" fmla="*/ 2 h 6"/>
                <a:gd name="T26" fmla="*/ 3 w 38"/>
                <a:gd name="T27" fmla="*/ 2 h 6"/>
                <a:gd name="T28" fmla="*/ 2 w 38"/>
                <a:gd name="T29" fmla="*/ 1 h 6"/>
                <a:gd name="T30" fmla="*/ 1 w 38"/>
                <a:gd name="T31" fmla="*/ 0 h 6"/>
                <a:gd name="T32" fmla="*/ 0 w 38"/>
                <a:gd name="T33" fmla="*/ 0 h 6"/>
                <a:gd name="T34" fmla="*/ 37 w 38"/>
                <a:gd name="T35" fmla="*/ 3 h 6"/>
                <a:gd name="T36" fmla="*/ 0 w 38"/>
                <a:gd name="T37" fmla="*/ 0 h 6"/>
                <a:gd name="T38" fmla="*/ 1 w 38"/>
                <a:gd name="T39" fmla="*/ 0 h 6"/>
                <a:gd name="T40" fmla="*/ 2 w 38"/>
                <a:gd name="T41" fmla="*/ 1 h 6"/>
                <a:gd name="T42" fmla="*/ 3 w 38"/>
                <a:gd name="T43" fmla="*/ 2 h 6"/>
                <a:gd name="T44" fmla="*/ 7 w 38"/>
                <a:gd name="T45" fmla="*/ 2 h 6"/>
                <a:gd name="T46" fmla="*/ 9 w 38"/>
                <a:gd name="T47" fmla="*/ 3 h 6"/>
                <a:gd name="T48" fmla="*/ 11 w 38"/>
                <a:gd name="T49" fmla="*/ 3 h 6"/>
                <a:gd name="T50" fmla="*/ 15 w 38"/>
                <a:gd name="T51" fmla="*/ 4 h 6"/>
                <a:gd name="T52" fmla="*/ 18 w 38"/>
                <a:gd name="T53" fmla="*/ 4 h 6"/>
                <a:gd name="T54" fmla="*/ 21 w 38"/>
                <a:gd name="T55" fmla="*/ 4 h 6"/>
                <a:gd name="T56" fmla="*/ 25 w 38"/>
                <a:gd name="T57" fmla="*/ 5 h 6"/>
                <a:gd name="T58" fmla="*/ 27 w 38"/>
                <a:gd name="T59" fmla="*/ 5 h 6"/>
                <a:gd name="T60" fmla="*/ 30 w 38"/>
                <a:gd name="T61" fmla="*/ 5 h 6"/>
                <a:gd name="T62" fmla="*/ 33 w 38"/>
                <a:gd name="T63" fmla="*/ 4 h 6"/>
                <a:gd name="T64" fmla="*/ 36 w 38"/>
                <a:gd name="T65" fmla="*/ 4 h 6"/>
                <a:gd name="T66" fmla="*/ 37 w 38"/>
                <a:gd name="T6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
                  <a:moveTo>
                    <a:pt x="37" y="3"/>
                  </a:moveTo>
                  <a:lnTo>
                    <a:pt x="37" y="3"/>
                  </a:lnTo>
                  <a:lnTo>
                    <a:pt x="36" y="4"/>
                  </a:lnTo>
                  <a:lnTo>
                    <a:pt x="33" y="4"/>
                  </a:lnTo>
                  <a:lnTo>
                    <a:pt x="30" y="5"/>
                  </a:lnTo>
                  <a:lnTo>
                    <a:pt x="27" y="5"/>
                  </a:lnTo>
                  <a:lnTo>
                    <a:pt x="25" y="5"/>
                  </a:lnTo>
                  <a:lnTo>
                    <a:pt x="21" y="4"/>
                  </a:lnTo>
                  <a:lnTo>
                    <a:pt x="18" y="4"/>
                  </a:lnTo>
                  <a:lnTo>
                    <a:pt x="15" y="4"/>
                  </a:lnTo>
                  <a:lnTo>
                    <a:pt x="11" y="3"/>
                  </a:lnTo>
                  <a:lnTo>
                    <a:pt x="9" y="3"/>
                  </a:lnTo>
                  <a:lnTo>
                    <a:pt x="7" y="2"/>
                  </a:lnTo>
                  <a:lnTo>
                    <a:pt x="3" y="2"/>
                  </a:lnTo>
                  <a:lnTo>
                    <a:pt x="2" y="1"/>
                  </a:lnTo>
                  <a:lnTo>
                    <a:pt x="1" y="0"/>
                  </a:lnTo>
                  <a:lnTo>
                    <a:pt x="0" y="0"/>
                  </a:lnTo>
                  <a:lnTo>
                    <a:pt x="37" y="3"/>
                  </a:lnTo>
                  <a:lnTo>
                    <a:pt x="0" y="0"/>
                  </a:lnTo>
                  <a:lnTo>
                    <a:pt x="1" y="0"/>
                  </a:lnTo>
                  <a:lnTo>
                    <a:pt x="2" y="1"/>
                  </a:lnTo>
                  <a:lnTo>
                    <a:pt x="3" y="2"/>
                  </a:lnTo>
                  <a:lnTo>
                    <a:pt x="7" y="2"/>
                  </a:lnTo>
                  <a:lnTo>
                    <a:pt x="9" y="3"/>
                  </a:lnTo>
                  <a:lnTo>
                    <a:pt x="11" y="3"/>
                  </a:lnTo>
                  <a:lnTo>
                    <a:pt x="15" y="4"/>
                  </a:lnTo>
                  <a:lnTo>
                    <a:pt x="18" y="4"/>
                  </a:lnTo>
                  <a:lnTo>
                    <a:pt x="21" y="4"/>
                  </a:lnTo>
                  <a:lnTo>
                    <a:pt x="25" y="5"/>
                  </a:lnTo>
                  <a:lnTo>
                    <a:pt x="27" y="5"/>
                  </a:lnTo>
                  <a:lnTo>
                    <a:pt x="30" y="5"/>
                  </a:lnTo>
                  <a:lnTo>
                    <a:pt x="33" y="4"/>
                  </a:lnTo>
                  <a:lnTo>
                    <a:pt x="36" y="4"/>
                  </a:lnTo>
                  <a:lnTo>
                    <a:pt x="37"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5" name="Freeform 41"/>
            <p:cNvSpPr>
              <a:spLocks/>
            </p:cNvSpPr>
            <p:nvPr/>
          </p:nvSpPr>
          <p:spPr bwMode="auto">
            <a:xfrm>
              <a:off x="5986" y="683"/>
              <a:ext cx="32" cy="2"/>
            </a:xfrm>
            <a:custGeom>
              <a:avLst/>
              <a:gdLst>
                <a:gd name="T0" fmla="*/ 0 w 32"/>
                <a:gd name="T1" fmla="*/ 0 h 2"/>
                <a:gd name="T2" fmla="*/ 0 w 32"/>
                <a:gd name="T3" fmla="*/ 0 h 2"/>
                <a:gd name="T4" fmla="*/ 1 w 32"/>
                <a:gd name="T5" fmla="*/ 0 h 2"/>
                <a:gd name="T6" fmla="*/ 2 w 32"/>
                <a:gd name="T7" fmla="*/ 0 h 2"/>
                <a:gd name="T8" fmla="*/ 3 w 32"/>
                <a:gd name="T9" fmla="*/ 0 h 2"/>
                <a:gd name="T10" fmla="*/ 6 w 32"/>
                <a:gd name="T11" fmla="*/ 1 h 2"/>
                <a:gd name="T12" fmla="*/ 8 w 32"/>
                <a:gd name="T13" fmla="*/ 1 h 2"/>
                <a:gd name="T14" fmla="*/ 9 w 32"/>
                <a:gd name="T15" fmla="*/ 1 h 2"/>
                <a:gd name="T16" fmla="*/ 12 w 32"/>
                <a:gd name="T17" fmla="*/ 1 h 2"/>
                <a:gd name="T18" fmla="*/ 15 w 32"/>
                <a:gd name="T19" fmla="*/ 1 h 2"/>
                <a:gd name="T20" fmla="*/ 18 w 32"/>
                <a:gd name="T21" fmla="*/ 1 h 2"/>
                <a:gd name="T22" fmla="*/ 21 w 32"/>
                <a:gd name="T23" fmla="*/ 1 h 2"/>
                <a:gd name="T24" fmla="*/ 23 w 32"/>
                <a:gd name="T25" fmla="*/ 1 h 2"/>
                <a:gd name="T26" fmla="*/ 25 w 32"/>
                <a:gd name="T27" fmla="*/ 1 h 2"/>
                <a:gd name="T28" fmla="*/ 27 w 32"/>
                <a:gd name="T29" fmla="*/ 1 h 2"/>
                <a:gd name="T30" fmla="*/ 30 w 32"/>
                <a:gd name="T31" fmla="*/ 1 h 2"/>
                <a:gd name="T32" fmla="*/ 31 w 32"/>
                <a:gd name="T33" fmla="*/ 1 h 2"/>
                <a:gd name="T34" fmla="*/ 31 w 32"/>
                <a:gd name="T35" fmla="*/ 0 h 2"/>
                <a:gd name="T36" fmla="*/ 29 w 32"/>
                <a:gd name="T37" fmla="*/ 1 h 2"/>
                <a:gd name="T38" fmla="*/ 27 w 32"/>
                <a:gd name="T39" fmla="*/ 1 h 2"/>
                <a:gd name="T40" fmla="*/ 25 w 32"/>
                <a:gd name="T41" fmla="*/ 1 h 2"/>
                <a:gd name="T42" fmla="*/ 23 w 32"/>
                <a:gd name="T43" fmla="*/ 1 h 2"/>
                <a:gd name="T44" fmla="*/ 21 w 32"/>
                <a:gd name="T45" fmla="*/ 1 h 2"/>
                <a:gd name="T46" fmla="*/ 18 w 32"/>
                <a:gd name="T47" fmla="*/ 1 h 2"/>
                <a:gd name="T48" fmla="*/ 15 w 32"/>
                <a:gd name="T49" fmla="*/ 1 h 2"/>
                <a:gd name="T50" fmla="*/ 12 w 32"/>
                <a:gd name="T51" fmla="*/ 1 h 2"/>
                <a:gd name="T52" fmla="*/ 9 w 32"/>
                <a:gd name="T53" fmla="*/ 1 h 2"/>
                <a:gd name="T54" fmla="*/ 8 w 32"/>
                <a:gd name="T55" fmla="*/ 0 h 2"/>
                <a:gd name="T56" fmla="*/ 6 w 32"/>
                <a:gd name="T57" fmla="*/ 0 h 2"/>
                <a:gd name="T58" fmla="*/ 4 w 32"/>
                <a:gd name="T59" fmla="*/ 0 h 2"/>
                <a:gd name="T60" fmla="*/ 2 w 32"/>
                <a:gd name="T61" fmla="*/ 0 h 2"/>
                <a:gd name="T62" fmla="*/ 1 w 32"/>
                <a:gd name="T63" fmla="*/ 0 h 2"/>
                <a:gd name="T64" fmla="*/ 0 w 3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
                  <a:moveTo>
                    <a:pt x="0" y="0"/>
                  </a:moveTo>
                  <a:lnTo>
                    <a:pt x="0" y="0"/>
                  </a:lnTo>
                  <a:lnTo>
                    <a:pt x="1" y="0"/>
                  </a:lnTo>
                  <a:lnTo>
                    <a:pt x="2" y="0"/>
                  </a:lnTo>
                  <a:lnTo>
                    <a:pt x="3" y="0"/>
                  </a:lnTo>
                  <a:lnTo>
                    <a:pt x="6" y="1"/>
                  </a:lnTo>
                  <a:lnTo>
                    <a:pt x="8" y="1"/>
                  </a:lnTo>
                  <a:lnTo>
                    <a:pt x="9" y="1"/>
                  </a:lnTo>
                  <a:lnTo>
                    <a:pt x="12" y="1"/>
                  </a:lnTo>
                  <a:lnTo>
                    <a:pt x="15" y="1"/>
                  </a:lnTo>
                  <a:lnTo>
                    <a:pt x="18" y="1"/>
                  </a:lnTo>
                  <a:lnTo>
                    <a:pt x="21" y="1"/>
                  </a:lnTo>
                  <a:lnTo>
                    <a:pt x="23" y="1"/>
                  </a:lnTo>
                  <a:lnTo>
                    <a:pt x="25" y="1"/>
                  </a:lnTo>
                  <a:lnTo>
                    <a:pt x="27" y="1"/>
                  </a:lnTo>
                  <a:lnTo>
                    <a:pt x="30" y="1"/>
                  </a:lnTo>
                  <a:lnTo>
                    <a:pt x="31" y="1"/>
                  </a:lnTo>
                  <a:lnTo>
                    <a:pt x="31" y="0"/>
                  </a:lnTo>
                  <a:lnTo>
                    <a:pt x="29" y="1"/>
                  </a:lnTo>
                  <a:lnTo>
                    <a:pt x="27" y="1"/>
                  </a:lnTo>
                  <a:lnTo>
                    <a:pt x="25" y="1"/>
                  </a:lnTo>
                  <a:lnTo>
                    <a:pt x="23" y="1"/>
                  </a:lnTo>
                  <a:lnTo>
                    <a:pt x="21" y="1"/>
                  </a:lnTo>
                  <a:lnTo>
                    <a:pt x="18" y="1"/>
                  </a:lnTo>
                  <a:lnTo>
                    <a:pt x="15" y="1"/>
                  </a:lnTo>
                  <a:lnTo>
                    <a:pt x="12" y="1"/>
                  </a:lnTo>
                  <a:lnTo>
                    <a:pt x="9" y="1"/>
                  </a:lnTo>
                  <a:lnTo>
                    <a:pt x="8" y="0"/>
                  </a:lnTo>
                  <a:lnTo>
                    <a:pt x="6" y="0"/>
                  </a:lnTo>
                  <a:lnTo>
                    <a:pt x="4" y="0"/>
                  </a:lnTo>
                  <a:lnTo>
                    <a:pt x="2" y="0"/>
                  </a:lnTo>
                  <a:lnTo>
                    <a:pt x="1"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6" name="Freeform 42"/>
            <p:cNvSpPr>
              <a:spLocks/>
            </p:cNvSpPr>
            <p:nvPr/>
          </p:nvSpPr>
          <p:spPr bwMode="auto">
            <a:xfrm>
              <a:off x="5704" y="608"/>
              <a:ext cx="339" cy="86"/>
            </a:xfrm>
            <a:custGeom>
              <a:avLst/>
              <a:gdLst>
                <a:gd name="T0" fmla="*/ 259 w 339"/>
                <a:gd name="T1" fmla="*/ 79 h 86"/>
                <a:gd name="T2" fmla="*/ 260 w 339"/>
                <a:gd name="T3" fmla="*/ 73 h 86"/>
                <a:gd name="T4" fmla="*/ 259 w 339"/>
                <a:gd name="T5" fmla="*/ 80 h 86"/>
                <a:gd name="T6" fmla="*/ 260 w 339"/>
                <a:gd name="T7" fmla="*/ 81 h 86"/>
                <a:gd name="T8" fmla="*/ 261 w 339"/>
                <a:gd name="T9" fmla="*/ 81 h 86"/>
                <a:gd name="T10" fmla="*/ 262 w 339"/>
                <a:gd name="T11" fmla="*/ 81 h 86"/>
                <a:gd name="T12" fmla="*/ 263 w 339"/>
                <a:gd name="T13" fmla="*/ 81 h 86"/>
                <a:gd name="T14" fmla="*/ 264 w 339"/>
                <a:gd name="T15" fmla="*/ 82 h 86"/>
                <a:gd name="T16" fmla="*/ 266 w 339"/>
                <a:gd name="T17" fmla="*/ 82 h 86"/>
                <a:gd name="T18" fmla="*/ 268 w 339"/>
                <a:gd name="T19" fmla="*/ 82 h 86"/>
                <a:gd name="T20" fmla="*/ 270 w 339"/>
                <a:gd name="T21" fmla="*/ 82 h 86"/>
                <a:gd name="T22" fmla="*/ 271 w 339"/>
                <a:gd name="T23" fmla="*/ 82 h 86"/>
                <a:gd name="T24" fmla="*/ 272 w 339"/>
                <a:gd name="T25" fmla="*/ 82 h 86"/>
                <a:gd name="T26" fmla="*/ 274 w 339"/>
                <a:gd name="T27" fmla="*/ 83 h 86"/>
                <a:gd name="T28" fmla="*/ 276 w 339"/>
                <a:gd name="T29" fmla="*/ 83 h 86"/>
                <a:gd name="T30" fmla="*/ 279 w 339"/>
                <a:gd name="T31" fmla="*/ 83 h 86"/>
                <a:gd name="T32" fmla="*/ 281 w 339"/>
                <a:gd name="T33" fmla="*/ 83 h 86"/>
                <a:gd name="T34" fmla="*/ 283 w 339"/>
                <a:gd name="T35" fmla="*/ 84 h 86"/>
                <a:gd name="T36" fmla="*/ 285 w 339"/>
                <a:gd name="T37" fmla="*/ 84 h 86"/>
                <a:gd name="T38" fmla="*/ 287 w 339"/>
                <a:gd name="T39" fmla="*/ 84 h 86"/>
                <a:gd name="T40" fmla="*/ 288 w 339"/>
                <a:gd name="T41" fmla="*/ 84 h 86"/>
                <a:gd name="T42" fmla="*/ 292 w 339"/>
                <a:gd name="T43" fmla="*/ 84 h 86"/>
                <a:gd name="T44" fmla="*/ 294 w 339"/>
                <a:gd name="T45" fmla="*/ 84 h 86"/>
                <a:gd name="T46" fmla="*/ 296 w 339"/>
                <a:gd name="T47" fmla="*/ 84 h 86"/>
                <a:gd name="T48" fmla="*/ 298 w 339"/>
                <a:gd name="T49" fmla="*/ 84 h 86"/>
                <a:gd name="T50" fmla="*/ 301 w 339"/>
                <a:gd name="T51" fmla="*/ 84 h 86"/>
                <a:gd name="T52" fmla="*/ 303 w 339"/>
                <a:gd name="T53" fmla="*/ 84 h 86"/>
                <a:gd name="T54" fmla="*/ 304 w 339"/>
                <a:gd name="T55" fmla="*/ 85 h 86"/>
                <a:gd name="T56" fmla="*/ 306 w 339"/>
                <a:gd name="T57" fmla="*/ 85 h 86"/>
                <a:gd name="T58" fmla="*/ 308 w 339"/>
                <a:gd name="T59" fmla="*/ 85 h 86"/>
                <a:gd name="T60" fmla="*/ 309 w 339"/>
                <a:gd name="T61" fmla="*/ 85 h 86"/>
                <a:gd name="T62" fmla="*/ 312 w 339"/>
                <a:gd name="T63" fmla="*/ 85 h 86"/>
                <a:gd name="T64" fmla="*/ 313 w 339"/>
                <a:gd name="T65" fmla="*/ 85 h 86"/>
                <a:gd name="T66" fmla="*/ 315 w 339"/>
                <a:gd name="T67" fmla="*/ 85 h 86"/>
                <a:gd name="T68" fmla="*/ 316 w 339"/>
                <a:gd name="T69" fmla="*/ 85 h 86"/>
                <a:gd name="T70" fmla="*/ 330 w 339"/>
                <a:gd name="T71" fmla="*/ 80 h 86"/>
                <a:gd name="T72" fmla="*/ 338 w 339"/>
                <a:gd name="T73" fmla="*/ 79 h 86"/>
                <a:gd name="T74" fmla="*/ 313 w 339"/>
                <a:gd name="T75" fmla="*/ 74 h 86"/>
                <a:gd name="T76" fmla="*/ 312 w 339"/>
                <a:gd name="T77" fmla="*/ 72 h 86"/>
                <a:gd name="T78" fmla="*/ 309 w 339"/>
                <a:gd name="T79" fmla="*/ 70 h 86"/>
                <a:gd name="T80" fmla="*/ 307 w 339"/>
                <a:gd name="T81" fmla="*/ 68 h 86"/>
                <a:gd name="T82" fmla="*/ 305 w 339"/>
                <a:gd name="T83" fmla="*/ 67 h 86"/>
                <a:gd name="T84" fmla="*/ 303 w 339"/>
                <a:gd name="T85" fmla="*/ 66 h 86"/>
                <a:gd name="T86" fmla="*/ 301 w 339"/>
                <a:gd name="T87" fmla="*/ 65 h 86"/>
                <a:gd name="T88" fmla="*/ 298 w 339"/>
                <a:gd name="T89" fmla="*/ 64 h 86"/>
                <a:gd name="T90" fmla="*/ 295 w 339"/>
                <a:gd name="T91" fmla="*/ 64 h 86"/>
                <a:gd name="T92" fmla="*/ 294 w 339"/>
                <a:gd name="T93" fmla="*/ 64 h 86"/>
                <a:gd name="T94" fmla="*/ 291 w 339"/>
                <a:gd name="T95" fmla="*/ 64 h 86"/>
                <a:gd name="T96" fmla="*/ 288 w 339"/>
                <a:gd name="T97" fmla="*/ 64 h 86"/>
                <a:gd name="T98" fmla="*/ 286 w 339"/>
                <a:gd name="T99" fmla="*/ 65 h 86"/>
                <a:gd name="T100" fmla="*/ 283 w 339"/>
                <a:gd name="T101" fmla="*/ 66 h 86"/>
                <a:gd name="T102" fmla="*/ 281 w 339"/>
                <a:gd name="T103" fmla="*/ 67 h 86"/>
                <a:gd name="T104" fmla="*/ 279 w 339"/>
                <a:gd name="T105" fmla="*/ 69 h 86"/>
                <a:gd name="T106" fmla="*/ 276 w 339"/>
                <a:gd name="T107" fmla="*/ 71 h 86"/>
                <a:gd name="T108" fmla="*/ 35 w 339"/>
                <a:gd name="T109" fmla="*/ 0 h 86"/>
                <a:gd name="T110" fmla="*/ 0 w 339"/>
                <a:gd name="T111" fmla="*/ 16 h 86"/>
                <a:gd name="T112" fmla="*/ 251 w 339"/>
                <a:gd name="T113" fmla="*/ 71 h 86"/>
                <a:gd name="T114" fmla="*/ 253 w 339"/>
                <a:gd name="T115" fmla="*/ 78 h 86"/>
                <a:gd name="T116" fmla="*/ 259 w 339"/>
                <a:gd name="T117"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86">
                  <a:moveTo>
                    <a:pt x="259" y="79"/>
                  </a:moveTo>
                  <a:lnTo>
                    <a:pt x="260" y="73"/>
                  </a:lnTo>
                  <a:lnTo>
                    <a:pt x="259" y="80"/>
                  </a:lnTo>
                  <a:lnTo>
                    <a:pt x="260" y="81"/>
                  </a:lnTo>
                  <a:lnTo>
                    <a:pt x="261" y="81"/>
                  </a:lnTo>
                  <a:lnTo>
                    <a:pt x="262" y="81"/>
                  </a:lnTo>
                  <a:lnTo>
                    <a:pt x="263" y="81"/>
                  </a:lnTo>
                  <a:lnTo>
                    <a:pt x="264" y="82"/>
                  </a:lnTo>
                  <a:lnTo>
                    <a:pt x="266" y="82"/>
                  </a:lnTo>
                  <a:lnTo>
                    <a:pt x="268" y="82"/>
                  </a:lnTo>
                  <a:lnTo>
                    <a:pt x="270" y="82"/>
                  </a:lnTo>
                  <a:lnTo>
                    <a:pt x="271" y="82"/>
                  </a:lnTo>
                  <a:lnTo>
                    <a:pt x="272" y="82"/>
                  </a:lnTo>
                  <a:lnTo>
                    <a:pt x="274" y="83"/>
                  </a:lnTo>
                  <a:lnTo>
                    <a:pt x="276" y="83"/>
                  </a:lnTo>
                  <a:lnTo>
                    <a:pt x="279" y="83"/>
                  </a:lnTo>
                  <a:lnTo>
                    <a:pt x="281" y="83"/>
                  </a:lnTo>
                  <a:lnTo>
                    <a:pt x="283" y="84"/>
                  </a:lnTo>
                  <a:lnTo>
                    <a:pt x="285" y="84"/>
                  </a:lnTo>
                  <a:lnTo>
                    <a:pt x="287" y="84"/>
                  </a:lnTo>
                  <a:lnTo>
                    <a:pt x="288" y="84"/>
                  </a:lnTo>
                  <a:lnTo>
                    <a:pt x="292" y="84"/>
                  </a:lnTo>
                  <a:lnTo>
                    <a:pt x="294" y="84"/>
                  </a:lnTo>
                  <a:lnTo>
                    <a:pt x="296" y="84"/>
                  </a:lnTo>
                  <a:lnTo>
                    <a:pt x="298" y="84"/>
                  </a:lnTo>
                  <a:lnTo>
                    <a:pt x="301" y="84"/>
                  </a:lnTo>
                  <a:lnTo>
                    <a:pt x="303" y="84"/>
                  </a:lnTo>
                  <a:lnTo>
                    <a:pt x="304" y="85"/>
                  </a:lnTo>
                  <a:lnTo>
                    <a:pt x="306" y="85"/>
                  </a:lnTo>
                  <a:lnTo>
                    <a:pt x="308" y="85"/>
                  </a:lnTo>
                  <a:lnTo>
                    <a:pt x="309" y="85"/>
                  </a:lnTo>
                  <a:lnTo>
                    <a:pt x="312" y="85"/>
                  </a:lnTo>
                  <a:lnTo>
                    <a:pt x="313" y="85"/>
                  </a:lnTo>
                  <a:lnTo>
                    <a:pt x="315" y="85"/>
                  </a:lnTo>
                  <a:lnTo>
                    <a:pt x="316" y="85"/>
                  </a:lnTo>
                  <a:lnTo>
                    <a:pt x="330" y="80"/>
                  </a:lnTo>
                  <a:lnTo>
                    <a:pt x="338" y="79"/>
                  </a:lnTo>
                  <a:lnTo>
                    <a:pt x="313" y="74"/>
                  </a:lnTo>
                  <a:lnTo>
                    <a:pt x="312" y="72"/>
                  </a:lnTo>
                  <a:lnTo>
                    <a:pt x="309" y="70"/>
                  </a:lnTo>
                  <a:lnTo>
                    <a:pt x="307" y="68"/>
                  </a:lnTo>
                  <a:lnTo>
                    <a:pt x="305" y="67"/>
                  </a:lnTo>
                  <a:lnTo>
                    <a:pt x="303" y="66"/>
                  </a:lnTo>
                  <a:lnTo>
                    <a:pt x="301" y="65"/>
                  </a:lnTo>
                  <a:lnTo>
                    <a:pt x="298" y="64"/>
                  </a:lnTo>
                  <a:lnTo>
                    <a:pt x="295" y="64"/>
                  </a:lnTo>
                  <a:lnTo>
                    <a:pt x="294" y="64"/>
                  </a:lnTo>
                  <a:lnTo>
                    <a:pt x="291" y="64"/>
                  </a:lnTo>
                  <a:lnTo>
                    <a:pt x="288" y="64"/>
                  </a:lnTo>
                  <a:lnTo>
                    <a:pt x="286" y="65"/>
                  </a:lnTo>
                  <a:lnTo>
                    <a:pt x="283" y="66"/>
                  </a:lnTo>
                  <a:lnTo>
                    <a:pt x="281" y="67"/>
                  </a:lnTo>
                  <a:lnTo>
                    <a:pt x="279" y="69"/>
                  </a:lnTo>
                  <a:lnTo>
                    <a:pt x="276" y="71"/>
                  </a:lnTo>
                  <a:lnTo>
                    <a:pt x="35" y="0"/>
                  </a:lnTo>
                  <a:lnTo>
                    <a:pt x="0" y="16"/>
                  </a:lnTo>
                  <a:lnTo>
                    <a:pt x="251" y="71"/>
                  </a:lnTo>
                  <a:lnTo>
                    <a:pt x="253" y="78"/>
                  </a:lnTo>
                  <a:lnTo>
                    <a:pt x="259" y="7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7" name="Freeform 43"/>
            <p:cNvSpPr>
              <a:spLocks/>
            </p:cNvSpPr>
            <p:nvPr/>
          </p:nvSpPr>
          <p:spPr bwMode="auto">
            <a:xfrm>
              <a:off x="5704" y="608"/>
              <a:ext cx="346" cy="92"/>
            </a:xfrm>
            <a:custGeom>
              <a:avLst/>
              <a:gdLst>
                <a:gd name="T0" fmla="*/ 265 w 346"/>
                <a:gd name="T1" fmla="*/ 78 h 92"/>
                <a:gd name="T2" fmla="*/ 265 w 346"/>
                <a:gd name="T3" fmla="*/ 87 h 92"/>
                <a:gd name="T4" fmla="*/ 267 w 346"/>
                <a:gd name="T5" fmla="*/ 87 h 92"/>
                <a:gd name="T6" fmla="*/ 270 w 346"/>
                <a:gd name="T7" fmla="*/ 88 h 92"/>
                <a:gd name="T8" fmla="*/ 273 w 346"/>
                <a:gd name="T9" fmla="*/ 88 h 92"/>
                <a:gd name="T10" fmla="*/ 276 w 346"/>
                <a:gd name="T11" fmla="*/ 88 h 92"/>
                <a:gd name="T12" fmla="*/ 280 w 346"/>
                <a:gd name="T13" fmla="*/ 89 h 92"/>
                <a:gd name="T14" fmla="*/ 284 w 346"/>
                <a:gd name="T15" fmla="*/ 89 h 92"/>
                <a:gd name="T16" fmla="*/ 289 w 346"/>
                <a:gd name="T17" fmla="*/ 90 h 92"/>
                <a:gd name="T18" fmla="*/ 293 w 346"/>
                <a:gd name="T19" fmla="*/ 90 h 92"/>
                <a:gd name="T20" fmla="*/ 298 w 346"/>
                <a:gd name="T21" fmla="*/ 90 h 92"/>
                <a:gd name="T22" fmla="*/ 302 w 346"/>
                <a:gd name="T23" fmla="*/ 90 h 92"/>
                <a:gd name="T24" fmla="*/ 307 w 346"/>
                <a:gd name="T25" fmla="*/ 90 h 92"/>
                <a:gd name="T26" fmla="*/ 310 w 346"/>
                <a:gd name="T27" fmla="*/ 91 h 92"/>
                <a:gd name="T28" fmla="*/ 315 w 346"/>
                <a:gd name="T29" fmla="*/ 91 h 92"/>
                <a:gd name="T30" fmla="*/ 318 w 346"/>
                <a:gd name="T31" fmla="*/ 91 h 92"/>
                <a:gd name="T32" fmla="*/ 321 w 346"/>
                <a:gd name="T33" fmla="*/ 91 h 92"/>
                <a:gd name="T34" fmla="*/ 337 w 346"/>
                <a:gd name="T35" fmla="*/ 86 h 92"/>
                <a:gd name="T36" fmla="*/ 319 w 346"/>
                <a:gd name="T37" fmla="*/ 79 h 92"/>
                <a:gd name="T38" fmla="*/ 316 w 346"/>
                <a:gd name="T39" fmla="*/ 75 h 92"/>
                <a:gd name="T40" fmla="*/ 311 w 346"/>
                <a:gd name="T41" fmla="*/ 72 h 92"/>
                <a:gd name="T42" fmla="*/ 307 w 346"/>
                <a:gd name="T43" fmla="*/ 70 h 92"/>
                <a:gd name="T44" fmla="*/ 301 w 346"/>
                <a:gd name="T45" fmla="*/ 69 h 92"/>
                <a:gd name="T46" fmla="*/ 297 w 346"/>
                <a:gd name="T47" fmla="*/ 69 h 92"/>
                <a:gd name="T48" fmla="*/ 292 w 346"/>
                <a:gd name="T49" fmla="*/ 70 h 92"/>
                <a:gd name="T50" fmla="*/ 287 w 346"/>
                <a:gd name="T51" fmla="*/ 72 h 92"/>
                <a:gd name="T52" fmla="*/ 282 w 346"/>
                <a:gd name="T53" fmla="*/ 76 h 92"/>
                <a:gd name="T54" fmla="*/ 0 w 346"/>
                <a:gd name="T55" fmla="*/ 17 h 92"/>
                <a:gd name="T56" fmla="*/ 258 w 346"/>
                <a:gd name="T57" fmla="*/ 84 h 92"/>
                <a:gd name="T58" fmla="*/ 258 w 346"/>
                <a:gd name="T59" fmla="*/ 84 h 92"/>
                <a:gd name="T60" fmla="*/ 0 w 346"/>
                <a:gd name="T61" fmla="*/ 17 h 92"/>
                <a:gd name="T62" fmla="*/ 282 w 346"/>
                <a:gd name="T63" fmla="*/ 76 h 92"/>
                <a:gd name="T64" fmla="*/ 287 w 346"/>
                <a:gd name="T65" fmla="*/ 72 h 92"/>
                <a:gd name="T66" fmla="*/ 292 w 346"/>
                <a:gd name="T67" fmla="*/ 70 h 92"/>
                <a:gd name="T68" fmla="*/ 297 w 346"/>
                <a:gd name="T69" fmla="*/ 69 h 92"/>
                <a:gd name="T70" fmla="*/ 301 w 346"/>
                <a:gd name="T71" fmla="*/ 69 h 92"/>
                <a:gd name="T72" fmla="*/ 307 w 346"/>
                <a:gd name="T73" fmla="*/ 70 h 92"/>
                <a:gd name="T74" fmla="*/ 311 w 346"/>
                <a:gd name="T75" fmla="*/ 72 h 92"/>
                <a:gd name="T76" fmla="*/ 316 w 346"/>
                <a:gd name="T77" fmla="*/ 75 h 92"/>
                <a:gd name="T78" fmla="*/ 319 w 346"/>
                <a:gd name="T79" fmla="*/ 79 h 92"/>
                <a:gd name="T80" fmla="*/ 337 w 346"/>
                <a:gd name="T81" fmla="*/ 86 h 92"/>
                <a:gd name="T82" fmla="*/ 321 w 346"/>
                <a:gd name="T83" fmla="*/ 91 h 92"/>
                <a:gd name="T84" fmla="*/ 318 w 346"/>
                <a:gd name="T85" fmla="*/ 91 h 92"/>
                <a:gd name="T86" fmla="*/ 315 w 346"/>
                <a:gd name="T87" fmla="*/ 91 h 92"/>
                <a:gd name="T88" fmla="*/ 310 w 346"/>
                <a:gd name="T89" fmla="*/ 91 h 92"/>
                <a:gd name="T90" fmla="*/ 307 w 346"/>
                <a:gd name="T91" fmla="*/ 90 h 92"/>
                <a:gd name="T92" fmla="*/ 302 w 346"/>
                <a:gd name="T93" fmla="*/ 90 h 92"/>
                <a:gd name="T94" fmla="*/ 298 w 346"/>
                <a:gd name="T95" fmla="*/ 90 h 92"/>
                <a:gd name="T96" fmla="*/ 293 w 346"/>
                <a:gd name="T97" fmla="*/ 90 h 92"/>
                <a:gd name="T98" fmla="*/ 289 w 346"/>
                <a:gd name="T99" fmla="*/ 90 h 92"/>
                <a:gd name="T100" fmla="*/ 284 w 346"/>
                <a:gd name="T101" fmla="*/ 89 h 92"/>
                <a:gd name="T102" fmla="*/ 280 w 346"/>
                <a:gd name="T103" fmla="*/ 89 h 92"/>
                <a:gd name="T104" fmla="*/ 276 w 346"/>
                <a:gd name="T105" fmla="*/ 88 h 92"/>
                <a:gd name="T106" fmla="*/ 273 w 346"/>
                <a:gd name="T107" fmla="*/ 88 h 92"/>
                <a:gd name="T108" fmla="*/ 270 w 346"/>
                <a:gd name="T109" fmla="*/ 88 h 92"/>
                <a:gd name="T110" fmla="*/ 267 w 346"/>
                <a:gd name="T111" fmla="*/ 87 h 92"/>
                <a:gd name="T112" fmla="*/ 265 w 346"/>
                <a:gd name="T113" fmla="*/ 87 h 92"/>
                <a:gd name="T114" fmla="*/ 265 w 346"/>
                <a:gd name="T115"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6" h="92">
                  <a:moveTo>
                    <a:pt x="264" y="85"/>
                  </a:moveTo>
                  <a:lnTo>
                    <a:pt x="265" y="78"/>
                  </a:lnTo>
                  <a:lnTo>
                    <a:pt x="264" y="86"/>
                  </a:lnTo>
                  <a:lnTo>
                    <a:pt x="265" y="87"/>
                  </a:lnTo>
                  <a:lnTo>
                    <a:pt x="266" y="87"/>
                  </a:lnTo>
                  <a:lnTo>
                    <a:pt x="267" y="87"/>
                  </a:lnTo>
                  <a:lnTo>
                    <a:pt x="269" y="87"/>
                  </a:lnTo>
                  <a:lnTo>
                    <a:pt x="270" y="88"/>
                  </a:lnTo>
                  <a:lnTo>
                    <a:pt x="272" y="88"/>
                  </a:lnTo>
                  <a:lnTo>
                    <a:pt x="273" y="88"/>
                  </a:lnTo>
                  <a:lnTo>
                    <a:pt x="275" y="88"/>
                  </a:lnTo>
                  <a:lnTo>
                    <a:pt x="276" y="88"/>
                  </a:lnTo>
                  <a:lnTo>
                    <a:pt x="278" y="88"/>
                  </a:lnTo>
                  <a:lnTo>
                    <a:pt x="280" y="89"/>
                  </a:lnTo>
                  <a:lnTo>
                    <a:pt x="282" y="89"/>
                  </a:lnTo>
                  <a:lnTo>
                    <a:pt x="284" y="89"/>
                  </a:lnTo>
                  <a:lnTo>
                    <a:pt x="287" y="89"/>
                  </a:lnTo>
                  <a:lnTo>
                    <a:pt x="289" y="90"/>
                  </a:lnTo>
                  <a:lnTo>
                    <a:pt x="291" y="90"/>
                  </a:lnTo>
                  <a:lnTo>
                    <a:pt x="293" y="90"/>
                  </a:lnTo>
                  <a:lnTo>
                    <a:pt x="294" y="90"/>
                  </a:lnTo>
                  <a:lnTo>
                    <a:pt x="298" y="90"/>
                  </a:lnTo>
                  <a:lnTo>
                    <a:pt x="300" y="90"/>
                  </a:lnTo>
                  <a:lnTo>
                    <a:pt x="302" y="90"/>
                  </a:lnTo>
                  <a:lnTo>
                    <a:pt x="305" y="90"/>
                  </a:lnTo>
                  <a:lnTo>
                    <a:pt x="307" y="90"/>
                  </a:lnTo>
                  <a:lnTo>
                    <a:pt x="309" y="90"/>
                  </a:lnTo>
                  <a:lnTo>
                    <a:pt x="310" y="91"/>
                  </a:lnTo>
                  <a:lnTo>
                    <a:pt x="312" y="91"/>
                  </a:lnTo>
                  <a:lnTo>
                    <a:pt x="315" y="91"/>
                  </a:lnTo>
                  <a:lnTo>
                    <a:pt x="316" y="91"/>
                  </a:lnTo>
                  <a:lnTo>
                    <a:pt x="318" y="91"/>
                  </a:lnTo>
                  <a:lnTo>
                    <a:pt x="319" y="91"/>
                  </a:lnTo>
                  <a:lnTo>
                    <a:pt x="321" y="91"/>
                  </a:lnTo>
                  <a:lnTo>
                    <a:pt x="323" y="91"/>
                  </a:lnTo>
                  <a:lnTo>
                    <a:pt x="337" y="86"/>
                  </a:lnTo>
                  <a:lnTo>
                    <a:pt x="345" y="85"/>
                  </a:lnTo>
                  <a:lnTo>
                    <a:pt x="319" y="79"/>
                  </a:lnTo>
                  <a:lnTo>
                    <a:pt x="318" y="77"/>
                  </a:lnTo>
                  <a:lnTo>
                    <a:pt x="316" y="75"/>
                  </a:lnTo>
                  <a:lnTo>
                    <a:pt x="314" y="73"/>
                  </a:lnTo>
                  <a:lnTo>
                    <a:pt x="311" y="72"/>
                  </a:lnTo>
                  <a:lnTo>
                    <a:pt x="309" y="71"/>
                  </a:lnTo>
                  <a:lnTo>
                    <a:pt x="307" y="70"/>
                  </a:lnTo>
                  <a:lnTo>
                    <a:pt x="305" y="69"/>
                  </a:lnTo>
                  <a:lnTo>
                    <a:pt x="301" y="69"/>
                  </a:lnTo>
                  <a:lnTo>
                    <a:pt x="300" y="69"/>
                  </a:lnTo>
                  <a:lnTo>
                    <a:pt x="297" y="69"/>
                  </a:lnTo>
                  <a:lnTo>
                    <a:pt x="294" y="69"/>
                  </a:lnTo>
                  <a:lnTo>
                    <a:pt x="292" y="70"/>
                  </a:lnTo>
                  <a:lnTo>
                    <a:pt x="289" y="71"/>
                  </a:lnTo>
                  <a:lnTo>
                    <a:pt x="287" y="72"/>
                  </a:lnTo>
                  <a:lnTo>
                    <a:pt x="284" y="74"/>
                  </a:lnTo>
                  <a:lnTo>
                    <a:pt x="282" y="76"/>
                  </a:lnTo>
                  <a:lnTo>
                    <a:pt x="36" y="0"/>
                  </a:lnTo>
                  <a:lnTo>
                    <a:pt x="0" y="17"/>
                  </a:lnTo>
                  <a:lnTo>
                    <a:pt x="256" y="76"/>
                  </a:lnTo>
                  <a:lnTo>
                    <a:pt x="258" y="84"/>
                  </a:lnTo>
                  <a:lnTo>
                    <a:pt x="264" y="85"/>
                  </a:lnTo>
                  <a:lnTo>
                    <a:pt x="258" y="84"/>
                  </a:lnTo>
                  <a:lnTo>
                    <a:pt x="256" y="76"/>
                  </a:lnTo>
                  <a:lnTo>
                    <a:pt x="0" y="17"/>
                  </a:lnTo>
                  <a:lnTo>
                    <a:pt x="36" y="0"/>
                  </a:lnTo>
                  <a:lnTo>
                    <a:pt x="282" y="76"/>
                  </a:lnTo>
                  <a:lnTo>
                    <a:pt x="284" y="74"/>
                  </a:lnTo>
                  <a:lnTo>
                    <a:pt x="287" y="72"/>
                  </a:lnTo>
                  <a:lnTo>
                    <a:pt x="289" y="71"/>
                  </a:lnTo>
                  <a:lnTo>
                    <a:pt x="292" y="70"/>
                  </a:lnTo>
                  <a:lnTo>
                    <a:pt x="294" y="69"/>
                  </a:lnTo>
                  <a:lnTo>
                    <a:pt x="297" y="69"/>
                  </a:lnTo>
                  <a:lnTo>
                    <a:pt x="300" y="69"/>
                  </a:lnTo>
                  <a:lnTo>
                    <a:pt x="301" y="69"/>
                  </a:lnTo>
                  <a:lnTo>
                    <a:pt x="305" y="69"/>
                  </a:lnTo>
                  <a:lnTo>
                    <a:pt x="307" y="70"/>
                  </a:lnTo>
                  <a:lnTo>
                    <a:pt x="309" y="71"/>
                  </a:lnTo>
                  <a:lnTo>
                    <a:pt x="311" y="72"/>
                  </a:lnTo>
                  <a:lnTo>
                    <a:pt x="314" y="73"/>
                  </a:lnTo>
                  <a:lnTo>
                    <a:pt x="316" y="75"/>
                  </a:lnTo>
                  <a:lnTo>
                    <a:pt x="318" y="77"/>
                  </a:lnTo>
                  <a:lnTo>
                    <a:pt x="319" y="79"/>
                  </a:lnTo>
                  <a:lnTo>
                    <a:pt x="345" y="85"/>
                  </a:lnTo>
                  <a:lnTo>
                    <a:pt x="337" y="86"/>
                  </a:lnTo>
                  <a:lnTo>
                    <a:pt x="323" y="91"/>
                  </a:lnTo>
                  <a:lnTo>
                    <a:pt x="321" y="91"/>
                  </a:lnTo>
                  <a:lnTo>
                    <a:pt x="319" y="91"/>
                  </a:lnTo>
                  <a:lnTo>
                    <a:pt x="318" y="91"/>
                  </a:lnTo>
                  <a:lnTo>
                    <a:pt x="316" y="91"/>
                  </a:lnTo>
                  <a:lnTo>
                    <a:pt x="315" y="91"/>
                  </a:lnTo>
                  <a:lnTo>
                    <a:pt x="312" y="91"/>
                  </a:lnTo>
                  <a:lnTo>
                    <a:pt x="310" y="91"/>
                  </a:lnTo>
                  <a:lnTo>
                    <a:pt x="309" y="90"/>
                  </a:lnTo>
                  <a:lnTo>
                    <a:pt x="307" y="90"/>
                  </a:lnTo>
                  <a:lnTo>
                    <a:pt x="305" y="90"/>
                  </a:lnTo>
                  <a:lnTo>
                    <a:pt x="302" y="90"/>
                  </a:lnTo>
                  <a:lnTo>
                    <a:pt x="300" y="90"/>
                  </a:lnTo>
                  <a:lnTo>
                    <a:pt x="298" y="90"/>
                  </a:lnTo>
                  <a:lnTo>
                    <a:pt x="294" y="90"/>
                  </a:lnTo>
                  <a:lnTo>
                    <a:pt x="293" y="90"/>
                  </a:lnTo>
                  <a:lnTo>
                    <a:pt x="291" y="90"/>
                  </a:lnTo>
                  <a:lnTo>
                    <a:pt x="289" y="90"/>
                  </a:lnTo>
                  <a:lnTo>
                    <a:pt x="287" y="89"/>
                  </a:lnTo>
                  <a:lnTo>
                    <a:pt x="284" y="89"/>
                  </a:lnTo>
                  <a:lnTo>
                    <a:pt x="282" y="89"/>
                  </a:lnTo>
                  <a:lnTo>
                    <a:pt x="280" y="89"/>
                  </a:lnTo>
                  <a:lnTo>
                    <a:pt x="278" y="88"/>
                  </a:lnTo>
                  <a:lnTo>
                    <a:pt x="276" y="88"/>
                  </a:lnTo>
                  <a:lnTo>
                    <a:pt x="275" y="88"/>
                  </a:lnTo>
                  <a:lnTo>
                    <a:pt x="273" y="88"/>
                  </a:lnTo>
                  <a:lnTo>
                    <a:pt x="272" y="88"/>
                  </a:lnTo>
                  <a:lnTo>
                    <a:pt x="270" y="88"/>
                  </a:lnTo>
                  <a:lnTo>
                    <a:pt x="269" y="87"/>
                  </a:lnTo>
                  <a:lnTo>
                    <a:pt x="267" y="87"/>
                  </a:lnTo>
                  <a:lnTo>
                    <a:pt x="266" y="87"/>
                  </a:lnTo>
                  <a:lnTo>
                    <a:pt x="265" y="87"/>
                  </a:lnTo>
                  <a:lnTo>
                    <a:pt x="264" y="86"/>
                  </a:lnTo>
                  <a:lnTo>
                    <a:pt x="265" y="78"/>
                  </a:lnTo>
                  <a:lnTo>
                    <a:pt x="264" y="8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8" name="Freeform 44"/>
            <p:cNvSpPr>
              <a:spLocks/>
            </p:cNvSpPr>
            <p:nvPr/>
          </p:nvSpPr>
          <p:spPr bwMode="auto">
            <a:xfrm>
              <a:off x="5964" y="686"/>
              <a:ext cx="5" cy="2"/>
            </a:xfrm>
            <a:custGeom>
              <a:avLst/>
              <a:gdLst>
                <a:gd name="T0" fmla="*/ 0 w 5"/>
                <a:gd name="T1" fmla="*/ 0 h 2"/>
                <a:gd name="T2" fmla="*/ 4 w 5"/>
                <a:gd name="T3" fmla="*/ 0 h 2"/>
                <a:gd name="T4" fmla="*/ 4 w 5"/>
                <a:gd name="T5" fmla="*/ 1 h 2"/>
                <a:gd name="T6" fmla="*/ 2 w 5"/>
                <a:gd name="T7" fmla="*/ 1 h 2"/>
                <a:gd name="T8" fmla="*/ 0 w 5"/>
                <a:gd name="T9" fmla="*/ 0 h 2"/>
                <a:gd name="T10" fmla="*/ 4 w 5"/>
                <a:gd name="T11" fmla="*/ 0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lnTo>
                    <a:pt x="4" y="0"/>
                  </a:lnTo>
                  <a:lnTo>
                    <a:pt x="4" y="1"/>
                  </a:lnTo>
                  <a:lnTo>
                    <a:pt x="2" y="1"/>
                  </a:lnTo>
                  <a:lnTo>
                    <a:pt x="0" y="0"/>
                  </a:lnTo>
                  <a:lnTo>
                    <a:pt x="4"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9" name="Freeform 45"/>
            <p:cNvSpPr>
              <a:spLocks/>
            </p:cNvSpPr>
            <p:nvPr/>
          </p:nvSpPr>
          <p:spPr bwMode="auto">
            <a:xfrm>
              <a:off x="5964" y="686"/>
              <a:ext cx="5" cy="4"/>
            </a:xfrm>
            <a:custGeom>
              <a:avLst/>
              <a:gdLst>
                <a:gd name="T0" fmla="*/ 2 w 5"/>
                <a:gd name="T1" fmla="*/ 3 h 4"/>
                <a:gd name="T2" fmla="*/ 2 w 5"/>
                <a:gd name="T3" fmla="*/ 3 h 4"/>
                <a:gd name="T4" fmla="*/ 0 w 5"/>
                <a:gd name="T5" fmla="*/ 0 h 4"/>
                <a:gd name="T6" fmla="*/ 4 w 5"/>
                <a:gd name="T7" fmla="*/ 0 h 4"/>
                <a:gd name="T8" fmla="*/ 4 w 5"/>
                <a:gd name="T9" fmla="*/ 3 h 4"/>
                <a:gd name="T10" fmla="*/ 4 w 5"/>
                <a:gd name="T11" fmla="*/ 3 h 4"/>
                <a:gd name="T12" fmla="*/ 4 w 5"/>
                <a:gd name="T13" fmla="*/ 3 h 4"/>
                <a:gd name="T14" fmla="*/ 4 w 5"/>
                <a:gd name="T15" fmla="*/ 3 h 4"/>
                <a:gd name="T16" fmla="*/ 2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3"/>
                  </a:moveTo>
                  <a:lnTo>
                    <a:pt x="2" y="3"/>
                  </a:lnTo>
                  <a:lnTo>
                    <a:pt x="0" y="0"/>
                  </a:lnTo>
                  <a:lnTo>
                    <a:pt x="4" y="0"/>
                  </a:lnTo>
                  <a:lnTo>
                    <a:pt x="4" y="3"/>
                  </a:lnTo>
                  <a:lnTo>
                    <a:pt x="4" y="3"/>
                  </a:lnTo>
                  <a:lnTo>
                    <a:pt x="4" y="3"/>
                  </a:lnTo>
                  <a:lnTo>
                    <a:pt x="4" y="3"/>
                  </a:lnTo>
                  <a:lnTo>
                    <a:pt x="2"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0" name="Freeform 46"/>
            <p:cNvSpPr>
              <a:spLocks/>
            </p:cNvSpPr>
            <p:nvPr/>
          </p:nvSpPr>
          <p:spPr bwMode="auto">
            <a:xfrm>
              <a:off x="5968" y="693"/>
              <a:ext cx="53" cy="2"/>
            </a:xfrm>
            <a:custGeom>
              <a:avLst/>
              <a:gdLst>
                <a:gd name="T0" fmla="*/ 52 w 53"/>
                <a:gd name="T1" fmla="*/ 0 h 2"/>
                <a:gd name="T2" fmla="*/ 49 w 53"/>
                <a:gd name="T3" fmla="*/ 0 h 2"/>
                <a:gd name="T4" fmla="*/ 46 w 53"/>
                <a:gd name="T5" fmla="*/ 0 h 2"/>
                <a:gd name="T6" fmla="*/ 43 w 53"/>
                <a:gd name="T7" fmla="*/ 0 h 2"/>
                <a:gd name="T8" fmla="*/ 40 w 53"/>
                <a:gd name="T9" fmla="*/ 0 h 2"/>
                <a:gd name="T10" fmla="*/ 36 w 53"/>
                <a:gd name="T11" fmla="*/ 0 h 2"/>
                <a:gd name="T12" fmla="*/ 32 w 53"/>
                <a:gd name="T13" fmla="*/ 0 h 2"/>
                <a:gd name="T14" fmla="*/ 27 w 53"/>
                <a:gd name="T15" fmla="*/ 0 h 2"/>
                <a:gd name="T16" fmla="*/ 24 w 53"/>
                <a:gd name="T17" fmla="*/ 0 h 2"/>
                <a:gd name="T18" fmla="*/ 20 w 53"/>
                <a:gd name="T19" fmla="*/ 1 h 2"/>
                <a:gd name="T20" fmla="*/ 17 w 53"/>
                <a:gd name="T21" fmla="*/ 1 h 2"/>
                <a:gd name="T22" fmla="*/ 12 w 53"/>
                <a:gd name="T23" fmla="*/ 1 h 2"/>
                <a:gd name="T24" fmla="*/ 10 w 53"/>
                <a:gd name="T25" fmla="*/ 1 h 2"/>
                <a:gd name="T26" fmla="*/ 7 w 53"/>
                <a:gd name="T27" fmla="*/ 1 h 2"/>
                <a:gd name="T28" fmla="*/ 4 w 53"/>
                <a:gd name="T29" fmla="*/ 1 h 2"/>
                <a:gd name="T30" fmla="*/ 2 w 53"/>
                <a:gd name="T31" fmla="*/ 1 h 2"/>
                <a:gd name="T32" fmla="*/ 0 w 53"/>
                <a:gd name="T33" fmla="*/ 1 h 2"/>
                <a:gd name="T34" fmla="*/ 2 w 53"/>
                <a:gd name="T35" fmla="*/ 1 h 2"/>
                <a:gd name="T36" fmla="*/ 4 w 53"/>
                <a:gd name="T37" fmla="*/ 1 h 2"/>
                <a:gd name="T38" fmla="*/ 7 w 53"/>
                <a:gd name="T39" fmla="*/ 1 h 2"/>
                <a:gd name="T40" fmla="*/ 10 w 53"/>
                <a:gd name="T41" fmla="*/ 0 h 2"/>
                <a:gd name="T42" fmla="*/ 12 w 53"/>
                <a:gd name="T43" fmla="*/ 0 h 2"/>
                <a:gd name="T44" fmla="*/ 16 w 53"/>
                <a:gd name="T45" fmla="*/ 0 h 2"/>
                <a:gd name="T46" fmla="*/ 20 w 53"/>
                <a:gd name="T47" fmla="*/ 0 h 2"/>
                <a:gd name="T48" fmla="*/ 23 w 53"/>
                <a:gd name="T49" fmla="*/ 0 h 2"/>
                <a:gd name="T50" fmla="*/ 27 w 53"/>
                <a:gd name="T51" fmla="*/ 0 h 2"/>
                <a:gd name="T52" fmla="*/ 32 w 53"/>
                <a:gd name="T53" fmla="*/ 0 h 2"/>
                <a:gd name="T54" fmla="*/ 36 w 53"/>
                <a:gd name="T55" fmla="*/ 0 h 2"/>
                <a:gd name="T56" fmla="*/ 40 w 53"/>
                <a:gd name="T57" fmla="*/ 0 h 2"/>
                <a:gd name="T58" fmla="*/ 43 w 53"/>
                <a:gd name="T59" fmla="*/ 0 h 2"/>
                <a:gd name="T60" fmla="*/ 46 w 53"/>
                <a:gd name="T61" fmla="*/ 0 h 2"/>
                <a:gd name="T62" fmla="*/ 49 w 53"/>
                <a:gd name="T63" fmla="*/ 0 h 2"/>
                <a:gd name="T64" fmla="*/ 52 w 53"/>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2">
                  <a:moveTo>
                    <a:pt x="52" y="0"/>
                  </a:moveTo>
                  <a:lnTo>
                    <a:pt x="52" y="0"/>
                  </a:lnTo>
                  <a:lnTo>
                    <a:pt x="51" y="0"/>
                  </a:lnTo>
                  <a:lnTo>
                    <a:pt x="49" y="0"/>
                  </a:lnTo>
                  <a:lnTo>
                    <a:pt x="48" y="0"/>
                  </a:lnTo>
                  <a:lnTo>
                    <a:pt x="46" y="0"/>
                  </a:lnTo>
                  <a:lnTo>
                    <a:pt x="45" y="0"/>
                  </a:lnTo>
                  <a:lnTo>
                    <a:pt x="43" y="0"/>
                  </a:lnTo>
                  <a:lnTo>
                    <a:pt x="41" y="0"/>
                  </a:lnTo>
                  <a:lnTo>
                    <a:pt x="40" y="0"/>
                  </a:lnTo>
                  <a:lnTo>
                    <a:pt x="38" y="0"/>
                  </a:lnTo>
                  <a:lnTo>
                    <a:pt x="36" y="0"/>
                  </a:lnTo>
                  <a:lnTo>
                    <a:pt x="34" y="0"/>
                  </a:lnTo>
                  <a:lnTo>
                    <a:pt x="32" y="0"/>
                  </a:lnTo>
                  <a:lnTo>
                    <a:pt x="30" y="0"/>
                  </a:lnTo>
                  <a:lnTo>
                    <a:pt x="27" y="0"/>
                  </a:lnTo>
                  <a:lnTo>
                    <a:pt x="26" y="0"/>
                  </a:lnTo>
                  <a:lnTo>
                    <a:pt x="24" y="0"/>
                  </a:lnTo>
                  <a:lnTo>
                    <a:pt x="22" y="0"/>
                  </a:lnTo>
                  <a:lnTo>
                    <a:pt x="20" y="1"/>
                  </a:lnTo>
                  <a:lnTo>
                    <a:pt x="18" y="1"/>
                  </a:lnTo>
                  <a:lnTo>
                    <a:pt x="17" y="1"/>
                  </a:lnTo>
                  <a:lnTo>
                    <a:pt x="15" y="1"/>
                  </a:lnTo>
                  <a:lnTo>
                    <a:pt x="12" y="1"/>
                  </a:lnTo>
                  <a:lnTo>
                    <a:pt x="11" y="1"/>
                  </a:lnTo>
                  <a:lnTo>
                    <a:pt x="10" y="1"/>
                  </a:lnTo>
                  <a:lnTo>
                    <a:pt x="8" y="1"/>
                  </a:lnTo>
                  <a:lnTo>
                    <a:pt x="7" y="1"/>
                  </a:lnTo>
                  <a:lnTo>
                    <a:pt x="6" y="1"/>
                  </a:lnTo>
                  <a:lnTo>
                    <a:pt x="4" y="1"/>
                  </a:lnTo>
                  <a:lnTo>
                    <a:pt x="3" y="1"/>
                  </a:lnTo>
                  <a:lnTo>
                    <a:pt x="2" y="1"/>
                  </a:lnTo>
                  <a:lnTo>
                    <a:pt x="1" y="1"/>
                  </a:lnTo>
                  <a:lnTo>
                    <a:pt x="0" y="1"/>
                  </a:lnTo>
                  <a:lnTo>
                    <a:pt x="1" y="1"/>
                  </a:lnTo>
                  <a:lnTo>
                    <a:pt x="2" y="1"/>
                  </a:lnTo>
                  <a:lnTo>
                    <a:pt x="3" y="1"/>
                  </a:lnTo>
                  <a:lnTo>
                    <a:pt x="4" y="1"/>
                  </a:lnTo>
                  <a:lnTo>
                    <a:pt x="5" y="1"/>
                  </a:lnTo>
                  <a:lnTo>
                    <a:pt x="7" y="1"/>
                  </a:lnTo>
                  <a:lnTo>
                    <a:pt x="8" y="1"/>
                  </a:lnTo>
                  <a:lnTo>
                    <a:pt x="10" y="0"/>
                  </a:lnTo>
                  <a:lnTo>
                    <a:pt x="11" y="0"/>
                  </a:lnTo>
                  <a:lnTo>
                    <a:pt x="12" y="0"/>
                  </a:lnTo>
                  <a:lnTo>
                    <a:pt x="14" y="0"/>
                  </a:lnTo>
                  <a:lnTo>
                    <a:pt x="16" y="0"/>
                  </a:lnTo>
                  <a:lnTo>
                    <a:pt x="18" y="0"/>
                  </a:lnTo>
                  <a:lnTo>
                    <a:pt x="20" y="0"/>
                  </a:lnTo>
                  <a:lnTo>
                    <a:pt x="22" y="0"/>
                  </a:lnTo>
                  <a:lnTo>
                    <a:pt x="23" y="0"/>
                  </a:lnTo>
                  <a:lnTo>
                    <a:pt x="26" y="0"/>
                  </a:lnTo>
                  <a:lnTo>
                    <a:pt x="27" y="0"/>
                  </a:lnTo>
                  <a:lnTo>
                    <a:pt x="30" y="0"/>
                  </a:lnTo>
                  <a:lnTo>
                    <a:pt x="32" y="0"/>
                  </a:lnTo>
                  <a:lnTo>
                    <a:pt x="34" y="0"/>
                  </a:lnTo>
                  <a:lnTo>
                    <a:pt x="36" y="0"/>
                  </a:lnTo>
                  <a:lnTo>
                    <a:pt x="38" y="0"/>
                  </a:lnTo>
                  <a:lnTo>
                    <a:pt x="40" y="0"/>
                  </a:lnTo>
                  <a:lnTo>
                    <a:pt x="41" y="0"/>
                  </a:lnTo>
                  <a:lnTo>
                    <a:pt x="43" y="0"/>
                  </a:lnTo>
                  <a:lnTo>
                    <a:pt x="45" y="0"/>
                  </a:lnTo>
                  <a:lnTo>
                    <a:pt x="46" y="0"/>
                  </a:lnTo>
                  <a:lnTo>
                    <a:pt x="48" y="0"/>
                  </a:lnTo>
                  <a:lnTo>
                    <a:pt x="49" y="0"/>
                  </a:lnTo>
                  <a:lnTo>
                    <a:pt x="51" y="0"/>
                  </a:lnTo>
                  <a:lnTo>
                    <a:pt x="52" y="0"/>
                  </a:lnTo>
                  <a:lnTo>
                    <a:pt x="5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1" name="Freeform 47"/>
            <p:cNvSpPr>
              <a:spLocks/>
            </p:cNvSpPr>
            <p:nvPr/>
          </p:nvSpPr>
          <p:spPr bwMode="auto">
            <a:xfrm>
              <a:off x="6027" y="693"/>
              <a:ext cx="9" cy="2"/>
            </a:xfrm>
            <a:custGeom>
              <a:avLst/>
              <a:gdLst>
                <a:gd name="T0" fmla="*/ 8 w 9"/>
                <a:gd name="T1" fmla="*/ 1 h 2"/>
                <a:gd name="T2" fmla="*/ 8 w 9"/>
                <a:gd name="T3" fmla="*/ 1 h 2"/>
                <a:gd name="T4" fmla="*/ 0 w 9"/>
                <a:gd name="T5" fmla="*/ 0 h 2"/>
                <a:gd name="T6" fmla="*/ 0 w 9"/>
                <a:gd name="T7" fmla="*/ 0 h 2"/>
                <a:gd name="T8" fmla="*/ 8 w 9"/>
                <a:gd name="T9" fmla="*/ 1 h 2"/>
                <a:gd name="T10" fmla="*/ 8 w 9"/>
                <a:gd name="T11" fmla="*/ 1 h 2"/>
              </a:gdLst>
              <a:ahLst/>
              <a:cxnLst>
                <a:cxn ang="0">
                  <a:pos x="T0" y="T1"/>
                </a:cxn>
                <a:cxn ang="0">
                  <a:pos x="T2" y="T3"/>
                </a:cxn>
                <a:cxn ang="0">
                  <a:pos x="T4" y="T5"/>
                </a:cxn>
                <a:cxn ang="0">
                  <a:pos x="T6" y="T7"/>
                </a:cxn>
                <a:cxn ang="0">
                  <a:pos x="T8" y="T9"/>
                </a:cxn>
                <a:cxn ang="0">
                  <a:pos x="T10" y="T11"/>
                </a:cxn>
              </a:cxnLst>
              <a:rect l="0" t="0" r="r" b="b"/>
              <a:pathLst>
                <a:path w="9" h="2">
                  <a:moveTo>
                    <a:pt x="8" y="1"/>
                  </a:moveTo>
                  <a:lnTo>
                    <a:pt x="8" y="1"/>
                  </a:lnTo>
                  <a:lnTo>
                    <a:pt x="0" y="0"/>
                  </a:lnTo>
                  <a:lnTo>
                    <a:pt x="0" y="0"/>
                  </a:lnTo>
                  <a:lnTo>
                    <a:pt x="8" y="1"/>
                  </a:lnTo>
                  <a:lnTo>
                    <a:pt x="8"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2" name="Freeform 48"/>
            <p:cNvSpPr>
              <a:spLocks/>
            </p:cNvSpPr>
            <p:nvPr/>
          </p:nvSpPr>
          <p:spPr bwMode="auto">
            <a:xfrm>
              <a:off x="6041" y="689"/>
              <a:ext cx="5" cy="4"/>
            </a:xfrm>
            <a:custGeom>
              <a:avLst/>
              <a:gdLst>
                <a:gd name="T0" fmla="*/ 3 w 5"/>
                <a:gd name="T1" fmla="*/ 1 h 4"/>
                <a:gd name="T2" fmla="*/ 3 w 5"/>
                <a:gd name="T3" fmla="*/ 3 h 4"/>
                <a:gd name="T4" fmla="*/ 0 w 5"/>
                <a:gd name="T5" fmla="*/ 1 h 4"/>
                <a:gd name="T6" fmla="*/ 0 w 5"/>
                <a:gd name="T7" fmla="*/ 0 h 4"/>
                <a:gd name="T8" fmla="*/ 3 w 5"/>
                <a:gd name="T9" fmla="*/ 1 h 4"/>
                <a:gd name="T10" fmla="*/ 3 w 5"/>
                <a:gd name="T11" fmla="*/ 3 h 4"/>
                <a:gd name="T12" fmla="*/ 3 w 5"/>
                <a:gd name="T13" fmla="*/ 1 h 4"/>
                <a:gd name="T14" fmla="*/ 4 w 5"/>
                <a:gd name="T15" fmla="*/ 2 h 4"/>
                <a:gd name="T16" fmla="*/ 3 w 5"/>
                <a:gd name="T17" fmla="*/ 3 h 4"/>
                <a:gd name="T18" fmla="*/ 3 w 5"/>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3" y="1"/>
                  </a:moveTo>
                  <a:lnTo>
                    <a:pt x="3" y="3"/>
                  </a:lnTo>
                  <a:lnTo>
                    <a:pt x="0" y="1"/>
                  </a:lnTo>
                  <a:lnTo>
                    <a:pt x="0" y="0"/>
                  </a:lnTo>
                  <a:lnTo>
                    <a:pt x="3" y="1"/>
                  </a:lnTo>
                  <a:lnTo>
                    <a:pt x="3" y="3"/>
                  </a:lnTo>
                  <a:lnTo>
                    <a:pt x="3" y="1"/>
                  </a:lnTo>
                  <a:lnTo>
                    <a:pt x="4" y="2"/>
                  </a:lnTo>
                  <a:lnTo>
                    <a:pt x="3" y="3"/>
                  </a:lnTo>
                  <a:lnTo>
                    <a:pt x="3"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3" name="Freeform 49"/>
            <p:cNvSpPr>
              <a:spLocks/>
            </p:cNvSpPr>
            <p:nvPr/>
          </p:nvSpPr>
          <p:spPr bwMode="auto">
            <a:xfrm>
              <a:off x="6023" y="687"/>
              <a:ext cx="20" cy="2"/>
            </a:xfrm>
            <a:custGeom>
              <a:avLst/>
              <a:gdLst>
                <a:gd name="T0" fmla="*/ 0 w 20"/>
                <a:gd name="T1" fmla="*/ 0 h 2"/>
                <a:gd name="T2" fmla="*/ 0 w 20"/>
                <a:gd name="T3" fmla="*/ 0 h 2"/>
                <a:gd name="T4" fmla="*/ 19 w 20"/>
                <a:gd name="T5" fmla="*/ 1 h 2"/>
                <a:gd name="T6" fmla="*/ 19 w 20"/>
                <a:gd name="T7" fmla="*/ 1 h 2"/>
                <a:gd name="T8" fmla="*/ 0 w 20"/>
                <a:gd name="T9" fmla="*/ 0 h 2"/>
                <a:gd name="T10" fmla="*/ 0 w 20"/>
                <a:gd name="T11" fmla="*/ 0 h 2"/>
              </a:gdLst>
              <a:ahLst/>
              <a:cxnLst>
                <a:cxn ang="0">
                  <a:pos x="T0" y="T1"/>
                </a:cxn>
                <a:cxn ang="0">
                  <a:pos x="T2" y="T3"/>
                </a:cxn>
                <a:cxn ang="0">
                  <a:pos x="T4" y="T5"/>
                </a:cxn>
                <a:cxn ang="0">
                  <a:pos x="T6" y="T7"/>
                </a:cxn>
                <a:cxn ang="0">
                  <a:pos x="T8" y="T9"/>
                </a:cxn>
                <a:cxn ang="0">
                  <a:pos x="T10" y="T11"/>
                </a:cxn>
              </a:cxnLst>
              <a:rect l="0" t="0" r="r" b="b"/>
              <a:pathLst>
                <a:path w="20" h="2">
                  <a:moveTo>
                    <a:pt x="0" y="0"/>
                  </a:moveTo>
                  <a:lnTo>
                    <a:pt x="0" y="0"/>
                  </a:lnTo>
                  <a:lnTo>
                    <a:pt x="19" y="1"/>
                  </a:lnTo>
                  <a:lnTo>
                    <a:pt x="19"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4" name="Freeform 50"/>
            <p:cNvSpPr>
              <a:spLocks/>
            </p:cNvSpPr>
            <p:nvPr/>
          </p:nvSpPr>
          <p:spPr bwMode="auto">
            <a:xfrm>
              <a:off x="5986" y="676"/>
              <a:ext cx="32" cy="7"/>
            </a:xfrm>
            <a:custGeom>
              <a:avLst/>
              <a:gdLst>
                <a:gd name="T0" fmla="*/ 0 w 32"/>
                <a:gd name="T1" fmla="*/ 4 h 7"/>
                <a:gd name="T2" fmla="*/ 1 w 32"/>
                <a:gd name="T3" fmla="*/ 4 h 7"/>
                <a:gd name="T4" fmla="*/ 3 w 32"/>
                <a:gd name="T5" fmla="*/ 3 h 7"/>
                <a:gd name="T6" fmla="*/ 5 w 32"/>
                <a:gd name="T7" fmla="*/ 3 h 7"/>
                <a:gd name="T8" fmla="*/ 7 w 32"/>
                <a:gd name="T9" fmla="*/ 2 h 7"/>
                <a:gd name="T10" fmla="*/ 8 w 32"/>
                <a:gd name="T11" fmla="*/ 2 h 7"/>
                <a:gd name="T12" fmla="*/ 10 w 32"/>
                <a:gd name="T13" fmla="*/ 1 h 7"/>
                <a:gd name="T14" fmla="*/ 12 w 32"/>
                <a:gd name="T15" fmla="*/ 1 h 7"/>
                <a:gd name="T16" fmla="*/ 15 w 32"/>
                <a:gd name="T17" fmla="*/ 1 h 7"/>
                <a:gd name="T18" fmla="*/ 16 w 32"/>
                <a:gd name="T19" fmla="*/ 1 h 7"/>
                <a:gd name="T20" fmla="*/ 19 w 32"/>
                <a:gd name="T21" fmla="*/ 1 h 7"/>
                <a:gd name="T22" fmla="*/ 21 w 32"/>
                <a:gd name="T23" fmla="*/ 2 h 7"/>
                <a:gd name="T24" fmla="*/ 23 w 32"/>
                <a:gd name="T25" fmla="*/ 2 h 7"/>
                <a:gd name="T26" fmla="*/ 24 w 32"/>
                <a:gd name="T27" fmla="*/ 3 h 7"/>
                <a:gd name="T28" fmla="*/ 26 w 32"/>
                <a:gd name="T29" fmla="*/ 3 h 7"/>
                <a:gd name="T30" fmla="*/ 27 w 32"/>
                <a:gd name="T31" fmla="*/ 4 h 7"/>
                <a:gd name="T32" fmla="*/ 29 w 32"/>
                <a:gd name="T33" fmla="*/ 5 h 7"/>
                <a:gd name="T34" fmla="*/ 31 w 32"/>
                <a:gd name="T35" fmla="*/ 6 h 7"/>
                <a:gd name="T36" fmla="*/ 31 w 32"/>
                <a:gd name="T37" fmla="*/ 6 h 7"/>
                <a:gd name="T38" fmla="*/ 30 w 32"/>
                <a:gd name="T39" fmla="*/ 5 h 7"/>
                <a:gd name="T40" fmla="*/ 28 w 32"/>
                <a:gd name="T41" fmla="*/ 4 h 7"/>
                <a:gd name="T42" fmla="*/ 26 w 32"/>
                <a:gd name="T43" fmla="*/ 3 h 7"/>
                <a:gd name="T44" fmla="*/ 24 w 32"/>
                <a:gd name="T45" fmla="*/ 2 h 7"/>
                <a:gd name="T46" fmla="*/ 23 w 32"/>
                <a:gd name="T47" fmla="*/ 2 h 7"/>
                <a:gd name="T48" fmla="*/ 21 w 32"/>
                <a:gd name="T49" fmla="*/ 1 h 7"/>
                <a:gd name="T50" fmla="*/ 19 w 32"/>
                <a:gd name="T51" fmla="*/ 1 h 7"/>
                <a:gd name="T52" fmla="*/ 17 w 32"/>
                <a:gd name="T53" fmla="*/ 0 h 7"/>
                <a:gd name="T54" fmla="*/ 15 w 32"/>
                <a:gd name="T55" fmla="*/ 0 h 7"/>
                <a:gd name="T56" fmla="*/ 12 w 32"/>
                <a:gd name="T57" fmla="*/ 0 h 7"/>
                <a:gd name="T58" fmla="*/ 10 w 32"/>
                <a:gd name="T59" fmla="*/ 1 h 7"/>
                <a:gd name="T60" fmla="*/ 8 w 32"/>
                <a:gd name="T61" fmla="*/ 1 h 7"/>
                <a:gd name="T62" fmla="*/ 6 w 32"/>
                <a:gd name="T63" fmla="*/ 2 h 7"/>
                <a:gd name="T64" fmla="*/ 4 w 32"/>
                <a:gd name="T65" fmla="*/ 2 h 7"/>
                <a:gd name="T66" fmla="*/ 2 w 32"/>
                <a:gd name="T67" fmla="*/ 3 h 7"/>
                <a:gd name="T68" fmla="*/ 0 w 32"/>
                <a:gd name="T69" fmla="*/ 4 h 7"/>
                <a:gd name="T70" fmla="*/ 1 w 32"/>
                <a:gd name="T71" fmla="*/ 4 h 7"/>
                <a:gd name="T72" fmla="*/ 0 w 32"/>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
                  <a:moveTo>
                    <a:pt x="0" y="4"/>
                  </a:moveTo>
                  <a:lnTo>
                    <a:pt x="1" y="4"/>
                  </a:lnTo>
                  <a:lnTo>
                    <a:pt x="3" y="3"/>
                  </a:lnTo>
                  <a:lnTo>
                    <a:pt x="5" y="3"/>
                  </a:lnTo>
                  <a:lnTo>
                    <a:pt x="7" y="2"/>
                  </a:lnTo>
                  <a:lnTo>
                    <a:pt x="8" y="2"/>
                  </a:lnTo>
                  <a:lnTo>
                    <a:pt x="10" y="1"/>
                  </a:lnTo>
                  <a:lnTo>
                    <a:pt x="12" y="1"/>
                  </a:lnTo>
                  <a:lnTo>
                    <a:pt x="15" y="1"/>
                  </a:lnTo>
                  <a:lnTo>
                    <a:pt x="16" y="1"/>
                  </a:lnTo>
                  <a:lnTo>
                    <a:pt x="19" y="1"/>
                  </a:lnTo>
                  <a:lnTo>
                    <a:pt x="21" y="2"/>
                  </a:lnTo>
                  <a:lnTo>
                    <a:pt x="23" y="2"/>
                  </a:lnTo>
                  <a:lnTo>
                    <a:pt x="24" y="3"/>
                  </a:lnTo>
                  <a:lnTo>
                    <a:pt x="26" y="3"/>
                  </a:lnTo>
                  <a:lnTo>
                    <a:pt x="27" y="4"/>
                  </a:lnTo>
                  <a:lnTo>
                    <a:pt x="29" y="5"/>
                  </a:lnTo>
                  <a:lnTo>
                    <a:pt x="31" y="6"/>
                  </a:lnTo>
                  <a:lnTo>
                    <a:pt x="31" y="6"/>
                  </a:lnTo>
                  <a:lnTo>
                    <a:pt x="30" y="5"/>
                  </a:lnTo>
                  <a:lnTo>
                    <a:pt x="28" y="4"/>
                  </a:lnTo>
                  <a:lnTo>
                    <a:pt x="26" y="3"/>
                  </a:lnTo>
                  <a:lnTo>
                    <a:pt x="24" y="2"/>
                  </a:lnTo>
                  <a:lnTo>
                    <a:pt x="23" y="2"/>
                  </a:lnTo>
                  <a:lnTo>
                    <a:pt x="21" y="1"/>
                  </a:lnTo>
                  <a:lnTo>
                    <a:pt x="19" y="1"/>
                  </a:lnTo>
                  <a:lnTo>
                    <a:pt x="17" y="0"/>
                  </a:lnTo>
                  <a:lnTo>
                    <a:pt x="15" y="0"/>
                  </a:lnTo>
                  <a:lnTo>
                    <a:pt x="12" y="0"/>
                  </a:lnTo>
                  <a:lnTo>
                    <a:pt x="10" y="1"/>
                  </a:lnTo>
                  <a:lnTo>
                    <a:pt x="8" y="1"/>
                  </a:lnTo>
                  <a:lnTo>
                    <a:pt x="6" y="2"/>
                  </a:lnTo>
                  <a:lnTo>
                    <a:pt x="4" y="2"/>
                  </a:lnTo>
                  <a:lnTo>
                    <a:pt x="2" y="3"/>
                  </a:lnTo>
                  <a:lnTo>
                    <a:pt x="0" y="4"/>
                  </a:lnTo>
                  <a:lnTo>
                    <a:pt x="1"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5" name="Freeform 51"/>
            <p:cNvSpPr>
              <a:spLocks/>
            </p:cNvSpPr>
            <p:nvPr/>
          </p:nvSpPr>
          <p:spPr bwMode="auto">
            <a:xfrm>
              <a:off x="5740" y="608"/>
              <a:ext cx="242" cy="71"/>
            </a:xfrm>
            <a:custGeom>
              <a:avLst/>
              <a:gdLst>
                <a:gd name="T0" fmla="*/ 0 w 242"/>
                <a:gd name="T1" fmla="*/ 1 h 71"/>
                <a:gd name="T2" fmla="*/ 0 w 242"/>
                <a:gd name="T3" fmla="*/ 1 h 71"/>
                <a:gd name="T4" fmla="*/ 240 w 242"/>
                <a:gd name="T5" fmla="*/ 70 h 71"/>
                <a:gd name="T6" fmla="*/ 241 w 242"/>
                <a:gd name="T7" fmla="*/ 69 h 71"/>
                <a:gd name="T8" fmla="*/ 0 w 242"/>
                <a:gd name="T9" fmla="*/ 0 h 71"/>
                <a:gd name="T10" fmla="*/ 0 w 242"/>
                <a:gd name="T11" fmla="*/ 1 h 71"/>
              </a:gdLst>
              <a:ahLst/>
              <a:cxnLst>
                <a:cxn ang="0">
                  <a:pos x="T0" y="T1"/>
                </a:cxn>
                <a:cxn ang="0">
                  <a:pos x="T2" y="T3"/>
                </a:cxn>
                <a:cxn ang="0">
                  <a:pos x="T4" y="T5"/>
                </a:cxn>
                <a:cxn ang="0">
                  <a:pos x="T6" y="T7"/>
                </a:cxn>
                <a:cxn ang="0">
                  <a:pos x="T8" y="T9"/>
                </a:cxn>
                <a:cxn ang="0">
                  <a:pos x="T10" y="T11"/>
                </a:cxn>
              </a:cxnLst>
              <a:rect l="0" t="0" r="r" b="b"/>
              <a:pathLst>
                <a:path w="242" h="71">
                  <a:moveTo>
                    <a:pt x="0" y="1"/>
                  </a:moveTo>
                  <a:lnTo>
                    <a:pt x="0" y="1"/>
                  </a:lnTo>
                  <a:lnTo>
                    <a:pt x="240" y="70"/>
                  </a:lnTo>
                  <a:lnTo>
                    <a:pt x="241" y="69"/>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6" name="Freeform 52"/>
            <p:cNvSpPr>
              <a:spLocks/>
            </p:cNvSpPr>
            <p:nvPr/>
          </p:nvSpPr>
          <p:spPr bwMode="auto">
            <a:xfrm>
              <a:off x="5703" y="608"/>
              <a:ext cx="31" cy="13"/>
            </a:xfrm>
            <a:custGeom>
              <a:avLst/>
              <a:gdLst>
                <a:gd name="T0" fmla="*/ 1 w 31"/>
                <a:gd name="T1" fmla="*/ 11 h 13"/>
                <a:gd name="T2" fmla="*/ 1 w 31"/>
                <a:gd name="T3" fmla="*/ 11 h 13"/>
                <a:gd name="T4" fmla="*/ 30 w 31"/>
                <a:gd name="T5" fmla="*/ 1 h 13"/>
                <a:gd name="T6" fmla="*/ 30 w 31"/>
                <a:gd name="T7" fmla="*/ 0 h 13"/>
                <a:gd name="T8" fmla="*/ 1 w 31"/>
                <a:gd name="T9" fmla="*/ 11 h 13"/>
                <a:gd name="T10" fmla="*/ 1 w 31"/>
                <a:gd name="T11" fmla="*/ 12 h 13"/>
                <a:gd name="T12" fmla="*/ 1 w 31"/>
                <a:gd name="T13" fmla="*/ 11 h 13"/>
                <a:gd name="T14" fmla="*/ 0 w 31"/>
                <a:gd name="T15" fmla="*/ 11 h 13"/>
                <a:gd name="T16" fmla="*/ 1 w 31"/>
                <a:gd name="T17" fmla="*/ 12 h 13"/>
                <a:gd name="T18" fmla="*/ 1 w 31"/>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3">
                  <a:moveTo>
                    <a:pt x="1" y="11"/>
                  </a:moveTo>
                  <a:lnTo>
                    <a:pt x="1" y="11"/>
                  </a:lnTo>
                  <a:lnTo>
                    <a:pt x="30" y="1"/>
                  </a:lnTo>
                  <a:lnTo>
                    <a:pt x="30" y="0"/>
                  </a:lnTo>
                  <a:lnTo>
                    <a:pt x="1" y="11"/>
                  </a:lnTo>
                  <a:lnTo>
                    <a:pt x="1" y="12"/>
                  </a:lnTo>
                  <a:lnTo>
                    <a:pt x="1" y="11"/>
                  </a:lnTo>
                  <a:lnTo>
                    <a:pt x="0" y="11"/>
                  </a:lnTo>
                  <a:lnTo>
                    <a:pt x="1" y="12"/>
                  </a:lnTo>
                  <a:lnTo>
                    <a:pt x="1"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7" name="Freeform 53"/>
            <p:cNvSpPr>
              <a:spLocks/>
            </p:cNvSpPr>
            <p:nvPr/>
          </p:nvSpPr>
          <p:spPr bwMode="auto">
            <a:xfrm>
              <a:off x="5704" y="624"/>
              <a:ext cx="252" cy="55"/>
            </a:xfrm>
            <a:custGeom>
              <a:avLst/>
              <a:gdLst>
                <a:gd name="T0" fmla="*/ 251 w 252"/>
                <a:gd name="T1" fmla="*/ 54 h 55"/>
                <a:gd name="T2" fmla="*/ 250 w 252"/>
                <a:gd name="T3" fmla="*/ 53 h 55"/>
                <a:gd name="T4" fmla="*/ 0 w 252"/>
                <a:gd name="T5" fmla="*/ 0 h 55"/>
                <a:gd name="T6" fmla="*/ 0 w 252"/>
                <a:gd name="T7" fmla="*/ 2 h 55"/>
                <a:gd name="T8" fmla="*/ 250 w 252"/>
                <a:gd name="T9" fmla="*/ 54 h 55"/>
                <a:gd name="T10" fmla="*/ 251 w 252"/>
                <a:gd name="T11" fmla="*/ 54 h 55"/>
                <a:gd name="T12" fmla="*/ 251 w 252"/>
                <a:gd name="T13" fmla="*/ 53 h 55"/>
                <a:gd name="T14" fmla="*/ 250 w 252"/>
                <a:gd name="T15" fmla="*/ 53 h 55"/>
                <a:gd name="T16" fmla="*/ 251 w 252"/>
                <a:gd name="T17"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55">
                  <a:moveTo>
                    <a:pt x="251" y="54"/>
                  </a:moveTo>
                  <a:lnTo>
                    <a:pt x="250" y="53"/>
                  </a:lnTo>
                  <a:lnTo>
                    <a:pt x="0" y="0"/>
                  </a:lnTo>
                  <a:lnTo>
                    <a:pt x="0" y="2"/>
                  </a:lnTo>
                  <a:lnTo>
                    <a:pt x="250" y="54"/>
                  </a:lnTo>
                  <a:lnTo>
                    <a:pt x="251" y="54"/>
                  </a:lnTo>
                  <a:lnTo>
                    <a:pt x="251" y="53"/>
                  </a:lnTo>
                  <a:lnTo>
                    <a:pt x="250" y="53"/>
                  </a:lnTo>
                  <a:lnTo>
                    <a:pt x="251" y="5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8" name="Freeform 54"/>
            <p:cNvSpPr>
              <a:spLocks/>
            </p:cNvSpPr>
            <p:nvPr/>
          </p:nvSpPr>
          <p:spPr bwMode="auto">
            <a:xfrm>
              <a:off x="5956" y="684"/>
              <a:ext cx="5" cy="3"/>
            </a:xfrm>
            <a:custGeom>
              <a:avLst/>
              <a:gdLst>
                <a:gd name="T0" fmla="*/ 0 w 5"/>
                <a:gd name="T1" fmla="*/ 2 h 3"/>
                <a:gd name="T2" fmla="*/ 0 w 5"/>
                <a:gd name="T3" fmla="*/ 2 h 3"/>
                <a:gd name="T4" fmla="*/ 2 w 5"/>
                <a:gd name="T5" fmla="*/ 0 h 3"/>
                <a:gd name="T6" fmla="*/ 4 w 5"/>
                <a:gd name="T7" fmla="*/ 0 h 3"/>
                <a:gd name="T8" fmla="*/ 2 w 5"/>
                <a:gd name="T9" fmla="*/ 2 h 3"/>
                <a:gd name="T10" fmla="*/ 0 w 5"/>
                <a:gd name="T11" fmla="*/ 2 h 3"/>
              </a:gdLst>
              <a:ahLst/>
              <a:cxnLst>
                <a:cxn ang="0">
                  <a:pos x="T0" y="T1"/>
                </a:cxn>
                <a:cxn ang="0">
                  <a:pos x="T2" y="T3"/>
                </a:cxn>
                <a:cxn ang="0">
                  <a:pos x="T4" y="T5"/>
                </a:cxn>
                <a:cxn ang="0">
                  <a:pos x="T6" y="T7"/>
                </a:cxn>
                <a:cxn ang="0">
                  <a:pos x="T8" y="T9"/>
                </a:cxn>
                <a:cxn ang="0">
                  <a:pos x="T10" y="T11"/>
                </a:cxn>
              </a:cxnLst>
              <a:rect l="0" t="0" r="r" b="b"/>
              <a:pathLst>
                <a:path w="5" h="3">
                  <a:moveTo>
                    <a:pt x="0" y="2"/>
                  </a:moveTo>
                  <a:lnTo>
                    <a:pt x="0" y="2"/>
                  </a:lnTo>
                  <a:lnTo>
                    <a:pt x="2" y="0"/>
                  </a:lnTo>
                  <a:lnTo>
                    <a:pt x="4" y="0"/>
                  </a:lnTo>
                  <a:lnTo>
                    <a:pt x="2" y="2"/>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9" name="Freeform 55"/>
            <p:cNvSpPr>
              <a:spLocks/>
            </p:cNvSpPr>
            <p:nvPr/>
          </p:nvSpPr>
          <p:spPr bwMode="auto">
            <a:xfrm>
              <a:off x="5589" y="768"/>
              <a:ext cx="1" cy="6"/>
            </a:xfrm>
            <a:custGeom>
              <a:avLst/>
              <a:gdLst>
                <a:gd name="T0" fmla="*/ 0 w 1"/>
                <a:gd name="T1" fmla="*/ 0 h 6"/>
                <a:gd name="T2" fmla="*/ 0 w 1"/>
                <a:gd name="T3" fmla="*/ 0 h 6"/>
                <a:gd name="T4" fmla="*/ 0 w 1"/>
                <a:gd name="T5" fmla="*/ 0 h 6"/>
                <a:gd name="T6" fmla="*/ 0 w 1"/>
                <a:gd name="T7" fmla="*/ 0 h 6"/>
                <a:gd name="T8" fmla="*/ 0 w 1"/>
                <a:gd name="T9" fmla="*/ 0 h 6"/>
                <a:gd name="T10" fmla="*/ 0 w 1"/>
                <a:gd name="T11" fmla="*/ 5 h 6"/>
                <a:gd name="T12" fmla="*/ 0 w 1"/>
                <a:gd name="T13" fmla="*/ 5 h 6"/>
                <a:gd name="T14" fmla="*/ 0 w 1"/>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6">
                  <a:moveTo>
                    <a:pt x="0" y="0"/>
                  </a:moveTo>
                  <a:lnTo>
                    <a:pt x="0" y="0"/>
                  </a:lnTo>
                  <a:lnTo>
                    <a:pt x="0" y="0"/>
                  </a:lnTo>
                  <a:lnTo>
                    <a:pt x="0" y="0"/>
                  </a:lnTo>
                  <a:lnTo>
                    <a:pt x="0" y="0"/>
                  </a:lnTo>
                  <a:lnTo>
                    <a:pt x="0" y="5"/>
                  </a:lnTo>
                  <a:lnTo>
                    <a:pt x="0" y="5"/>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0" name="Freeform 56"/>
            <p:cNvSpPr>
              <a:spLocks/>
            </p:cNvSpPr>
            <p:nvPr/>
          </p:nvSpPr>
          <p:spPr bwMode="auto">
            <a:xfrm>
              <a:off x="5589" y="773"/>
              <a:ext cx="8" cy="2"/>
            </a:xfrm>
            <a:custGeom>
              <a:avLst/>
              <a:gdLst>
                <a:gd name="T0" fmla="*/ 0 w 8"/>
                <a:gd name="T1" fmla="*/ 1 h 2"/>
                <a:gd name="T2" fmla="*/ 0 w 8"/>
                <a:gd name="T3" fmla="*/ 1 h 2"/>
                <a:gd name="T4" fmla="*/ 1 w 8"/>
                <a:gd name="T5" fmla="*/ 1 h 2"/>
                <a:gd name="T6" fmla="*/ 2 w 8"/>
                <a:gd name="T7" fmla="*/ 1 h 2"/>
                <a:gd name="T8" fmla="*/ 4 w 8"/>
                <a:gd name="T9" fmla="*/ 1 h 2"/>
                <a:gd name="T10" fmla="*/ 5 w 8"/>
                <a:gd name="T11" fmla="*/ 1 h 2"/>
                <a:gd name="T12" fmla="*/ 6 w 8"/>
                <a:gd name="T13" fmla="*/ 0 h 2"/>
                <a:gd name="T14" fmla="*/ 7 w 8"/>
                <a:gd name="T15" fmla="*/ 0 h 2"/>
                <a:gd name="T16" fmla="*/ 0 w 8"/>
                <a:gd name="T17" fmla="*/ 1 h 2"/>
                <a:gd name="T18" fmla="*/ 7 w 8"/>
                <a:gd name="T19" fmla="*/ 0 h 2"/>
                <a:gd name="T20" fmla="*/ 6 w 8"/>
                <a:gd name="T21" fmla="*/ 0 h 2"/>
                <a:gd name="T22" fmla="*/ 5 w 8"/>
                <a:gd name="T23" fmla="*/ 1 h 2"/>
                <a:gd name="T24" fmla="*/ 4 w 8"/>
                <a:gd name="T25" fmla="*/ 1 h 2"/>
                <a:gd name="T26" fmla="*/ 2 w 8"/>
                <a:gd name="T27" fmla="*/ 1 h 2"/>
                <a:gd name="T28" fmla="*/ 1 w 8"/>
                <a:gd name="T29" fmla="*/ 1 h 2"/>
                <a:gd name="T30" fmla="*/ 0 w 8"/>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
                  <a:moveTo>
                    <a:pt x="0" y="1"/>
                  </a:moveTo>
                  <a:lnTo>
                    <a:pt x="0" y="1"/>
                  </a:lnTo>
                  <a:lnTo>
                    <a:pt x="1" y="1"/>
                  </a:lnTo>
                  <a:lnTo>
                    <a:pt x="2" y="1"/>
                  </a:lnTo>
                  <a:lnTo>
                    <a:pt x="4" y="1"/>
                  </a:lnTo>
                  <a:lnTo>
                    <a:pt x="5" y="1"/>
                  </a:lnTo>
                  <a:lnTo>
                    <a:pt x="6" y="0"/>
                  </a:lnTo>
                  <a:lnTo>
                    <a:pt x="7" y="0"/>
                  </a:lnTo>
                  <a:lnTo>
                    <a:pt x="0" y="1"/>
                  </a:lnTo>
                  <a:lnTo>
                    <a:pt x="7" y="0"/>
                  </a:lnTo>
                  <a:lnTo>
                    <a:pt x="6" y="0"/>
                  </a:lnTo>
                  <a:lnTo>
                    <a:pt x="5" y="1"/>
                  </a:lnTo>
                  <a:lnTo>
                    <a:pt x="4" y="1"/>
                  </a:lnTo>
                  <a:lnTo>
                    <a:pt x="2" y="1"/>
                  </a:lnTo>
                  <a:lnTo>
                    <a:pt x="1" y="1"/>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1" name="Freeform 57"/>
            <p:cNvSpPr>
              <a:spLocks/>
            </p:cNvSpPr>
            <p:nvPr/>
          </p:nvSpPr>
          <p:spPr bwMode="auto">
            <a:xfrm>
              <a:off x="5589" y="769"/>
              <a:ext cx="1" cy="4"/>
            </a:xfrm>
            <a:custGeom>
              <a:avLst/>
              <a:gdLst>
                <a:gd name="T0" fmla="*/ 0 w 1"/>
                <a:gd name="T1" fmla="*/ 3 h 4"/>
                <a:gd name="T2" fmla="*/ 0 w 1"/>
                <a:gd name="T3" fmla="*/ 3 h 4"/>
                <a:gd name="T4" fmla="*/ 0 w 1"/>
                <a:gd name="T5" fmla="*/ 2 h 4"/>
                <a:gd name="T6" fmla="*/ 0 w 1"/>
                <a:gd name="T7" fmla="*/ 2 h 4"/>
                <a:gd name="T8" fmla="*/ 0 w 1"/>
                <a:gd name="T9" fmla="*/ 1 h 4"/>
                <a:gd name="T10" fmla="*/ 0 w 1"/>
                <a:gd name="T11" fmla="*/ 1 h 4"/>
                <a:gd name="T12" fmla="*/ 0 w 1"/>
                <a:gd name="T13" fmla="*/ 1 h 4"/>
                <a:gd name="T14" fmla="*/ 0 w 1"/>
                <a:gd name="T15" fmla="*/ 0 h 4"/>
                <a:gd name="T16" fmla="*/ 0 w 1"/>
                <a:gd name="T17" fmla="*/ 0 h 4"/>
                <a:gd name="T18" fmla="*/ 0 w 1"/>
                <a:gd name="T19" fmla="*/ 0 h 4"/>
                <a:gd name="T20" fmla="*/ 0 w 1"/>
                <a:gd name="T21" fmla="*/ 1 h 4"/>
                <a:gd name="T22" fmla="*/ 0 w 1"/>
                <a:gd name="T23" fmla="*/ 1 h 4"/>
                <a:gd name="T24" fmla="*/ 0 w 1"/>
                <a:gd name="T25" fmla="*/ 1 h 4"/>
                <a:gd name="T26" fmla="*/ 0 w 1"/>
                <a:gd name="T27" fmla="*/ 1 h 4"/>
                <a:gd name="T28" fmla="*/ 0 w 1"/>
                <a:gd name="T2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4">
                  <a:moveTo>
                    <a:pt x="0" y="3"/>
                  </a:moveTo>
                  <a:lnTo>
                    <a:pt x="0" y="3"/>
                  </a:lnTo>
                  <a:lnTo>
                    <a:pt x="0" y="2"/>
                  </a:lnTo>
                  <a:lnTo>
                    <a:pt x="0" y="2"/>
                  </a:lnTo>
                  <a:lnTo>
                    <a:pt x="0" y="1"/>
                  </a:lnTo>
                  <a:lnTo>
                    <a:pt x="0" y="1"/>
                  </a:lnTo>
                  <a:lnTo>
                    <a:pt x="0" y="1"/>
                  </a:lnTo>
                  <a:lnTo>
                    <a:pt x="0" y="0"/>
                  </a:lnTo>
                  <a:lnTo>
                    <a:pt x="0" y="0"/>
                  </a:lnTo>
                  <a:lnTo>
                    <a:pt x="0" y="0"/>
                  </a:lnTo>
                  <a:lnTo>
                    <a:pt x="0" y="1"/>
                  </a:lnTo>
                  <a:lnTo>
                    <a:pt x="0" y="1"/>
                  </a:lnTo>
                  <a:lnTo>
                    <a:pt x="0" y="1"/>
                  </a:lnTo>
                  <a:lnTo>
                    <a:pt x="0" y="1"/>
                  </a:lnTo>
                  <a:lnTo>
                    <a:pt x="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2" name="Freeform 58"/>
            <p:cNvSpPr>
              <a:spLocks/>
            </p:cNvSpPr>
            <p:nvPr/>
          </p:nvSpPr>
          <p:spPr bwMode="auto">
            <a:xfrm>
              <a:off x="5601" y="724"/>
              <a:ext cx="39" cy="20"/>
            </a:xfrm>
            <a:custGeom>
              <a:avLst/>
              <a:gdLst>
                <a:gd name="T0" fmla="*/ 38 w 39"/>
                <a:gd name="T1" fmla="*/ 19 h 20"/>
                <a:gd name="T2" fmla="*/ 0 w 39"/>
                <a:gd name="T3" fmla="*/ 0 h 20"/>
                <a:gd name="T4" fmla="*/ 0 w 39"/>
                <a:gd name="T5" fmla="*/ 1 h 20"/>
                <a:gd name="T6" fmla="*/ 0 w 39"/>
                <a:gd name="T7" fmla="*/ 0 h 20"/>
                <a:gd name="T8" fmla="*/ 38 w 39"/>
                <a:gd name="T9" fmla="*/ 19 h 20"/>
              </a:gdLst>
              <a:ahLst/>
              <a:cxnLst>
                <a:cxn ang="0">
                  <a:pos x="T0" y="T1"/>
                </a:cxn>
                <a:cxn ang="0">
                  <a:pos x="T2" y="T3"/>
                </a:cxn>
                <a:cxn ang="0">
                  <a:pos x="T4" y="T5"/>
                </a:cxn>
                <a:cxn ang="0">
                  <a:pos x="T6" y="T7"/>
                </a:cxn>
                <a:cxn ang="0">
                  <a:pos x="T8" y="T9"/>
                </a:cxn>
              </a:cxnLst>
              <a:rect l="0" t="0" r="r" b="b"/>
              <a:pathLst>
                <a:path w="39" h="20">
                  <a:moveTo>
                    <a:pt x="38" y="19"/>
                  </a:moveTo>
                  <a:lnTo>
                    <a:pt x="0" y="0"/>
                  </a:lnTo>
                  <a:lnTo>
                    <a:pt x="0" y="1"/>
                  </a:lnTo>
                  <a:lnTo>
                    <a:pt x="0" y="0"/>
                  </a:lnTo>
                  <a:lnTo>
                    <a:pt x="38" y="1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3" name="Freeform 59"/>
            <p:cNvSpPr>
              <a:spLocks/>
            </p:cNvSpPr>
            <p:nvPr/>
          </p:nvSpPr>
          <p:spPr bwMode="auto">
            <a:xfrm>
              <a:off x="5601" y="724"/>
              <a:ext cx="45" cy="26"/>
            </a:xfrm>
            <a:custGeom>
              <a:avLst/>
              <a:gdLst>
                <a:gd name="T0" fmla="*/ 44 w 45"/>
                <a:gd name="T1" fmla="*/ 25 h 26"/>
                <a:gd name="T2" fmla="*/ 0 w 45"/>
                <a:gd name="T3" fmla="*/ 0 h 26"/>
                <a:gd name="T4" fmla="*/ 0 w 45"/>
                <a:gd name="T5" fmla="*/ 1 h 26"/>
                <a:gd name="T6" fmla="*/ 0 w 45"/>
                <a:gd name="T7" fmla="*/ 0 h 26"/>
                <a:gd name="T8" fmla="*/ 44 w 45"/>
                <a:gd name="T9" fmla="*/ 25 h 26"/>
                <a:gd name="T10" fmla="*/ 0 w 45"/>
                <a:gd name="T11" fmla="*/ 0 h 26"/>
                <a:gd name="T12" fmla="*/ 0 w 45"/>
                <a:gd name="T13" fmla="*/ 1 h 26"/>
                <a:gd name="T14" fmla="*/ 0 w 45"/>
                <a:gd name="T15" fmla="*/ 0 h 26"/>
                <a:gd name="T16" fmla="*/ 44 w 4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6">
                  <a:moveTo>
                    <a:pt x="44" y="25"/>
                  </a:moveTo>
                  <a:lnTo>
                    <a:pt x="0" y="0"/>
                  </a:lnTo>
                  <a:lnTo>
                    <a:pt x="0" y="1"/>
                  </a:lnTo>
                  <a:lnTo>
                    <a:pt x="0" y="0"/>
                  </a:lnTo>
                  <a:lnTo>
                    <a:pt x="44" y="25"/>
                  </a:lnTo>
                  <a:lnTo>
                    <a:pt x="0" y="0"/>
                  </a:lnTo>
                  <a:lnTo>
                    <a:pt x="0" y="1"/>
                  </a:lnTo>
                  <a:lnTo>
                    <a:pt x="0" y="0"/>
                  </a:lnTo>
                  <a:lnTo>
                    <a:pt x="44" y="2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4" name="Freeform 60"/>
            <p:cNvSpPr>
              <a:spLocks/>
            </p:cNvSpPr>
            <p:nvPr/>
          </p:nvSpPr>
          <p:spPr bwMode="auto">
            <a:xfrm>
              <a:off x="5600" y="723"/>
              <a:ext cx="41" cy="22"/>
            </a:xfrm>
            <a:custGeom>
              <a:avLst/>
              <a:gdLst>
                <a:gd name="T0" fmla="*/ 1 w 41"/>
                <a:gd name="T1" fmla="*/ 1 h 22"/>
                <a:gd name="T2" fmla="*/ 1 w 41"/>
                <a:gd name="T3" fmla="*/ 2 h 22"/>
                <a:gd name="T4" fmla="*/ 39 w 41"/>
                <a:gd name="T5" fmla="*/ 21 h 22"/>
                <a:gd name="T6" fmla="*/ 40 w 41"/>
                <a:gd name="T7" fmla="*/ 20 h 22"/>
                <a:gd name="T8" fmla="*/ 1 w 41"/>
                <a:gd name="T9" fmla="*/ 1 h 22"/>
                <a:gd name="T10" fmla="*/ 0 w 41"/>
                <a:gd name="T11" fmla="*/ 1 h 22"/>
                <a:gd name="T12" fmla="*/ 1 w 41"/>
                <a:gd name="T13" fmla="*/ 1 h 22"/>
                <a:gd name="T14" fmla="*/ 0 w 41"/>
                <a:gd name="T15" fmla="*/ 0 h 22"/>
                <a:gd name="T16" fmla="*/ 0 w 41"/>
                <a:gd name="T17" fmla="*/ 1 h 22"/>
                <a:gd name="T18" fmla="*/ 1 w 41"/>
                <a:gd name="T1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
                  <a:moveTo>
                    <a:pt x="1" y="1"/>
                  </a:moveTo>
                  <a:lnTo>
                    <a:pt x="1" y="2"/>
                  </a:lnTo>
                  <a:lnTo>
                    <a:pt x="39" y="21"/>
                  </a:lnTo>
                  <a:lnTo>
                    <a:pt x="40" y="20"/>
                  </a:lnTo>
                  <a:lnTo>
                    <a:pt x="1" y="1"/>
                  </a:lnTo>
                  <a:lnTo>
                    <a:pt x="0" y="1"/>
                  </a:lnTo>
                  <a:lnTo>
                    <a:pt x="1" y="1"/>
                  </a:lnTo>
                  <a:lnTo>
                    <a:pt x="0" y="0"/>
                  </a:lnTo>
                  <a:lnTo>
                    <a:pt x="0" y="1"/>
                  </a:lnTo>
                  <a:lnTo>
                    <a:pt x="1"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5" name="Freeform 61"/>
            <p:cNvSpPr>
              <a:spLocks/>
            </p:cNvSpPr>
            <p:nvPr/>
          </p:nvSpPr>
          <p:spPr bwMode="auto">
            <a:xfrm>
              <a:off x="5596" y="719"/>
              <a:ext cx="5" cy="6"/>
            </a:xfrm>
            <a:custGeom>
              <a:avLst/>
              <a:gdLst>
                <a:gd name="T0" fmla="*/ 2 w 5"/>
                <a:gd name="T1" fmla="*/ 5 h 6"/>
                <a:gd name="T2" fmla="*/ 2 w 5"/>
                <a:gd name="T3" fmla="*/ 5 h 6"/>
                <a:gd name="T4" fmla="*/ 4 w 5"/>
                <a:gd name="T5" fmla="*/ 5 h 6"/>
                <a:gd name="T6" fmla="*/ 4 w 5"/>
                <a:gd name="T7" fmla="*/ 0 h 6"/>
                <a:gd name="T8" fmla="*/ 2 w 5"/>
                <a:gd name="T9" fmla="*/ 0 h 6"/>
                <a:gd name="T10" fmla="*/ 0 w 5"/>
                <a:gd name="T11" fmla="*/ 0 h 6"/>
                <a:gd name="T12" fmla="*/ 2 w 5"/>
                <a:gd name="T13" fmla="*/ 5 h 6"/>
                <a:gd name="T14" fmla="*/ 4 w 5"/>
                <a:gd name="T15" fmla="*/ 5 h 6"/>
                <a:gd name="T16" fmla="*/ 2 w 5"/>
                <a:gd name="T17" fmla="*/ 0 h 6"/>
                <a:gd name="T18" fmla="*/ 2 w 5"/>
                <a:gd name="T19" fmla="*/ 5 h 6"/>
                <a:gd name="T20" fmla="*/ 2 w 5"/>
                <a:gd name="T21" fmla="*/ 0 h 6"/>
                <a:gd name="T22" fmla="*/ 2 w 5"/>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5"/>
                  </a:moveTo>
                  <a:lnTo>
                    <a:pt x="2" y="5"/>
                  </a:lnTo>
                  <a:lnTo>
                    <a:pt x="4" y="5"/>
                  </a:lnTo>
                  <a:lnTo>
                    <a:pt x="4" y="0"/>
                  </a:lnTo>
                  <a:lnTo>
                    <a:pt x="2" y="0"/>
                  </a:lnTo>
                  <a:lnTo>
                    <a:pt x="0" y="0"/>
                  </a:lnTo>
                  <a:lnTo>
                    <a:pt x="2" y="5"/>
                  </a:lnTo>
                  <a:lnTo>
                    <a:pt x="4" y="5"/>
                  </a:lnTo>
                  <a:lnTo>
                    <a:pt x="2" y="0"/>
                  </a:lnTo>
                  <a:lnTo>
                    <a:pt x="2" y="5"/>
                  </a:lnTo>
                  <a:lnTo>
                    <a:pt x="2" y="0"/>
                  </a:lnTo>
                  <a:lnTo>
                    <a:pt x="2"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6" name="Freeform 62"/>
            <p:cNvSpPr>
              <a:spLocks/>
            </p:cNvSpPr>
            <p:nvPr/>
          </p:nvSpPr>
          <p:spPr bwMode="auto">
            <a:xfrm>
              <a:off x="6019" y="734"/>
              <a:ext cx="89" cy="100"/>
            </a:xfrm>
            <a:custGeom>
              <a:avLst/>
              <a:gdLst>
                <a:gd name="T0" fmla="*/ 46 w 89"/>
                <a:gd name="T1" fmla="*/ 99 h 100"/>
                <a:gd name="T2" fmla="*/ 54 w 89"/>
                <a:gd name="T3" fmla="*/ 99 h 100"/>
                <a:gd name="T4" fmla="*/ 62 w 89"/>
                <a:gd name="T5" fmla="*/ 98 h 100"/>
                <a:gd name="T6" fmla="*/ 68 w 89"/>
                <a:gd name="T7" fmla="*/ 96 h 100"/>
                <a:gd name="T8" fmla="*/ 74 w 89"/>
                <a:gd name="T9" fmla="*/ 93 h 100"/>
                <a:gd name="T10" fmla="*/ 79 w 89"/>
                <a:gd name="T11" fmla="*/ 90 h 100"/>
                <a:gd name="T12" fmla="*/ 82 w 89"/>
                <a:gd name="T13" fmla="*/ 85 h 100"/>
                <a:gd name="T14" fmla="*/ 84 w 89"/>
                <a:gd name="T15" fmla="*/ 81 h 100"/>
                <a:gd name="T16" fmla="*/ 86 w 89"/>
                <a:gd name="T17" fmla="*/ 76 h 100"/>
                <a:gd name="T18" fmla="*/ 87 w 89"/>
                <a:gd name="T19" fmla="*/ 71 h 100"/>
                <a:gd name="T20" fmla="*/ 88 w 89"/>
                <a:gd name="T21" fmla="*/ 66 h 100"/>
                <a:gd name="T22" fmla="*/ 88 w 89"/>
                <a:gd name="T23" fmla="*/ 61 h 100"/>
                <a:gd name="T24" fmla="*/ 88 w 89"/>
                <a:gd name="T25" fmla="*/ 57 h 100"/>
                <a:gd name="T26" fmla="*/ 88 w 89"/>
                <a:gd name="T27" fmla="*/ 53 h 100"/>
                <a:gd name="T28" fmla="*/ 88 w 89"/>
                <a:gd name="T29" fmla="*/ 50 h 100"/>
                <a:gd name="T30" fmla="*/ 88 w 89"/>
                <a:gd name="T31" fmla="*/ 48 h 100"/>
                <a:gd name="T32" fmla="*/ 87 w 89"/>
                <a:gd name="T33" fmla="*/ 46 h 100"/>
                <a:gd name="T34" fmla="*/ 86 w 89"/>
                <a:gd name="T35" fmla="*/ 42 h 100"/>
                <a:gd name="T36" fmla="*/ 83 w 89"/>
                <a:gd name="T37" fmla="*/ 36 h 100"/>
                <a:gd name="T38" fmla="*/ 79 w 89"/>
                <a:gd name="T39" fmla="*/ 30 h 100"/>
                <a:gd name="T40" fmla="*/ 72 w 89"/>
                <a:gd name="T41" fmla="*/ 24 h 100"/>
                <a:gd name="T42" fmla="*/ 66 w 89"/>
                <a:gd name="T43" fmla="*/ 16 h 100"/>
                <a:gd name="T44" fmla="*/ 56 w 89"/>
                <a:gd name="T45" fmla="*/ 10 h 100"/>
                <a:gd name="T46" fmla="*/ 44 w 89"/>
                <a:gd name="T47" fmla="*/ 5 h 100"/>
                <a:gd name="T48" fmla="*/ 35 w 89"/>
                <a:gd name="T49" fmla="*/ 2 h 100"/>
                <a:gd name="T50" fmla="*/ 29 w 89"/>
                <a:gd name="T51" fmla="*/ 0 h 100"/>
                <a:gd name="T52" fmla="*/ 23 w 89"/>
                <a:gd name="T53" fmla="*/ 0 h 100"/>
                <a:gd name="T54" fmla="*/ 17 w 89"/>
                <a:gd name="T55" fmla="*/ 2 h 100"/>
                <a:gd name="T56" fmla="*/ 10 w 89"/>
                <a:gd name="T57" fmla="*/ 6 h 100"/>
                <a:gd name="T58" fmla="*/ 5 w 89"/>
                <a:gd name="T59" fmla="*/ 11 h 100"/>
                <a:gd name="T60" fmla="*/ 1 w 89"/>
                <a:gd name="T61" fmla="*/ 19 h 100"/>
                <a:gd name="T62" fmla="*/ 0 w 89"/>
                <a:gd name="T63" fmla="*/ 28 h 100"/>
                <a:gd name="T64" fmla="*/ 0 w 89"/>
                <a:gd name="T65" fmla="*/ 38 h 100"/>
                <a:gd name="T66" fmla="*/ 1 w 89"/>
                <a:gd name="T67" fmla="*/ 43 h 100"/>
                <a:gd name="T68" fmla="*/ 2 w 89"/>
                <a:gd name="T69" fmla="*/ 49 h 100"/>
                <a:gd name="T70" fmla="*/ 4 w 89"/>
                <a:gd name="T71" fmla="*/ 56 h 100"/>
                <a:gd name="T72" fmla="*/ 6 w 89"/>
                <a:gd name="T73" fmla="*/ 61 h 100"/>
                <a:gd name="T74" fmla="*/ 8 w 89"/>
                <a:gd name="T75" fmla="*/ 67 h 100"/>
                <a:gd name="T76" fmla="*/ 12 w 89"/>
                <a:gd name="T77" fmla="*/ 74 h 100"/>
                <a:gd name="T78" fmla="*/ 16 w 89"/>
                <a:gd name="T79" fmla="*/ 78 h 100"/>
                <a:gd name="T80" fmla="*/ 19 w 89"/>
                <a:gd name="T81" fmla="*/ 82 h 100"/>
                <a:gd name="T82" fmla="*/ 21 w 89"/>
                <a:gd name="T83" fmla="*/ 86 h 100"/>
                <a:gd name="T84" fmla="*/ 24 w 89"/>
                <a:gd name="T85" fmla="*/ 89 h 100"/>
                <a:gd name="T86" fmla="*/ 27 w 89"/>
                <a:gd name="T87" fmla="*/ 91 h 100"/>
                <a:gd name="T88" fmla="*/ 30 w 89"/>
                <a:gd name="T89" fmla="*/ 94 h 100"/>
                <a:gd name="T90" fmla="*/ 32 w 89"/>
                <a:gd name="T91" fmla="*/ 95 h 100"/>
                <a:gd name="T92" fmla="*/ 36 w 89"/>
                <a:gd name="T93" fmla="*/ 97 h 100"/>
                <a:gd name="T94" fmla="*/ 39 w 89"/>
                <a:gd name="T95"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100">
                  <a:moveTo>
                    <a:pt x="40" y="98"/>
                  </a:moveTo>
                  <a:lnTo>
                    <a:pt x="46" y="99"/>
                  </a:lnTo>
                  <a:lnTo>
                    <a:pt x="50" y="99"/>
                  </a:lnTo>
                  <a:lnTo>
                    <a:pt x="54" y="99"/>
                  </a:lnTo>
                  <a:lnTo>
                    <a:pt x="59" y="99"/>
                  </a:lnTo>
                  <a:lnTo>
                    <a:pt x="62" y="98"/>
                  </a:lnTo>
                  <a:lnTo>
                    <a:pt x="66" y="97"/>
                  </a:lnTo>
                  <a:lnTo>
                    <a:pt x="68" y="96"/>
                  </a:lnTo>
                  <a:lnTo>
                    <a:pt x="71" y="95"/>
                  </a:lnTo>
                  <a:lnTo>
                    <a:pt x="74" y="93"/>
                  </a:lnTo>
                  <a:lnTo>
                    <a:pt x="75" y="91"/>
                  </a:lnTo>
                  <a:lnTo>
                    <a:pt x="79" y="90"/>
                  </a:lnTo>
                  <a:lnTo>
                    <a:pt x="80" y="88"/>
                  </a:lnTo>
                  <a:lnTo>
                    <a:pt x="82" y="85"/>
                  </a:lnTo>
                  <a:lnTo>
                    <a:pt x="83" y="83"/>
                  </a:lnTo>
                  <a:lnTo>
                    <a:pt x="84" y="81"/>
                  </a:lnTo>
                  <a:lnTo>
                    <a:pt x="86" y="78"/>
                  </a:lnTo>
                  <a:lnTo>
                    <a:pt x="86" y="76"/>
                  </a:lnTo>
                  <a:lnTo>
                    <a:pt x="87" y="74"/>
                  </a:lnTo>
                  <a:lnTo>
                    <a:pt x="87" y="71"/>
                  </a:lnTo>
                  <a:lnTo>
                    <a:pt x="88" y="68"/>
                  </a:lnTo>
                  <a:lnTo>
                    <a:pt x="88" y="66"/>
                  </a:lnTo>
                  <a:lnTo>
                    <a:pt x="88" y="63"/>
                  </a:lnTo>
                  <a:lnTo>
                    <a:pt x="88" y="61"/>
                  </a:lnTo>
                  <a:lnTo>
                    <a:pt x="88" y="59"/>
                  </a:lnTo>
                  <a:lnTo>
                    <a:pt x="88" y="57"/>
                  </a:lnTo>
                  <a:lnTo>
                    <a:pt x="88" y="55"/>
                  </a:lnTo>
                  <a:lnTo>
                    <a:pt x="88" y="53"/>
                  </a:lnTo>
                  <a:lnTo>
                    <a:pt x="88" y="52"/>
                  </a:lnTo>
                  <a:lnTo>
                    <a:pt x="88" y="50"/>
                  </a:lnTo>
                  <a:lnTo>
                    <a:pt x="88" y="49"/>
                  </a:lnTo>
                  <a:lnTo>
                    <a:pt x="88" y="48"/>
                  </a:lnTo>
                  <a:lnTo>
                    <a:pt x="88" y="47"/>
                  </a:lnTo>
                  <a:lnTo>
                    <a:pt x="87" y="46"/>
                  </a:lnTo>
                  <a:lnTo>
                    <a:pt x="87" y="44"/>
                  </a:lnTo>
                  <a:lnTo>
                    <a:pt x="86" y="42"/>
                  </a:lnTo>
                  <a:lnTo>
                    <a:pt x="85" y="40"/>
                  </a:lnTo>
                  <a:lnTo>
                    <a:pt x="83" y="36"/>
                  </a:lnTo>
                  <a:lnTo>
                    <a:pt x="82" y="34"/>
                  </a:lnTo>
                  <a:lnTo>
                    <a:pt x="79" y="30"/>
                  </a:lnTo>
                  <a:lnTo>
                    <a:pt x="76" y="26"/>
                  </a:lnTo>
                  <a:lnTo>
                    <a:pt x="72" y="24"/>
                  </a:lnTo>
                  <a:lnTo>
                    <a:pt x="70" y="20"/>
                  </a:lnTo>
                  <a:lnTo>
                    <a:pt x="66" y="16"/>
                  </a:lnTo>
                  <a:lnTo>
                    <a:pt x="61" y="13"/>
                  </a:lnTo>
                  <a:lnTo>
                    <a:pt x="56" y="10"/>
                  </a:lnTo>
                  <a:lnTo>
                    <a:pt x="50" y="8"/>
                  </a:lnTo>
                  <a:lnTo>
                    <a:pt x="44" y="5"/>
                  </a:lnTo>
                  <a:lnTo>
                    <a:pt x="37" y="3"/>
                  </a:lnTo>
                  <a:lnTo>
                    <a:pt x="35" y="2"/>
                  </a:lnTo>
                  <a:lnTo>
                    <a:pt x="32" y="0"/>
                  </a:lnTo>
                  <a:lnTo>
                    <a:pt x="29" y="0"/>
                  </a:lnTo>
                  <a:lnTo>
                    <a:pt x="26" y="0"/>
                  </a:lnTo>
                  <a:lnTo>
                    <a:pt x="23" y="0"/>
                  </a:lnTo>
                  <a:lnTo>
                    <a:pt x="20" y="1"/>
                  </a:lnTo>
                  <a:lnTo>
                    <a:pt x="17" y="2"/>
                  </a:lnTo>
                  <a:lnTo>
                    <a:pt x="13" y="4"/>
                  </a:lnTo>
                  <a:lnTo>
                    <a:pt x="10" y="6"/>
                  </a:lnTo>
                  <a:lnTo>
                    <a:pt x="7" y="8"/>
                  </a:lnTo>
                  <a:lnTo>
                    <a:pt x="5" y="11"/>
                  </a:lnTo>
                  <a:lnTo>
                    <a:pt x="3" y="15"/>
                  </a:lnTo>
                  <a:lnTo>
                    <a:pt x="1" y="19"/>
                  </a:lnTo>
                  <a:lnTo>
                    <a:pt x="0" y="24"/>
                  </a:lnTo>
                  <a:lnTo>
                    <a:pt x="0" y="28"/>
                  </a:lnTo>
                  <a:lnTo>
                    <a:pt x="0" y="34"/>
                  </a:lnTo>
                  <a:lnTo>
                    <a:pt x="0" y="38"/>
                  </a:lnTo>
                  <a:lnTo>
                    <a:pt x="0" y="41"/>
                  </a:lnTo>
                  <a:lnTo>
                    <a:pt x="1" y="43"/>
                  </a:lnTo>
                  <a:lnTo>
                    <a:pt x="1" y="46"/>
                  </a:lnTo>
                  <a:lnTo>
                    <a:pt x="2" y="49"/>
                  </a:lnTo>
                  <a:lnTo>
                    <a:pt x="3" y="53"/>
                  </a:lnTo>
                  <a:lnTo>
                    <a:pt x="4" y="56"/>
                  </a:lnTo>
                  <a:lnTo>
                    <a:pt x="5" y="58"/>
                  </a:lnTo>
                  <a:lnTo>
                    <a:pt x="6" y="61"/>
                  </a:lnTo>
                  <a:lnTo>
                    <a:pt x="7" y="64"/>
                  </a:lnTo>
                  <a:lnTo>
                    <a:pt x="8" y="67"/>
                  </a:lnTo>
                  <a:lnTo>
                    <a:pt x="10" y="70"/>
                  </a:lnTo>
                  <a:lnTo>
                    <a:pt x="12" y="74"/>
                  </a:lnTo>
                  <a:lnTo>
                    <a:pt x="14" y="75"/>
                  </a:lnTo>
                  <a:lnTo>
                    <a:pt x="16" y="78"/>
                  </a:lnTo>
                  <a:lnTo>
                    <a:pt x="17" y="81"/>
                  </a:lnTo>
                  <a:lnTo>
                    <a:pt x="19" y="82"/>
                  </a:lnTo>
                  <a:lnTo>
                    <a:pt x="20" y="85"/>
                  </a:lnTo>
                  <a:lnTo>
                    <a:pt x="21" y="86"/>
                  </a:lnTo>
                  <a:lnTo>
                    <a:pt x="23" y="88"/>
                  </a:lnTo>
                  <a:lnTo>
                    <a:pt x="24" y="89"/>
                  </a:lnTo>
                  <a:lnTo>
                    <a:pt x="26" y="91"/>
                  </a:lnTo>
                  <a:lnTo>
                    <a:pt x="27" y="91"/>
                  </a:lnTo>
                  <a:lnTo>
                    <a:pt x="28" y="92"/>
                  </a:lnTo>
                  <a:lnTo>
                    <a:pt x="30" y="94"/>
                  </a:lnTo>
                  <a:lnTo>
                    <a:pt x="31" y="95"/>
                  </a:lnTo>
                  <a:lnTo>
                    <a:pt x="32" y="95"/>
                  </a:lnTo>
                  <a:lnTo>
                    <a:pt x="35" y="96"/>
                  </a:lnTo>
                  <a:lnTo>
                    <a:pt x="36" y="97"/>
                  </a:lnTo>
                  <a:lnTo>
                    <a:pt x="37" y="98"/>
                  </a:lnTo>
                  <a:lnTo>
                    <a:pt x="39" y="98"/>
                  </a:lnTo>
                  <a:lnTo>
                    <a:pt x="40" y="9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7" name="Freeform 63"/>
            <p:cNvSpPr>
              <a:spLocks/>
            </p:cNvSpPr>
            <p:nvPr/>
          </p:nvSpPr>
          <p:spPr bwMode="auto">
            <a:xfrm>
              <a:off x="6062" y="784"/>
              <a:ext cx="47" cy="51"/>
            </a:xfrm>
            <a:custGeom>
              <a:avLst/>
              <a:gdLst>
                <a:gd name="T0" fmla="*/ 44 w 47"/>
                <a:gd name="T1" fmla="*/ 1 h 51"/>
                <a:gd name="T2" fmla="*/ 44 w 47"/>
                <a:gd name="T3" fmla="*/ 3 h 51"/>
                <a:gd name="T4" fmla="*/ 45 w 47"/>
                <a:gd name="T5" fmla="*/ 5 h 51"/>
                <a:gd name="T6" fmla="*/ 45 w 47"/>
                <a:gd name="T7" fmla="*/ 9 h 51"/>
                <a:gd name="T8" fmla="*/ 45 w 47"/>
                <a:gd name="T9" fmla="*/ 13 h 51"/>
                <a:gd name="T10" fmla="*/ 44 w 47"/>
                <a:gd name="T11" fmla="*/ 18 h 51"/>
                <a:gd name="T12" fmla="*/ 44 w 47"/>
                <a:gd name="T13" fmla="*/ 22 h 51"/>
                <a:gd name="T14" fmla="*/ 43 w 47"/>
                <a:gd name="T15" fmla="*/ 27 h 51"/>
                <a:gd name="T16" fmla="*/ 41 w 47"/>
                <a:gd name="T17" fmla="*/ 31 h 51"/>
                <a:gd name="T18" fmla="*/ 39 w 47"/>
                <a:gd name="T19" fmla="*/ 36 h 51"/>
                <a:gd name="T20" fmla="*/ 35 w 47"/>
                <a:gd name="T21" fmla="*/ 40 h 51"/>
                <a:gd name="T22" fmla="*/ 31 w 47"/>
                <a:gd name="T23" fmla="*/ 43 h 51"/>
                <a:gd name="T24" fmla="*/ 26 w 47"/>
                <a:gd name="T25" fmla="*/ 46 h 51"/>
                <a:gd name="T26" fmla="*/ 21 w 47"/>
                <a:gd name="T27" fmla="*/ 48 h 51"/>
                <a:gd name="T28" fmla="*/ 14 w 47"/>
                <a:gd name="T29" fmla="*/ 49 h 51"/>
                <a:gd name="T30" fmla="*/ 6 w 47"/>
                <a:gd name="T31" fmla="*/ 48 h 51"/>
                <a:gd name="T32" fmla="*/ 0 w 47"/>
                <a:gd name="T33" fmla="*/ 49 h 51"/>
                <a:gd name="T34" fmla="*/ 10 w 47"/>
                <a:gd name="T35" fmla="*/ 50 h 51"/>
                <a:gd name="T36" fmla="*/ 18 w 47"/>
                <a:gd name="T37" fmla="*/ 49 h 51"/>
                <a:gd name="T38" fmla="*/ 24 w 47"/>
                <a:gd name="T39" fmla="*/ 48 h 51"/>
                <a:gd name="T40" fmla="*/ 29 w 47"/>
                <a:gd name="T41" fmla="*/ 46 h 51"/>
                <a:gd name="T42" fmla="*/ 34 w 47"/>
                <a:gd name="T43" fmla="*/ 42 h 51"/>
                <a:gd name="T44" fmla="*/ 38 w 47"/>
                <a:gd name="T45" fmla="*/ 38 h 51"/>
                <a:gd name="T46" fmla="*/ 41 w 47"/>
                <a:gd name="T47" fmla="*/ 35 h 51"/>
                <a:gd name="T48" fmla="*/ 43 w 47"/>
                <a:gd name="T49" fmla="*/ 29 h 51"/>
                <a:gd name="T50" fmla="*/ 44 w 47"/>
                <a:gd name="T51" fmla="*/ 25 h 51"/>
                <a:gd name="T52" fmla="*/ 45 w 47"/>
                <a:gd name="T53" fmla="*/ 20 h 51"/>
                <a:gd name="T54" fmla="*/ 46 w 47"/>
                <a:gd name="T55" fmla="*/ 15 h 51"/>
                <a:gd name="T56" fmla="*/ 46 w 47"/>
                <a:gd name="T57" fmla="*/ 12 h 51"/>
                <a:gd name="T58" fmla="*/ 46 w 47"/>
                <a:gd name="T59" fmla="*/ 7 h 51"/>
                <a:gd name="T60" fmla="*/ 45 w 47"/>
                <a:gd name="T61" fmla="*/ 4 h 51"/>
                <a:gd name="T62" fmla="*/ 45 w 47"/>
                <a:gd name="T63" fmla="*/ 2 h 51"/>
                <a:gd name="T64" fmla="*/ 45 w 47"/>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51">
                  <a:moveTo>
                    <a:pt x="44" y="1"/>
                  </a:moveTo>
                  <a:lnTo>
                    <a:pt x="44" y="1"/>
                  </a:lnTo>
                  <a:lnTo>
                    <a:pt x="44" y="2"/>
                  </a:lnTo>
                  <a:lnTo>
                    <a:pt x="44" y="3"/>
                  </a:lnTo>
                  <a:lnTo>
                    <a:pt x="45" y="4"/>
                  </a:lnTo>
                  <a:lnTo>
                    <a:pt x="45" y="5"/>
                  </a:lnTo>
                  <a:lnTo>
                    <a:pt x="45" y="7"/>
                  </a:lnTo>
                  <a:lnTo>
                    <a:pt x="45" y="9"/>
                  </a:lnTo>
                  <a:lnTo>
                    <a:pt x="45" y="12"/>
                  </a:lnTo>
                  <a:lnTo>
                    <a:pt x="45" y="13"/>
                  </a:lnTo>
                  <a:lnTo>
                    <a:pt x="45" y="15"/>
                  </a:lnTo>
                  <a:lnTo>
                    <a:pt x="44" y="18"/>
                  </a:lnTo>
                  <a:lnTo>
                    <a:pt x="44" y="20"/>
                  </a:lnTo>
                  <a:lnTo>
                    <a:pt x="44" y="22"/>
                  </a:lnTo>
                  <a:lnTo>
                    <a:pt x="43" y="25"/>
                  </a:lnTo>
                  <a:lnTo>
                    <a:pt x="43" y="27"/>
                  </a:lnTo>
                  <a:lnTo>
                    <a:pt x="42" y="29"/>
                  </a:lnTo>
                  <a:lnTo>
                    <a:pt x="41" y="31"/>
                  </a:lnTo>
                  <a:lnTo>
                    <a:pt x="40" y="34"/>
                  </a:lnTo>
                  <a:lnTo>
                    <a:pt x="39" y="36"/>
                  </a:lnTo>
                  <a:lnTo>
                    <a:pt x="37" y="38"/>
                  </a:lnTo>
                  <a:lnTo>
                    <a:pt x="35" y="40"/>
                  </a:lnTo>
                  <a:lnTo>
                    <a:pt x="33" y="42"/>
                  </a:lnTo>
                  <a:lnTo>
                    <a:pt x="31" y="43"/>
                  </a:lnTo>
                  <a:lnTo>
                    <a:pt x="29" y="45"/>
                  </a:lnTo>
                  <a:lnTo>
                    <a:pt x="26" y="46"/>
                  </a:lnTo>
                  <a:lnTo>
                    <a:pt x="23" y="46"/>
                  </a:lnTo>
                  <a:lnTo>
                    <a:pt x="21" y="48"/>
                  </a:lnTo>
                  <a:lnTo>
                    <a:pt x="18" y="48"/>
                  </a:lnTo>
                  <a:lnTo>
                    <a:pt x="14" y="49"/>
                  </a:lnTo>
                  <a:lnTo>
                    <a:pt x="10" y="49"/>
                  </a:lnTo>
                  <a:lnTo>
                    <a:pt x="6" y="48"/>
                  </a:lnTo>
                  <a:lnTo>
                    <a:pt x="0" y="48"/>
                  </a:lnTo>
                  <a:lnTo>
                    <a:pt x="0" y="49"/>
                  </a:lnTo>
                  <a:lnTo>
                    <a:pt x="5" y="49"/>
                  </a:lnTo>
                  <a:lnTo>
                    <a:pt x="10" y="50"/>
                  </a:lnTo>
                  <a:lnTo>
                    <a:pt x="14" y="50"/>
                  </a:lnTo>
                  <a:lnTo>
                    <a:pt x="18" y="49"/>
                  </a:lnTo>
                  <a:lnTo>
                    <a:pt x="21" y="49"/>
                  </a:lnTo>
                  <a:lnTo>
                    <a:pt x="24" y="48"/>
                  </a:lnTo>
                  <a:lnTo>
                    <a:pt x="26" y="46"/>
                  </a:lnTo>
                  <a:lnTo>
                    <a:pt x="29" y="46"/>
                  </a:lnTo>
                  <a:lnTo>
                    <a:pt x="32" y="45"/>
                  </a:lnTo>
                  <a:lnTo>
                    <a:pt x="34" y="42"/>
                  </a:lnTo>
                  <a:lnTo>
                    <a:pt x="36" y="40"/>
                  </a:lnTo>
                  <a:lnTo>
                    <a:pt x="38" y="38"/>
                  </a:lnTo>
                  <a:lnTo>
                    <a:pt x="39" y="37"/>
                  </a:lnTo>
                  <a:lnTo>
                    <a:pt x="41" y="35"/>
                  </a:lnTo>
                  <a:lnTo>
                    <a:pt x="42" y="32"/>
                  </a:lnTo>
                  <a:lnTo>
                    <a:pt x="43" y="29"/>
                  </a:lnTo>
                  <a:lnTo>
                    <a:pt x="44" y="28"/>
                  </a:lnTo>
                  <a:lnTo>
                    <a:pt x="44" y="25"/>
                  </a:lnTo>
                  <a:lnTo>
                    <a:pt x="45" y="22"/>
                  </a:lnTo>
                  <a:lnTo>
                    <a:pt x="45" y="20"/>
                  </a:lnTo>
                  <a:lnTo>
                    <a:pt x="45" y="18"/>
                  </a:lnTo>
                  <a:lnTo>
                    <a:pt x="46" y="15"/>
                  </a:lnTo>
                  <a:lnTo>
                    <a:pt x="46" y="13"/>
                  </a:lnTo>
                  <a:lnTo>
                    <a:pt x="46" y="12"/>
                  </a:lnTo>
                  <a:lnTo>
                    <a:pt x="46" y="9"/>
                  </a:lnTo>
                  <a:lnTo>
                    <a:pt x="46" y="7"/>
                  </a:lnTo>
                  <a:lnTo>
                    <a:pt x="46" y="5"/>
                  </a:lnTo>
                  <a:lnTo>
                    <a:pt x="45" y="4"/>
                  </a:lnTo>
                  <a:lnTo>
                    <a:pt x="45" y="3"/>
                  </a:lnTo>
                  <a:lnTo>
                    <a:pt x="45" y="2"/>
                  </a:lnTo>
                  <a:lnTo>
                    <a:pt x="45" y="1"/>
                  </a:lnTo>
                  <a:lnTo>
                    <a:pt x="45" y="0"/>
                  </a:lnTo>
                  <a:lnTo>
                    <a:pt x="44"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8" name="Freeform 64"/>
            <p:cNvSpPr>
              <a:spLocks/>
            </p:cNvSpPr>
            <p:nvPr/>
          </p:nvSpPr>
          <p:spPr bwMode="auto">
            <a:xfrm>
              <a:off x="6058" y="736"/>
              <a:ext cx="50" cy="44"/>
            </a:xfrm>
            <a:custGeom>
              <a:avLst/>
              <a:gdLst>
                <a:gd name="T0" fmla="*/ 0 w 50"/>
                <a:gd name="T1" fmla="*/ 1 h 44"/>
                <a:gd name="T2" fmla="*/ 0 w 50"/>
                <a:gd name="T3" fmla="*/ 1 h 44"/>
                <a:gd name="T4" fmla="*/ 7 w 50"/>
                <a:gd name="T5" fmla="*/ 4 h 44"/>
                <a:gd name="T6" fmla="*/ 13 w 50"/>
                <a:gd name="T7" fmla="*/ 5 h 44"/>
                <a:gd name="T8" fmla="*/ 18 w 50"/>
                <a:gd name="T9" fmla="*/ 8 h 44"/>
                <a:gd name="T10" fmla="*/ 23 w 50"/>
                <a:gd name="T11" fmla="*/ 11 h 44"/>
                <a:gd name="T12" fmla="*/ 27 w 50"/>
                <a:gd name="T13" fmla="*/ 14 h 44"/>
                <a:gd name="T14" fmla="*/ 31 w 50"/>
                <a:gd name="T15" fmla="*/ 17 h 44"/>
                <a:gd name="T16" fmla="*/ 34 w 50"/>
                <a:gd name="T17" fmla="*/ 20 h 44"/>
                <a:gd name="T18" fmla="*/ 37 w 50"/>
                <a:gd name="T19" fmla="*/ 24 h 44"/>
                <a:gd name="T20" fmla="*/ 40 w 50"/>
                <a:gd name="T21" fmla="*/ 26 h 44"/>
                <a:gd name="T22" fmla="*/ 42 w 50"/>
                <a:gd name="T23" fmla="*/ 30 h 44"/>
                <a:gd name="T24" fmla="*/ 44 w 50"/>
                <a:gd name="T25" fmla="*/ 32 h 44"/>
                <a:gd name="T26" fmla="*/ 45 w 50"/>
                <a:gd name="T27" fmla="*/ 35 h 44"/>
                <a:gd name="T28" fmla="*/ 47 w 50"/>
                <a:gd name="T29" fmla="*/ 38 h 44"/>
                <a:gd name="T30" fmla="*/ 47 w 50"/>
                <a:gd name="T31" fmla="*/ 39 h 44"/>
                <a:gd name="T32" fmla="*/ 48 w 50"/>
                <a:gd name="T33" fmla="*/ 41 h 44"/>
                <a:gd name="T34" fmla="*/ 48 w 50"/>
                <a:gd name="T35" fmla="*/ 43 h 44"/>
                <a:gd name="T36" fmla="*/ 49 w 50"/>
                <a:gd name="T37" fmla="*/ 42 h 44"/>
                <a:gd name="T38" fmla="*/ 49 w 50"/>
                <a:gd name="T39" fmla="*/ 41 h 44"/>
                <a:gd name="T40" fmla="*/ 48 w 50"/>
                <a:gd name="T41" fmla="*/ 39 h 44"/>
                <a:gd name="T42" fmla="*/ 48 w 50"/>
                <a:gd name="T43" fmla="*/ 37 h 44"/>
                <a:gd name="T44" fmla="*/ 47 w 50"/>
                <a:gd name="T45" fmla="*/ 34 h 44"/>
                <a:gd name="T46" fmla="*/ 45 w 50"/>
                <a:gd name="T47" fmla="*/ 32 h 44"/>
                <a:gd name="T48" fmla="*/ 43 w 50"/>
                <a:gd name="T49" fmla="*/ 29 h 44"/>
                <a:gd name="T50" fmla="*/ 41 w 50"/>
                <a:gd name="T51" fmla="*/ 26 h 44"/>
                <a:gd name="T52" fmla="*/ 38 w 50"/>
                <a:gd name="T53" fmla="*/ 23 h 44"/>
                <a:gd name="T54" fmla="*/ 35 w 50"/>
                <a:gd name="T55" fmla="*/ 19 h 44"/>
                <a:gd name="T56" fmla="*/ 32 w 50"/>
                <a:gd name="T57" fmla="*/ 17 h 44"/>
                <a:gd name="T58" fmla="*/ 28 w 50"/>
                <a:gd name="T59" fmla="*/ 13 h 44"/>
                <a:gd name="T60" fmla="*/ 23 w 50"/>
                <a:gd name="T61" fmla="*/ 10 h 44"/>
                <a:gd name="T62" fmla="*/ 18 w 50"/>
                <a:gd name="T63" fmla="*/ 7 h 44"/>
                <a:gd name="T64" fmla="*/ 13 w 50"/>
                <a:gd name="T65" fmla="*/ 4 h 44"/>
                <a:gd name="T66" fmla="*/ 7 w 50"/>
                <a:gd name="T67" fmla="*/ 3 h 44"/>
                <a:gd name="T68" fmla="*/ 1 w 50"/>
                <a:gd name="T69" fmla="*/ 0 h 44"/>
                <a:gd name="T70" fmla="*/ 1 w 50"/>
                <a:gd name="T71" fmla="*/ 1 h 44"/>
                <a:gd name="T72" fmla="*/ 0 w 50"/>
                <a:gd name="T7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44">
                  <a:moveTo>
                    <a:pt x="0" y="1"/>
                  </a:moveTo>
                  <a:lnTo>
                    <a:pt x="0" y="1"/>
                  </a:lnTo>
                  <a:lnTo>
                    <a:pt x="7" y="4"/>
                  </a:lnTo>
                  <a:lnTo>
                    <a:pt x="13" y="5"/>
                  </a:lnTo>
                  <a:lnTo>
                    <a:pt x="18" y="8"/>
                  </a:lnTo>
                  <a:lnTo>
                    <a:pt x="23" y="11"/>
                  </a:lnTo>
                  <a:lnTo>
                    <a:pt x="27" y="14"/>
                  </a:lnTo>
                  <a:lnTo>
                    <a:pt x="31" y="17"/>
                  </a:lnTo>
                  <a:lnTo>
                    <a:pt x="34" y="20"/>
                  </a:lnTo>
                  <a:lnTo>
                    <a:pt x="37" y="24"/>
                  </a:lnTo>
                  <a:lnTo>
                    <a:pt x="40" y="26"/>
                  </a:lnTo>
                  <a:lnTo>
                    <a:pt x="42" y="30"/>
                  </a:lnTo>
                  <a:lnTo>
                    <a:pt x="44" y="32"/>
                  </a:lnTo>
                  <a:lnTo>
                    <a:pt x="45" y="35"/>
                  </a:lnTo>
                  <a:lnTo>
                    <a:pt x="47" y="38"/>
                  </a:lnTo>
                  <a:lnTo>
                    <a:pt x="47" y="39"/>
                  </a:lnTo>
                  <a:lnTo>
                    <a:pt x="48" y="41"/>
                  </a:lnTo>
                  <a:lnTo>
                    <a:pt x="48" y="43"/>
                  </a:lnTo>
                  <a:lnTo>
                    <a:pt x="49" y="42"/>
                  </a:lnTo>
                  <a:lnTo>
                    <a:pt x="49" y="41"/>
                  </a:lnTo>
                  <a:lnTo>
                    <a:pt x="48" y="39"/>
                  </a:lnTo>
                  <a:lnTo>
                    <a:pt x="48" y="37"/>
                  </a:lnTo>
                  <a:lnTo>
                    <a:pt x="47" y="34"/>
                  </a:lnTo>
                  <a:lnTo>
                    <a:pt x="45" y="32"/>
                  </a:lnTo>
                  <a:lnTo>
                    <a:pt x="43" y="29"/>
                  </a:lnTo>
                  <a:lnTo>
                    <a:pt x="41" y="26"/>
                  </a:lnTo>
                  <a:lnTo>
                    <a:pt x="38" y="23"/>
                  </a:lnTo>
                  <a:lnTo>
                    <a:pt x="35" y="19"/>
                  </a:lnTo>
                  <a:lnTo>
                    <a:pt x="32" y="17"/>
                  </a:lnTo>
                  <a:lnTo>
                    <a:pt x="28" y="13"/>
                  </a:lnTo>
                  <a:lnTo>
                    <a:pt x="23" y="10"/>
                  </a:lnTo>
                  <a:lnTo>
                    <a:pt x="18" y="7"/>
                  </a:lnTo>
                  <a:lnTo>
                    <a:pt x="13" y="4"/>
                  </a:lnTo>
                  <a:lnTo>
                    <a:pt x="7" y="3"/>
                  </a:lnTo>
                  <a:lnTo>
                    <a:pt x="1" y="0"/>
                  </a:lnTo>
                  <a:lnTo>
                    <a:pt x="1" y="1"/>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9" name="Freeform 65"/>
            <p:cNvSpPr>
              <a:spLocks/>
            </p:cNvSpPr>
            <p:nvPr/>
          </p:nvSpPr>
          <p:spPr bwMode="auto">
            <a:xfrm>
              <a:off x="6018" y="733"/>
              <a:ext cx="36" cy="32"/>
            </a:xfrm>
            <a:custGeom>
              <a:avLst/>
              <a:gdLst>
                <a:gd name="T0" fmla="*/ 1 w 36"/>
                <a:gd name="T1" fmla="*/ 31 h 32"/>
                <a:gd name="T2" fmla="*/ 1 w 36"/>
                <a:gd name="T3" fmla="*/ 31 h 32"/>
                <a:gd name="T4" fmla="*/ 1 w 36"/>
                <a:gd name="T5" fmla="*/ 26 h 32"/>
                <a:gd name="T6" fmla="*/ 1 w 36"/>
                <a:gd name="T7" fmla="*/ 22 h 32"/>
                <a:gd name="T8" fmla="*/ 2 w 36"/>
                <a:gd name="T9" fmla="*/ 18 h 32"/>
                <a:gd name="T10" fmla="*/ 4 w 36"/>
                <a:gd name="T11" fmla="*/ 14 h 32"/>
                <a:gd name="T12" fmla="*/ 6 w 36"/>
                <a:gd name="T13" fmla="*/ 12 h 32"/>
                <a:gd name="T14" fmla="*/ 8 w 36"/>
                <a:gd name="T15" fmla="*/ 8 h 32"/>
                <a:gd name="T16" fmla="*/ 10 w 36"/>
                <a:gd name="T17" fmla="*/ 7 h 32"/>
                <a:gd name="T18" fmla="*/ 13 w 36"/>
                <a:gd name="T19" fmla="*/ 5 h 32"/>
                <a:gd name="T20" fmla="*/ 16 w 36"/>
                <a:gd name="T21" fmla="*/ 3 h 32"/>
                <a:gd name="T22" fmla="*/ 19 w 36"/>
                <a:gd name="T23" fmla="*/ 3 h 32"/>
                <a:gd name="T24" fmla="*/ 22 w 36"/>
                <a:gd name="T25" fmla="*/ 2 h 32"/>
                <a:gd name="T26" fmla="*/ 25 w 36"/>
                <a:gd name="T27" fmla="*/ 1 h 32"/>
                <a:gd name="T28" fmla="*/ 27 w 36"/>
                <a:gd name="T29" fmla="*/ 1 h 32"/>
                <a:gd name="T30" fmla="*/ 30 w 36"/>
                <a:gd name="T31" fmla="*/ 2 h 32"/>
                <a:gd name="T32" fmla="*/ 32 w 36"/>
                <a:gd name="T33" fmla="*/ 3 h 32"/>
                <a:gd name="T34" fmla="*/ 34 w 36"/>
                <a:gd name="T35" fmla="*/ 3 h 32"/>
                <a:gd name="T36" fmla="*/ 35 w 36"/>
                <a:gd name="T37" fmla="*/ 3 h 32"/>
                <a:gd name="T38" fmla="*/ 33 w 36"/>
                <a:gd name="T39" fmla="*/ 2 h 32"/>
                <a:gd name="T40" fmla="*/ 30 w 36"/>
                <a:gd name="T41" fmla="*/ 1 h 32"/>
                <a:gd name="T42" fmla="*/ 27 w 36"/>
                <a:gd name="T43" fmla="*/ 0 h 32"/>
                <a:gd name="T44" fmla="*/ 25 w 36"/>
                <a:gd name="T45" fmla="*/ 0 h 32"/>
                <a:gd name="T46" fmla="*/ 22 w 36"/>
                <a:gd name="T47" fmla="*/ 1 h 32"/>
                <a:gd name="T48" fmla="*/ 19 w 36"/>
                <a:gd name="T49" fmla="*/ 1 h 32"/>
                <a:gd name="T50" fmla="*/ 15 w 36"/>
                <a:gd name="T51" fmla="*/ 3 h 32"/>
                <a:gd name="T52" fmla="*/ 12 w 36"/>
                <a:gd name="T53" fmla="*/ 3 h 32"/>
                <a:gd name="T54" fmla="*/ 10 w 36"/>
                <a:gd name="T55" fmla="*/ 6 h 32"/>
                <a:gd name="T56" fmla="*/ 8 w 36"/>
                <a:gd name="T57" fmla="*/ 8 h 32"/>
                <a:gd name="T58" fmla="*/ 5 w 36"/>
                <a:gd name="T59" fmla="*/ 11 h 32"/>
                <a:gd name="T60" fmla="*/ 3 w 36"/>
                <a:gd name="T61" fmla="*/ 13 h 32"/>
                <a:gd name="T62" fmla="*/ 1 w 36"/>
                <a:gd name="T63" fmla="*/ 18 h 32"/>
                <a:gd name="T64" fmla="*/ 0 w 36"/>
                <a:gd name="T65" fmla="*/ 22 h 32"/>
                <a:gd name="T66" fmla="*/ 0 w 36"/>
                <a:gd name="T67" fmla="*/ 26 h 32"/>
                <a:gd name="T68" fmla="*/ 0 w 36"/>
                <a:gd name="T69" fmla="*/ 31 h 32"/>
                <a:gd name="T70" fmla="*/ 1 w 36"/>
                <a:gd name="T7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2">
                  <a:moveTo>
                    <a:pt x="1" y="31"/>
                  </a:moveTo>
                  <a:lnTo>
                    <a:pt x="1" y="31"/>
                  </a:lnTo>
                  <a:lnTo>
                    <a:pt x="1" y="26"/>
                  </a:lnTo>
                  <a:lnTo>
                    <a:pt x="1" y="22"/>
                  </a:lnTo>
                  <a:lnTo>
                    <a:pt x="2" y="18"/>
                  </a:lnTo>
                  <a:lnTo>
                    <a:pt x="4" y="14"/>
                  </a:lnTo>
                  <a:lnTo>
                    <a:pt x="6" y="12"/>
                  </a:lnTo>
                  <a:lnTo>
                    <a:pt x="8" y="8"/>
                  </a:lnTo>
                  <a:lnTo>
                    <a:pt x="10" y="7"/>
                  </a:lnTo>
                  <a:lnTo>
                    <a:pt x="13" y="5"/>
                  </a:lnTo>
                  <a:lnTo>
                    <a:pt x="16" y="3"/>
                  </a:lnTo>
                  <a:lnTo>
                    <a:pt x="19" y="3"/>
                  </a:lnTo>
                  <a:lnTo>
                    <a:pt x="22" y="2"/>
                  </a:lnTo>
                  <a:lnTo>
                    <a:pt x="25" y="1"/>
                  </a:lnTo>
                  <a:lnTo>
                    <a:pt x="27" y="1"/>
                  </a:lnTo>
                  <a:lnTo>
                    <a:pt x="30" y="2"/>
                  </a:lnTo>
                  <a:lnTo>
                    <a:pt x="32" y="3"/>
                  </a:lnTo>
                  <a:lnTo>
                    <a:pt x="34" y="3"/>
                  </a:lnTo>
                  <a:lnTo>
                    <a:pt x="35" y="3"/>
                  </a:lnTo>
                  <a:lnTo>
                    <a:pt x="33" y="2"/>
                  </a:lnTo>
                  <a:lnTo>
                    <a:pt x="30" y="1"/>
                  </a:lnTo>
                  <a:lnTo>
                    <a:pt x="27" y="0"/>
                  </a:lnTo>
                  <a:lnTo>
                    <a:pt x="25" y="0"/>
                  </a:lnTo>
                  <a:lnTo>
                    <a:pt x="22" y="1"/>
                  </a:lnTo>
                  <a:lnTo>
                    <a:pt x="19" y="1"/>
                  </a:lnTo>
                  <a:lnTo>
                    <a:pt x="15" y="3"/>
                  </a:lnTo>
                  <a:lnTo>
                    <a:pt x="12" y="3"/>
                  </a:lnTo>
                  <a:lnTo>
                    <a:pt x="10" y="6"/>
                  </a:lnTo>
                  <a:lnTo>
                    <a:pt x="8" y="8"/>
                  </a:lnTo>
                  <a:lnTo>
                    <a:pt x="5" y="11"/>
                  </a:lnTo>
                  <a:lnTo>
                    <a:pt x="3" y="13"/>
                  </a:lnTo>
                  <a:lnTo>
                    <a:pt x="1" y="18"/>
                  </a:lnTo>
                  <a:lnTo>
                    <a:pt x="0" y="22"/>
                  </a:lnTo>
                  <a:lnTo>
                    <a:pt x="0" y="26"/>
                  </a:lnTo>
                  <a:lnTo>
                    <a:pt x="0" y="31"/>
                  </a:lnTo>
                  <a:lnTo>
                    <a:pt x="1" y="3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0" name="Freeform 66"/>
            <p:cNvSpPr>
              <a:spLocks/>
            </p:cNvSpPr>
            <p:nvPr/>
          </p:nvSpPr>
          <p:spPr bwMode="auto">
            <a:xfrm>
              <a:off x="6018" y="770"/>
              <a:ext cx="14" cy="45"/>
            </a:xfrm>
            <a:custGeom>
              <a:avLst/>
              <a:gdLst>
                <a:gd name="T0" fmla="*/ 13 w 14"/>
                <a:gd name="T1" fmla="*/ 43 h 45"/>
                <a:gd name="T2" fmla="*/ 13 w 14"/>
                <a:gd name="T3" fmla="*/ 43 h 45"/>
                <a:gd name="T4" fmla="*/ 12 w 14"/>
                <a:gd name="T5" fmla="*/ 41 h 45"/>
                <a:gd name="T6" fmla="*/ 11 w 14"/>
                <a:gd name="T7" fmla="*/ 39 h 45"/>
                <a:gd name="T8" fmla="*/ 9 w 14"/>
                <a:gd name="T9" fmla="*/ 36 h 45"/>
                <a:gd name="T10" fmla="*/ 8 w 14"/>
                <a:gd name="T11" fmla="*/ 33 h 45"/>
                <a:gd name="T12" fmla="*/ 7 w 14"/>
                <a:gd name="T13" fmla="*/ 31 h 45"/>
                <a:gd name="T14" fmla="*/ 7 w 14"/>
                <a:gd name="T15" fmla="*/ 28 h 45"/>
                <a:gd name="T16" fmla="*/ 6 w 14"/>
                <a:gd name="T17" fmla="*/ 26 h 45"/>
                <a:gd name="T18" fmla="*/ 5 w 14"/>
                <a:gd name="T19" fmla="*/ 23 h 45"/>
                <a:gd name="T20" fmla="*/ 4 w 14"/>
                <a:gd name="T21" fmla="*/ 20 h 45"/>
                <a:gd name="T22" fmla="*/ 4 w 14"/>
                <a:gd name="T23" fmla="*/ 18 h 45"/>
                <a:gd name="T24" fmla="*/ 3 w 14"/>
                <a:gd name="T25" fmla="*/ 14 h 45"/>
                <a:gd name="T26" fmla="*/ 2 w 14"/>
                <a:gd name="T27" fmla="*/ 11 h 45"/>
                <a:gd name="T28" fmla="*/ 1 w 14"/>
                <a:gd name="T29" fmla="*/ 9 h 45"/>
                <a:gd name="T30" fmla="*/ 1 w 14"/>
                <a:gd name="T31" fmla="*/ 6 h 45"/>
                <a:gd name="T32" fmla="*/ 1 w 14"/>
                <a:gd name="T33" fmla="*/ 4 h 45"/>
                <a:gd name="T34" fmla="*/ 1 w 14"/>
                <a:gd name="T35" fmla="*/ 0 h 45"/>
                <a:gd name="T36" fmla="*/ 0 w 14"/>
                <a:gd name="T37" fmla="*/ 0 h 45"/>
                <a:gd name="T38" fmla="*/ 1 w 14"/>
                <a:gd name="T39" fmla="*/ 4 h 45"/>
                <a:gd name="T40" fmla="*/ 1 w 14"/>
                <a:gd name="T41" fmla="*/ 6 h 45"/>
                <a:gd name="T42" fmla="*/ 1 w 14"/>
                <a:gd name="T43" fmla="*/ 9 h 45"/>
                <a:gd name="T44" fmla="*/ 1 w 14"/>
                <a:gd name="T45" fmla="*/ 11 h 45"/>
                <a:gd name="T46" fmla="*/ 1 w 14"/>
                <a:gd name="T47" fmla="*/ 15 h 45"/>
                <a:gd name="T48" fmla="*/ 3 w 14"/>
                <a:gd name="T49" fmla="*/ 18 h 45"/>
                <a:gd name="T50" fmla="*/ 3 w 14"/>
                <a:gd name="T51" fmla="*/ 20 h 45"/>
                <a:gd name="T52" fmla="*/ 4 w 14"/>
                <a:gd name="T53" fmla="*/ 23 h 45"/>
                <a:gd name="T54" fmla="*/ 5 w 14"/>
                <a:gd name="T55" fmla="*/ 26 h 45"/>
                <a:gd name="T56" fmla="*/ 6 w 14"/>
                <a:gd name="T57" fmla="*/ 28 h 45"/>
                <a:gd name="T58" fmla="*/ 7 w 14"/>
                <a:gd name="T59" fmla="*/ 32 h 45"/>
                <a:gd name="T60" fmla="*/ 8 w 14"/>
                <a:gd name="T61" fmla="*/ 34 h 45"/>
                <a:gd name="T62" fmla="*/ 9 w 14"/>
                <a:gd name="T63" fmla="*/ 37 h 45"/>
                <a:gd name="T64" fmla="*/ 9 w 14"/>
                <a:gd name="T65" fmla="*/ 40 h 45"/>
                <a:gd name="T66" fmla="*/ 11 w 14"/>
                <a:gd name="T67" fmla="*/ 41 h 45"/>
                <a:gd name="T68" fmla="*/ 12 w 14"/>
                <a:gd name="T69" fmla="*/ 44 h 45"/>
                <a:gd name="T70" fmla="*/ 13 w 14"/>
                <a:gd name="T71"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45">
                  <a:moveTo>
                    <a:pt x="13" y="43"/>
                  </a:moveTo>
                  <a:lnTo>
                    <a:pt x="13" y="43"/>
                  </a:lnTo>
                  <a:lnTo>
                    <a:pt x="12" y="41"/>
                  </a:lnTo>
                  <a:lnTo>
                    <a:pt x="11" y="39"/>
                  </a:lnTo>
                  <a:lnTo>
                    <a:pt x="9" y="36"/>
                  </a:lnTo>
                  <a:lnTo>
                    <a:pt x="8" y="33"/>
                  </a:lnTo>
                  <a:lnTo>
                    <a:pt x="7" y="31"/>
                  </a:lnTo>
                  <a:lnTo>
                    <a:pt x="7" y="28"/>
                  </a:lnTo>
                  <a:lnTo>
                    <a:pt x="6" y="26"/>
                  </a:lnTo>
                  <a:lnTo>
                    <a:pt x="5" y="23"/>
                  </a:lnTo>
                  <a:lnTo>
                    <a:pt x="4" y="20"/>
                  </a:lnTo>
                  <a:lnTo>
                    <a:pt x="4" y="18"/>
                  </a:lnTo>
                  <a:lnTo>
                    <a:pt x="3" y="14"/>
                  </a:lnTo>
                  <a:lnTo>
                    <a:pt x="2" y="11"/>
                  </a:lnTo>
                  <a:lnTo>
                    <a:pt x="1" y="9"/>
                  </a:lnTo>
                  <a:lnTo>
                    <a:pt x="1" y="6"/>
                  </a:lnTo>
                  <a:lnTo>
                    <a:pt x="1" y="4"/>
                  </a:lnTo>
                  <a:lnTo>
                    <a:pt x="1" y="0"/>
                  </a:lnTo>
                  <a:lnTo>
                    <a:pt x="0" y="0"/>
                  </a:lnTo>
                  <a:lnTo>
                    <a:pt x="1" y="4"/>
                  </a:lnTo>
                  <a:lnTo>
                    <a:pt x="1" y="6"/>
                  </a:lnTo>
                  <a:lnTo>
                    <a:pt x="1" y="9"/>
                  </a:lnTo>
                  <a:lnTo>
                    <a:pt x="1" y="11"/>
                  </a:lnTo>
                  <a:lnTo>
                    <a:pt x="1" y="15"/>
                  </a:lnTo>
                  <a:lnTo>
                    <a:pt x="3" y="18"/>
                  </a:lnTo>
                  <a:lnTo>
                    <a:pt x="3" y="20"/>
                  </a:lnTo>
                  <a:lnTo>
                    <a:pt x="4" y="23"/>
                  </a:lnTo>
                  <a:lnTo>
                    <a:pt x="5" y="26"/>
                  </a:lnTo>
                  <a:lnTo>
                    <a:pt x="6" y="28"/>
                  </a:lnTo>
                  <a:lnTo>
                    <a:pt x="7" y="32"/>
                  </a:lnTo>
                  <a:lnTo>
                    <a:pt x="8" y="34"/>
                  </a:lnTo>
                  <a:lnTo>
                    <a:pt x="9" y="37"/>
                  </a:lnTo>
                  <a:lnTo>
                    <a:pt x="9" y="40"/>
                  </a:lnTo>
                  <a:lnTo>
                    <a:pt x="11" y="41"/>
                  </a:lnTo>
                  <a:lnTo>
                    <a:pt x="12" y="44"/>
                  </a:lnTo>
                  <a:lnTo>
                    <a:pt x="13" y="4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1" name="Freeform 67"/>
            <p:cNvSpPr>
              <a:spLocks/>
            </p:cNvSpPr>
            <p:nvPr/>
          </p:nvSpPr>
          <p:spPr bwMode="auto">
            <a:xfrm>
              <a:off x="6037" y="819"/>
              <a:ext cx="19" cy="15"/>
            </a:xfrm>
            <a:custGeom>
              <a:avLst/>
              <a:gdLst>
                <a:gd name="T0" fmla="*/ 18 w 19"/>
                <a:gd name="T1" fmla="*/ 13 h 15"/>
                <a:gd name="T2" fmla="*/ 18 w 19"/>
                <a:gd name="T3" fmla="*/ 13 h 15"/>
                <a:gd name="T4" fmla="*/ 17 w 19"/>
                <a:gd name="T5" fmla="*/ 13 h 15"/>
                <a:gd name="T6" fmla="*/ 16 w 19"/>
                <a:gd name="T7" fmla="*/ 13 h 15"/>
                <a:gd name="T8" fmla="*/ 15 w 19"/>
                <a:gd name="T9" fmla="*/ 12 h 15"/>
                <a:gd name="T10" fmla="*/ 14 w 19"/>
                <a:gd name="T11" fmla="*/ 12 h 15"/>
                <a:gd name="T12" fmla="*/ 12 w 19"/>
                <a:gd name="T13" fmla="*/ 11 h 15"/>
                <a:gd name="T14" fmla="*/ 11 w 19"/>
                <a:gd name="T15" fmla="*/ 11 h 15"/>
                <a:gd name="T16" fmla="*/ 11 w 19"/>
                <a:gd name="T17" fmla="*/ 10 h 15"/>
                <a:gd name="T18" fmla="*/ 9 w 19"/>
                <a:gd name="T19" fmla="*/ 9 h 15"/>
                <a:gd name="T20" fmla="*/ 8 w 19"/>
                <a:gd name="T21" fmla="*/ 8 h 15"/>
                <a:gd name="T22" fmla="*/ 7 w 19"/>
                <a:gd name="T23" fmla="*/ 7 h 15"/>
                <a:gd name="T24" fmla="*/ 6 w 19"/>
                <a:gd name="T25" fmla="*/ 6 h 15"/>
                <a:gd name="T26" fmla="*/ 5 w 19"/>
                <a:gd name="T27" fmla="*/ 6 h 15"/>
                <a:gd name="T28" fmla="*/ 4 w 19"/>
                <a:gd name="T29" fmla="*/ 4 h 15"/>
                <a:gd name="T30" fmla="*/ 3 w 19"/>
                <a:gd name="T31" fmla="*/ 3 h 15"/>
                <a:gd name="T32" fmla="*/ 2 w 19"/>
                <a:gd name="T33" fmla="*/ 1 h 15"/>
                <a:gd name="T34" fmla="*/ 1 w 19"/>
                <a:gd name="T35" fmla="*/ 0 h 15"/>
                <a:gd name="T36" fmla="*/ 0 w 19"/>
                <a:gd name="T37" fmla="*/ 1 h 15"/>
                <a:gd name="T38" fmla="*/ 2 w 19"/>
                <a:gd name="T39" fmla="*/ 2 h 15"/>
                <a:gd name="T40" fmla="*/ 2 w 19"/>
                <a:gd name="T41" fmla="*/ 4 h 15"/>
                <a:gd name="T42" fmla="*/ 3 w 19"/>
                <a:gd name="T43" fmla="*/ 4 h 15"/>
                <a:gd name="T44" fmla="*/ 5 w 19"/>
                <a:gd name="T45" fmla="*/ 6 h 15"/>
                <a:gd name="T46" fmla="*/ 6 w 19"/>
                <a:gd name="T47" fmla="*/ 7 h 15"/>
                <a:gd name="T48" fmla="*/ 7 w 19"/>
                <a:gd name="T49" fmla="*/ 8 h 15"/>
                <a:gd name="T50" fmla="*/ 8 w 19"/>
                <a:gd name="T51" fmla="*/ 9 h 15"/>
                <a:gd name="T52" fmla="*/ 9 w 19"/>
                <a:gd name="T53" fmla="*/ 10 h 15"/>
                <a:gd name="T54" fmla="*/ 10 w 19"/>
                <a:gd name="T55" fmla="*/ 11 h 15"/>
                <a:gd name="T56" fmla="*/ 11 w 19"/>
                <a:gd name="T57" fmla="*/ 11 h 15"/>
                <a:gd name="T58" fmla="*/ 12 w 19"/>
                <a:gd name="T59" fmla="*/ 12 h 15"/>
                <a:gd name="T60" fmla="*/ 13 w 19"/>
                <a:gd name="T61" fmla="*/ 12 h 15"/>
                <a:gd name="T62" fmla="*/ 15 w 19"/>
                <a:gd name="T63" fmla="*/ 13 h 15"/>
                <a:gd name="T64" fmla="*/ 16 w 19"/>
                <a:gd name="T65" fmla="*/ 13 h 15"/>
                <a:gd name="T66" fmla="*/ 17 w 19"/>
                <a:gd name="T67" fmla="*/ 14 h 15"/>
                <a:gd name="T68" fmla="*/ 18 w 19"/>
                <a:gd name="T69" fmla="*/ 14 h 15"/>
                <a:gd name="T70" fmla="*/ 18 w 19"/>
                <a:gd name="T7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5">
                  <a:moveTo>
                    <a:pt x="18" y="13"/>
                  </a:moveTo>
                  <a:lnTo>
                    <a:pt x="18" y="13"/>
                  </a:lnTo>
                  <a:lnTo>
                    <a:pt x="17" y="13"/>
                  </a:lnTo>
                  <a:lnTo>
                    <a:pt x="16" y="13"/>
                  </a:lnTo>
                  <a:lnTo>
                    <a:pt x="15" y="12"/>
                  </a:lnTo>
                  <a:lnTo>
                    <a:pt x="14" y="12"/>
                  </a:lnTo>
                  <a:lnTo>
                    <a:pt x="12" y="11"/>
                  </a:lnTo>
                  <a:lnTo>
                    <a:pt x="11" y="11"/>
                  </a:lnTo>
                  <a:lnTo>
                    <a:pt x="11" y="10"/>
                  </a:lnTo>
                  <a:lnTo>
                    <a:pt x="9" y="9"/>
                  </a:lnTo>
                  <a:lnTo>
                    <a:pt x="8" y="8"/>
                  </a:lnTo>
                  <a:lnTo>
                    <a:pt x="7" y="7"/>
                  </a:lnTo>
                  <a:lnTo>
                    <a:pt x="6" y="6"/>
                  </a:lnTo>
                  <a:lnTo>
                    <a:pt x="5" y="6"/>
                  </a:lnTo>
                  <a:lnTo>
                    <a:pt x="4" y="4"/>
                  </a:lnTo>
                  <a:lnTo>
                    <a:pt x="3" y="3"/>
                  </a:lnTo>
                  <a:lnTo>
                    <a:pt x="2" y="1"/>
                  </a:lnTo>
                  <a:lnTo>
                    <a:pt x="1" y="0"/>
                  </a:lnTo>
                  <a:lnTo>
                    <a:pt x="0" y="1"/>
                  </a:lnTo>
                  <a:lnTo>
                    <a:pt x="2" y="2"/>
                  </a:lnTo>
                  <a:lnTo>
                    <a:pt x="2" y="4"/>
                  </a:lnTo>
                  <a:lnTo>
                    <a:pt x="3" y="4"/>
                  </a:lnTo>
                  <a:lnTo>
                    <a:pt x="5" y="6"/>
                  </a:lnTo>
                  <a:lnTo>
                    <a:pt x="6" y="7"/>
                  </a:lnTo>
                  <a:lnTo>
                    <a:pt x="7" y="8"/>
                  </a:lnTo>
                  <a:lnTo>
                    <a:pt x="8" y="9"/>
                  </a:lnTo>
                  <a:lnTo>
                    <a:pt x="9" y="10"/>
                  </a:lnTo>
                  <a:lnTo>
                    <a:pt x="10" y="11"/>
                  </a:lnTo>
                  <a:lnTo>
                    <a:pt x="11" y="11"/>
                  </a:lnTo>
                  <a:lnTo>
                    <a:pt x="12" y="12"/>
                  </a:lnTo>
                  <a:lnTo>
                    <a:pt x="13" y="12"/>
                  </a:lnTo>
                  <a:lnTo>
                    <a:pt x="15" y="13"/>
                  </a:lnTo>
                  <a:lnTo>
                    <a:pt x="16" y="13"/>
                  </a:lnTo>
                  <a:lnTo>
                    <a:pt x="17" y="14"/>
                  </a:lnTo>
                  <a:lnTo>
                    <a:pt x="18" y="14"/>
                  </a:lnTo>
                  <a:lnTo>
                    <a:pt x="18" y="1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2" name="Freeform 68"/>
            <p:cNvSpPr>
              <a:spLocks/>
            </p:cNvSpPr>
            <p:nvPr/>
          </p:nvSpPr>
          <p:spPr bwMode="auto">
            <a:xfrm>
              <a:off x="5947" y="863"/>
              <a:ext cx="260" cy="60"/>
            </a:xfrm>
            <a:custGeom>
              <a:avLst/>
              <a:gdLst>
                <a:gd name="T0" fmla="*/ 1 w 260"/>
                <a:gd name="T1" fmla="*/ 13 h 60"/>
                <a:gd name="T2" fmla="*/ 0 w 260"/>
                <a:gd name="T3" fmla="*/ 8 h 60"/>
                <a:gd name="T4" fmla="*/ 0 w 260"/>
                <a:gd name="T5" fmla="*/ 5 h 60"/>
                <a:gd name="T6" fmla="*/ 0 w 260"/>
                <a:gd name="T7" fmla="*/ 2 h 60"/>
                <a:gd name="T8" fmla="*/ 2 w 260"/>
                <a:gd name="T9" fmla="*/ 0 h 60"/>
                <a:gd name="T10" fmla="*/ 4 w 260"/>
                <a:gd name="T11" fmla="*/ 0 h 60"/>
                <a:gd name="T12" fmla="*/ 8 w 260"/>
                <a:gd name="T13" fmla="*/ 2 h 60"/>
                <a:gd name="T14" fmla="*/ 13 w 260"/>
                <a:gd name="T15" fmla="*/ 6 h 60"/>
                <a:gd name="T16" fmla="*/ 44 w 260"/>
                <a:gd name="T17" fmla="*/ 46 h 60"/>
                <a:gd name="T18" fmla="*/ 120 w 260"/>
                <a:gd name="T19" fmla="*/ 11 h 60"/>
                <a:gd name="T20" fmla="*/ 122 w 260"/>
                <a:gd name="T21" fmla="*/ 10 h 60"/>
                <a:gd name="T22" fmla="*/ 125 w 260"/>
                <a:gd name="T23" fmla="*/ 10 h 60"/>
                <a:gd name="T24" fmla="*/ 130 w 260"/>
                <a:gd name="T25" fmla="*/ 10 h 60"/>
                <a:gd name="T26" fmla="*/ 133 w 260"/>
                <a:gd name="T27" fmla="*/ 10 h 60"/>
                <a:gd name="T28" fmla="*/ 137 w 260"/>
                <a:gd name="T29" fmla="*/ 10 h 60"/>
                <a:gd name="T30" fmla="*/ 140 w 260"/>
                <a:gd name="T31" fmla="*/ 10 h 60"/>
                <a:gd name="T32" fmla="*/ 144 w 260"/>
                <a:gd name="T33" fmla="*/ 10 h 60"/>
                <a:gd name="T34" fmla="*/ 169 w 260"/>
                <a:gd name="T35" fmla="*/ 49 h 60"/>
                <a:gd name="T36" fmla="*/ 239 w 260"/>
                <a:gd name="T37" fmla="*/ 50 h 60"/>
                <a:gd name="T38" fmla="*/ 244 w 260"/>
                <a:gd name="T39" fmla="*/ 47 h 60"/>
                <a:gd name="T40" fmla="*/ 249 w 260"/>
                <a:gd name="T41" fmla="*/ 46 h 60"/>
                <a:gd name="T42" fmla="*/ 254 w 260"/>
                <a:gd name="T43" fmla="*/ 44 h 60"/>
                <a:gd name="T44" fmla="*/ 258 w 260"/>
                <a:gd name="T45" fmla="*/ 44 h 60"/>
                <a:gd name="T46" fmla="*/ 259 w 260"/>
                <a:gd name="T47" fmla="*/ 46 h 60"/>
                <a:gd name="T48" fmla="*/ 257 w 260"/>
                <a:gd name="T49" fmla="*/ 48 h 60"/>
                <a:gd name="T50" fmla="*/ 249 w 260"/>
                <a:gd name="T51" fmla="*/ 54 h 60"/>
                <a:gd name="T52" fmla="*/ 241 w 260"/>
                <a:gd name="T53" fmla="*/ 58 h 60"/>
                <a:gd name="T54" fmla="*/ 237 w 260"/>
                <a:gd name="T55" fmla="*/ 58 h 60"/>
                <a:gd name="T56" fmla="*/ 234 w 260"/>
                <a:gd name="T57" fmla="*/ 59 h 60"/>
                <a:gd name="T58" fmla="*/ 229 w 260"/>
                <a:gd name="T59" fmla="*/ 59 h 60"/>
                <a:gd name="T60" fmla="*/ 227 w 260"/>
                <a:gd name="T61" fmla="*/ 59 h 60"/>
                <a:gd name="T62" fmla="*/ 224 w 260"/>
                <a:gd name="T63" fmla="*/ 59 h 60"/>
                <a:gd name="T64" fmla="*/ 222 w 260"/>
                <a:gd name="T65" fmla="*/ 59 h 60"/>
                <a:gd name="T66" fmla="*/ 23 w 260"/>
                <a:gd name="T6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60">
                  <a:moveTo>
                    <a:pt x="2" y="14"/>
                  </a:moveTo>
                  <a:lnTo>
                    <a:pt x="1" y="13"/>
                  </a:lnTo>
                  <a:lnTo>
                    <a:pt x="0" y="10"/>
                  </a:lnTo>
                  <a:lnTo>
                    <a:pt x="0" y="8"/>
                  </a:lnTo>
                  <a:lnTo>
                    <a:pt x="0" y="6"/>
                  </a:lnTo>
                  <a:lnTo>
                    <a:pt x="0" y="5"/>
                  </a:lnTo>
                  <a:lnTo>
                    <a:pt x="0" y="3"/>
                  </a:lnTo>
                  <a:lnTo>
                    <a:pt x="0" y="2"/>
                  </a:lnTo>
                  <a:lnTo>
                    <a:pt x="0" y="1"/>
                  </a:lnTo>
                  <a:lnTo>
                    <a:pt x="2" y="0"/>
                  </a:lnTo>
                  <a:lnTo>
                    <a:pt x="3" y="0"/>
                  </a:lnTo>
                  <a:lnTo>
                    <a:pt x="4" y="0"/>
                  </a:lnTo>
                  <a:lnTo>
                    <a:pt x="7" y="1"/>
                  </a:lnTo>
                  <a:lnTo>
                    <a:pt x="8" y="2"/>
                  </a:lnTo>
                  <a:lnTo>
                    <a:pt x="11" y="4"/>
                  </a:lnTo>
                  <a:lnTo>
                    <a:pt x="13" y="6"/>
                  </a:lnTo>
                  <a:lnTo>
                    <a:pt x="16" y="9"/>
                  </a:lnTo>
                  <a:lnTo>
                    <a:pt x="44" y="46"/>
                  </a:lnTo>
                  <a:lnTo>
                    <a:pt x="145" y="48"/>
                  </a:lnTo>
                  <a:lnTo>
                    <a:pt x="120" y="11"/>
                  </a:lnTo>
                  <a:lnTo>
                    <a:pt x="121" y="11"/>
                  </a:lnTo>
                  <a:lnTo>
                    <a:pt x="122" y="10"/>
                  </a:lnTo>
                  <a:lnTo>
                    <a:pt x="124" y="10"/>
                  </a:lnTo>
                  <a:lnTo>
                    <a:pt x="125" y="10"/>
                  </a:lnTo>
                  <a:lnTo>
                    <a:pt x="127" y="10"/>
                  </a:lnTo>
                  <a:lnTo>
                    <a:pt x="130" y="10"/>
                  </a:lnTo>
                  <a:lnTo>
                    <a:pt x="132" y="10"/>
                  </a:lnTo>
                  <a:lnTo>
                    <a:pt x="133" y="10"/>
                  </a:lnTo>
                  <a:lnTo>
                    <a:pt x="135" y="10"/>
                  </a:lnTo>
                  <a:lnTo>
                    <a:pt x="137" y="10"/>
                  </a:lnTo>
                  <a:lnTo>
                    <a:pt x="139" y="10"/>
                  </a:lnTo>
                  <a:lnTo>
                    <a:pt x="140" y="10"/>
                  </a:lnTo>
                  <a:lnTo>
                    <a:pt x="142" y="10"/>
                  </a:lnTo>
                  <a:lnTo>
                    <a:pt x="144" y="10"/>
                  </a:lnTo>
                  <a:lnTo>
                    <a:pt x="145" y="9"/>
                  </a:lnTo>
                  <a:lnTo>
                    <a:pt x="169" y="49"/>
                  </a:lnTo>
                  <a:lnTo>
                    <a:pt x="237" y="51"/>
                  </a:lnTo>
                  <a:lnTo>
                    <a:pt x="239" y="50"/>
                  </a:lnTo>
                  <a:lnTo>
                    <a:pt x="241" y="48"/>
                  </a:lnTo>
                  <a:lnTo>
                    <a:pt x="244" y="47"/>
                  </a:lnTo>
                  <a:lnTo>
                    <a:pt x="246" y="46"/>
                  </a:lnTo>
                  <a:lnTo>
                    <a:pt x="249" y="46"/>
                  </a:lnTo>
                  <a:lnTo>
                    <a:pt x="252" y="44"/>
                  </a:lnTo>
                  <a:lnTo>
                    <a:pt x="254" y="44"/>
                  </a:lnTo>
                  <a:lnTo>
                    <a:pt x="257" y="44"/>
                  </a:lnTo>
                  <a:lnTo>
                    <a:pt x="258" y="44"/>
                  </a:lnTo>
                  <a:lnTo>
                    <a:pt x="259" y="44"/>
                  </a:lnTo>
                  <a:lnTo>
                    <a:pt x="259" y="46"/>
                  </a:lnTo>
                  <a:lnTo>
                    <a:pt x="258" y="47"/>
                  </a:lnTo>
                  <a:lnTo>
                    <a:pt x="257" y="48"/>
                  </a:lnTo>
                  <a:lnTo>
                    <a:pt x="254" y="51"/>
                  </a:lnTo>
                  <a:lnTo>
                    <a:pt x="249" y="54"/>
                  </a:lnTo>
                  <a:lnTo>
                    <a:pt x="244" y="58"/>
                  </a:lnTo>
                  <a:lnTo>
                    <a:pt x="241" y="58"/>
                  </a:lnTo>
                  <a:lnTo>
                    <a:pt x="239" y="58"/>
                  </a:lnTo>
                  <a:lnTo>
                    <a:pt x="237" y="58"/>
                  </a:lnTo>
                  <a:lnTo>
                    <a:pt x="236" y="59"/>
                  </a:lnTo>
                  <a:lnTo>
                    <a:pt x="234" y="59"/>
                  </a:lnTo>
                  <a:lnTo>
                    <a:pt x="232" y="59"/>
                  </a:lnTo>
                  <a:lnTo>
                    <a:pt x="229" y="59"/>
                  </a:lnTo>
                  <a:lnTo>
                    <a:pt x="228" y="59"/>
                  </a:lnTo>
                  <a:lnTo>
                    <a:pt x="227" y="59"/>
                  </a:lnTo>
                  <a:lnTo>
                    <a:pt x="225" y="59"/>
                  </a:lnTo>
                  <a:lnTo>
                    <a:pt x="224" y="59"/>
                  </a:lnTo>
                  <a:lnTo>
                    <a:pt x="223" y="59"/>
                  </a:lnTo>
                  <a:lnTo>
                    <a:pt x="222" y="59"/>
                  </a:lnTo>
                  <a:lnTo>
                    <a:pt x="221" y="59"/>
                  </a:lnTo>
                  <a:lnTo>
                    <a:pt x="23" y="54"/>
                  </a:lnTo>
                  <a:lnTo>
                    <a:pt x="2" y="1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3" name="Freeform 69"/>
            <p:cNvSpPr>
              <a:spLocks/>
            </p:cNvSpPr>
            <p:nvPr/>
          </p:nvSpPr>
          <p:spPr bwMode="auto">
            <a:xfrm>
              <a:off x="5946" y="862"/>
              <a:ext cx="12" cy="12"/>
            </a:xfrm>
            <a:custGeom>
              <a:avLst/>
              <a:gdLst>
                <a:gd name="T0" fmla="*/ 11 w 12"/>
                <a:gd name="T1" fmla="*/ 7 h 12"/>
                <a:gd name="T2" fmla="*/ 11 w 12"/>
                <a:gd name="T3" fmla="*/ 7 h 12"/>
                <a:gd name="T4" fmla="*/ 9 w 12"/>
                <a:gd name="T5" fmla="*/ 5 h 12"/>
                <a:gd name="T6" fmla="*/ 8 w 12"/>
                <a:gd name="T7" fmla="*/ 3 h 12"/>
                <a:gd name="T8" fmla="*/ 6 w 12"/>
                <a:gd name="T9" fmla="*/ 2 h 12"/>
                <a:gd name="T10" fmla="*/ 5 w 12"/>
                <a:gd name="T11" fmla="*/ 1 h 12"/>
                <a:gd name="T12" fmla="*/ 3 w 12"/>
                <a:gd name="T13" fmla="*/ 1 h 12"/>
                <a:gd name="T14" fmla="*/ 3 w 12"/>
                <a:gd name="T15" fmla="*/ 0 h 12"/>
                <a:gd name="T16" fmla="*/ 1 w 12"/>
                <a:gd name="T17" fmla="*/ 1 h 12"/>
                <a:gd name="T18" fmla="*/ 1 w 12"/>
                <a:gd name="T19" fmla="*/ 1 h 12"/>
                <a:gd name="T20" fmla="*/ 0 w 12"/>
                <a:gd name="T21" fmla="*/ 2 h 12"/>
                <a:gd name="T22" fmla="*/ 0 w 12"/>
                <a:gd name="T23" fmla="*/ 3 h 12"/>
                <a:gd name="T24" fmla="*/ 0 w 12"/>
                <a:gd name="T25" fmla="*/ 4 h 12"/>
                <a:gd name="T26" fmla="*/ 0 w 12"/>
                <a:gd name="T27" fmla="*/ 5 h 12"/>
                <a:gd name="T28" fmla="*/ 0 w 12"/>
                <a:gd name="T29" fmla="*/ 6 h 12"/>
                <a:gd name="T30" fmla="*/ 1 w 12"/>
                <a:gd name="T31" fmla="*/ 8 h 12"/>
                <a:gd name="T32" fmla="*/ 1 w 12"/>
                <a:gd name="T33" fmla="*/ 10 h 12"/>
                <a:gd name="T34" fmla="*/ 1 w 12"/>
                <a:gd name="T35" fmla="*/ 11 h 12"/>
                <a:gd name="T36" fmla="*/ 2 w 12"/>
                <a:gd name="T37" fmla="*/ 10 h 12"/>
                <a:gd name="T38" fmla="*/ 2 w 12"/>
                <a:gd name="T39" fmla="*/ 9 h 12"/>
                <a:gd name="T40" fmla="*/ 1 w 12"/>
                <a:gd name="T41" fmla="*/ 8 h 12"/>
                <a:gd name="T42" fmla="*/ 1 w 12"/>
                <a:gd name="T43" fmla="*/ 6 h 12"/>
                <a:gd name="T44" fmla="*/ 1 w 12"/>
                <a:gd name="T45" fmla="*/ 5 h 12"/>
                <a:gd name="T46" fmla="*/ 1 w 12"/>
                <a:gd name="T47" fmla="*/ 4 h 12"/>
                <a:gd name="T48" fmla="*/ 1 w 12"/>
                <a:gd name="T49" fmla="*/ 3 h 12"/>
                <a:gd name="T50" fmla="*/ 1 w 12"/>
                <a:gd name="T51" fmla="*/ 2 h 12"/>
                <a:gd name="T52" fmla="*/ 1 w 12"/>
                <a:gd name="T53" fmla="*/ 1 h 12"/>
                <a:gd name="T54" fmla="*/ 2 w 12"/>
                <a:gd name="T55" fmla="*/ 1 h 12"/>
                <a:gd name="T56" fmla="*/ 3 w 12"/>
                <a:gd name="T57" fmla="*/ 1 h 12"/>
                <a:gd name="T58" fmla="*/ 3 w 12"/>
                <a:gd name="T59" fmla="*/ 1 h 12"/>
                <a:gd name="T60" fmla="*/ 4 w 12"/>
                <a:gd name="T61" fmla="*/ 2 h 12"/>
                <a:gd name="T62" fmla="*/ 6 w 12"/>
                <a:gd name="T63" fmla="*/ 3 h 12"/>
                <a:gd name="T64" fmla="*/ 7 w 12"/>
                <a:gd name="T65" fmla="*/ 3 h 12"/>
                <a:gd name="T66" fmla="*/ 8 w 12"/>
                <a:gd name="T67" fmla="*/ 5 h 12"/>
                <a:gd name="T68" fmla="*/ 11 w 12"/>
                <a:gd name="T69" fmla="*/ 8 h 12"/>
                <a:gd name="T70" fmla="*/ 10 w 12"/>
                <a:gd name="T71" fmla="*/ 8 h 12"/>
                <a:gd name="T72" fmla="*/ 11 w 12"/>
                <a:gd name="T7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2">
                  <a:moveTo>
                    <a:pt x="11" y="7"/>
                  </a:moveTo>
                  <a:lnTo>
                    <a:pt x="11" y="7"/>
                  </a:lnTo>
                  <a:lnTo>
                    <a:pt x="9" y="5"/>
                  </a:lnTo>
                  <a:lnTo>
                    <a:pt x="8" y="3"/>
                  </a:lnTo>
                  <a:lnTo>
                    <a:pt x="6" y="2"/>
                  </a:lnTo>
                  <a:lnTo>
                    <a:pt x="5" y="1"/>
                  </a:lnTo>
                  <a:lnTo>
                    <a:pt x="3" y="1"/>
                  </a:lnTo>
                  <a:lnTo>
                    <a:pt x="3" y="0"/>
                  </a:lnTo>
                  <a:lnTo>
                    <a:pt x="1" y="1"/>
                  </a:lnTo>
                  <a:lnTo>
                    <a:pt x="1" y="1"/>
                  </a:lnTo>
                  <a:lnTo>
                    <a:pt x="0" y="2"/>
                  </a:lnTo>
                  <a:lnTo>
                    <a:pt x="0" y="3"/>
                  </a:lnTo>
                  <a:lnTo>
                    <a:pt x="0" y="4"/>
                  </a:lnTo>
                  <a:lnTo>
                    <a:pt x="0" y="5"/>
                  </a:lnTo>
                  <a:lnTo>
                    <a:pt x="0" y="6"/>
                  </a:lnTo>
                  <a:lnTo>
                    <a:pt x="1" y="8"/>
                  </a:lnTo>
                  <a:lnTo>
                    <a:pt x="1" y="10"/>
                  </a:lnTo>
                  <a:lnTo>
                    <a:pt x="1" y="11"/>
                  </a:lnTo>
                  <a:lnTo>
                    <a:pt x="2" y="10"/>
                  </a:lnTo>
                  <a:lnTo>
                    <a:pt x="2" y="9"/>
                  </a:lnTo>
                  <a:lnTo>
                    <a:pt x="1" y="8"/>
                  </a:lnTo>
                  <a:lnTo>
                    <a:pt x="1" y="6"/>
                  </a:lnTo>
                  <a:lnTo>
                    <a:pt x="1" y="5"/>
                  </a:lnTo>
                  <a:lnTo>
                    <a:pt x="1" y="4"/>
                  </a:lnTo>
                  <a:lnTo>
                    <a:pt x="1" y="3"/>
                  </a:lnTo>
                  <a:lnTo>
                    <a:pt x="1" y="2"/>
                  </a:lnTo>
                  <a:lnTo>
                    <a:pt x="1" y="1"/>
                  </a:lnTo>
                  <a:lnTo>
                    <a:pt x="2" y="1"/>
                  </a:lnTo>
                  <a:lnTo>
                    <a:pt x="3" y="1"/>
                  </a:lnTo>
                  <a:lnTo>
                    <a:pt x="3" y="1"/>
                  </a:lnTo>
                  <a:lnTo>
                    <a:pt x="4" y="2"/>
                  </a:lnTo>
                  <a:lnTo>
                    <a:pt x="6" y="3"/>
                  </a:lnTo>
                  <a:lnTo>
                    <a:pt x="7" y="3"/>
                  </a:lnTo>
                  <a:lnTo>
                    <a:pt x="8" y="5"/>
                  </a:lnTo>
                  <a:lnTo>
                    <a:pt x="11" y="8"/>
                  </a:lnTo>
                  <a:lnTo>
                    <a:pt x="10" y="8"/>
                  </a:lnTo>
                  <a:lnTo>
                    <a:pt x="11"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4" name="Freeform 70"/>
            <p:cNvSpPr>
              <a:spLocks/>
            </p:cNvSpPr>
            <p:nvPr/>
          </p:nvSpPr>
          <p:spPr bwMode="auto">
            <a:xfrm>
              <a:off x="5963" y="873"/>
              <a:ext cx="24" cy="36"/>
            </a:xfrm>
            <a:custGeom>
              <a:avLst/>
              <a:gdLst>
                <a:gd name="T0" fmla="*/ 22 w 24"/>
                <a:gd name="T1" fmla="*/ 34 h 36"/>
                <a:gd name="T2" fmla="*/ 23 w 24"/>
                <a:gd name="T3" fmla="*/ 35 h 36"/>
                <a:gd name="T4" fmla="*/ 1 w 24"/>
                <a:gd name="T5" fmla="*/ 0 h 36"/>
                <a:gd name="T6" fmla="*/ 0 w 24"/>
                <a:gd name="T7" fmla="*/ 1 h 36"/>
                <a:gd name="T8" fmla="*/ 22 w 24"/>
                <a:gd name="T9" fmla="*/ 35 h 36"/>
                <a:gd name="T10" fmla="*/ 22 w 24"/>
                <a:gd name="T11" fmla="*/ 34 h 36"/>
              </a:gdLst>
              <a:ahLst/>
              <a:cxnLst>
                <a:cxn ang="0">
                  <a:pos x="T0" y="T1"/>
                </a:cxn>
                <a:cxn ang="0">
                  <a:pos x="T2" y="T3"/>
                </a:cxn>
                <a:cxn ang="0">
                  <a:pos x="T4" y="T5"/>
                </a:cxn>
                <a:cxn ang="0">
                  <a:pos x="T6" y="T7"/>
                </a:cxn>
                <a:cxn ang="0">
                  <a:pos x="T8" y="T9"/>
                </a:cxn>
                <a:cxn ang="0">
                  <a:pos x="T10" y="T11"/>
                </a:cxn>
              </a:cxnLst>
              <a:rect l="0" t="0" r="r" b="b"/>
              <a:pathLst>
                <a:path w="24" h="36">
                  <a:moveTo>
                    <a:pt x="22" y="34"/>
                  </a:moveTo>
                  <a:lnTo>
                    <a:pt x="23" y="35"/>
                  </a:lnTo>
                  <a:lnTo>
                    <a:pt x="1" y="0"/>
                  </a:lnTo>
                  <a:lnTo>
                    <a:pt x="0" y="1"/>
                  </a:lnTo>
                  <a:lnTo>
                    <a:pt x="22" y="35"/>
                  </a:lnTo>
                  <a:lnTo>
                    <a:pt x="22" y="3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5" name="Freeform 71"/>
            <p:cNvSpPr>
              <a:spLocks/>
            </p:cNvSpPr>
            <p:nvPr/>
          </p:nvSpPr>
          <p:spPr bwMode="auto">
            <a:xfrm>
              <a:off x="5992" y="911"/>
              <a:ext cx="99" cy="3"/>
            </a:xfrm>
            <a:custGeom>
              <a:avLst/>
              <a:gdLst>
                <a:gd name="T0" fmla="*/ 97 w 99"/>
                <a:gd name="T1" fmla="*/ 0 h 3"/>
                <a:gd name="T2" fmla="*/ 97 w 99"/>
                <a:gd name="T3" fmla="*/ 0 h 3"/>
                <a:gd name="T4" fmla="*/ 0 w 99"/>
                <a:gd name="T5" fmla="*/ 2 h 3"/>
                <a:gd name="T6" fmla="*/ 0 w 99"/>
                <a:gd name="T7" fmla="*/ 1 h 3"/>
                <a:gd name="T8" fmla="*/ 97 w 99"/>
                <a:gd name="T9" fmla="*/ 0 h 3"/>
                <a:gd name="T10" fmla="*/ 98 w 99"/>
                <a:gd name="T11" fmla="*/ 0 h 3"/>
                <a:gd name="T12" fmla="*/ 97 w 99"/>
                <a:gd name="T13" fmla="*/ 0 h 3"/>
                <a:gd name="T14" fmla="*/ 98 w 99"/>
                <a:gd name="T15" fmla="*/ 0 h 3"/>
                <a:gd name="T16" fmla="*/ 98 w 99"/>
                <a:gd name="T17" fmla="*/ 0 h 3"/>
                <a:gd name="T18" fmla="*/ 97 w 9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
                  <a:moveTo>
                    <a:pt x="97" y="0"/>
                  </a:moveTo>
                  <a:lnTo>
                    <a:pt x="97" y="0"/>
                  </a:lnTo>
                  <a:lnTo>
                    <a:pt x="0" y="2"/>
                  </a:lnTo>
                  <a:lnTo>
                    <a:pt x="0" y="1"/>
                  </a:lnTo>
                  <a:lnTo>
                    <a:pt x="97" y="0"/>
                  </a:lnTo>
                  <a:lnTo>
                    <a:pt x="98" y="0"/>
                  </a:lnTo>
                  <a:lnTo>
                    <a:pt x="97" y="0"/>
                  </a:lnTo>
                  <a:lnTo>
                    <a:pt x="98" y="0"/>
                  </a:lnTo>
                  <a:lnTo>
                    <a:pt x="98" y="0"/>
                  </a:lnTo>
                  <a:lnTo>
                    <a:pt x="97"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6" name="Freeform 72"/>
            <p:cNvSpPr>
              <a:spLocks/>
            </p:cNvSpPr>
            <p:nvPr/>
          </p:nvSpPr>
          <p:spPr bwMode="auto">
            <a:xfrm>
              <a:off x="6068" y="875"/>
              <a:ext cx="23" cy="36"/>
            </a:xfrm>
            <a:custGeom>
              <a:avLst/>
              <a:gdLst>
                <a:gd name="T0" fmla="*/ 1 w 23"/>
                <a:gd name="T1" fmla="*/ 0 h 36"/>
                <a:gd name="T2" fmla="*/ 0 w 23"/>
                <a:gd name="T3" fmla="*/ 1 h 36"/>
                <a:gd name="T4" fmla="*/ 21 w 23"/>
                <a:gd name="T5" fmla="*/ 35 h 36"/>
                <a:gd name="T6" fmla="*/ 22 w 23"/>
                <a:gd name="T7" fmla="*/ 35 h 36"/>
                <a:gd name="T8" fmla="*/ 1 w 23"/>
                <a:gd name="T9" fmla="*/ 0 h 36"/>
                <a:gd name="T10" fmla="*/ 1 w 23"/>
                <a:gd name="T11" fmla="*/ 1 h 36"/>
                <a:gd name="T12" fmla="*/ 1 w 23"/>
                <a:gd name="T13" fmla="*/ 0 h 36"/>
                <a:gd name="T14" fmla="*/ 0 w 23"/>
                <a:gd name="T15" fmla="*/ 0 h 36"/>
                <a:gd name="T16" fmla="*/ 0 w 23"/>
                <a:gd name="T17" fmla="*/ 1 h 36"/>
                <a:gd name="T18" fmla="*/ 1 w 23"/>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6">
                  <a:moveTo>
                    <a:pt x="1" y="0"/>
                  </a:moveTo>
                  <a:lnTo>
                    <a:pt x="0" y="1"/>
                  </a:lnTo>
                  <a:lnTo>
                    <a:pt x="21" y="35"/>
                  </a:lnTo>
                  <a:lnTo>
                    <a:pt x="22" y="35"/>
                  </a:lnTo>
                  <a:lnTo>
                    <a:pt x="1" y="0"/>
                  </a:lnTo>
                  <a:lnTo>
                    <a:pt x="1" y="1"/>
                  </a:lnTo>
                  <a:lnTo>
                    <a:pt x="1" y="0"/>
                  </a:lnTo>
                  <a:lnTo>
                    <a:pt x="0" y="0"/>
                  </a:lnTo>
                  <a:lnTo>
                    <a:pt x="0" y="1"/>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7" name="Freeform 73"/>
            <p:cNvSpPr>
              <a:spLocks/>
            </p:cNvSpPr>
            <p:nvPr/>
          </p:nvSpPr>
          <p:spPr bwMode="auto">
            <a:xfrm>
              <a:off x="6069" y="870"/>
              <a:ext cx="21" cy="4"/>
            </a:xfrm>
            <a:custGeom>
              <a:avLst/>
              <a:gdLst>
                <a:gd name="T0" fmla="*/ 20 w 21"/>
                <a:gd name="T1" fmla="*/ 3 h 4"/>
                <a:gd name="T2" fmla="*/ 20 w 21"/>
                <a:gd name="T3" fmla="*/ 3 h 4"/>
                <a:gd name="T4" fmla="*/ 19 w 21"/>
                <a:gd name="T5" fmla="*/ 3 h 4"/>
                <a:gd name="T6" fmla="*/ 17 w 21"/>
                <a:gd name="T7" fmla="*/ 3 h 4"/>
                <a:gd name="T8" fmla="*/ 17 w 21"/>
                <a:gd name="T9" fmla="*/ 3 h 4"/>
                <a:gd name="T10" fmla="*/ 16 w 21"/>
                <a:gd name="T11" fmla="*/ 3 h 4"/>
                <a:gd name="T12" fmla="*/ 14 w 21"/>
                <a:gd name="T13" fmla="*/ 3 h 4"/>
                <a:gd name="T14" fmla="*/ 12 w 21"/>
                <a:gd name="T15" fmla="*/ 3 h 4"/>
                <a:gd name="T16" fmla="*/ 10 w 21"/>
                <a:gd name="T17" fmla="*/ 3 h 4"/>
                <a:gd name="T18" fmla="*/ 10 w 21"/>
                <a:gd name="T19" fmla="*/ 3 h 4"/>
                <a:gd name="T20" fmla="*/ 8 w 21"/>
                <a:gd name="T21" fmla="*/ 3 h 4"/>
                <a:gd name="T22" fmla="*/ 6 w 21"/>
                <a:gd name="T23" fmla="*/ 3 h 4"/>
                <a:gd name="T24" fmla="*/ 4 w 21"/>
                <a:gd name="T25" fmla="*/ 2 h 4"/>
                <a:gd name="T26" fmla="*/ 3 w 21"/>
                <a:gd name="T27" fmla="*/ 2 h 4"/>
                <a:gd name="T28" fmla="*/ 2 w 21"/>
                <a:gd name="T29" fmla="*/ 2 h 4"/>
                <a:gd name="T30" fmla="*/ 1 w 21"/>
                <a:gd name="T31" fmla="*/ 2 h 4"/>
                <a:gd name="T32" fmla="*/ 0 w 21"/>
                <a:gd name="T33" fmla="*/ 1 h 4"/>
                <a:gd name="T34" fmla="*/ 0 w 21"/>
                <a:gd name="T35" fmla="*/ 0 h 4"/>
                <a:gd name="T36" fmla="*/ 1 w 21"/>
                <a:gd name="T37" fmla="*/ 0 h 4"/>
                <a:gd name="T38" fmla="*/ 2 w 21"/>
                <a:gd name="T39" fmla="*/ 1 h 4"/>
                <a:gd name="T40" fmla="*/ 3 w 21"/>
                <a:gd name="T41" fmla="*/ 1 h 4"/>
                <a:gd name="T42" fmla="*/ 4 w 21"/>
                <a:gd name="T43" fmla="*/ 2 h 4"/>
                <a:gd name="T44" fmla="*/ 6 w 21"/>
                <a:gd name="T45" fmla="*/ 2 h 4"/>
                <a:gd name="T46" fmla="*/ 8 w 21"/>
                <a:gd name="T47" fmla="*/ 2 h 4"/>
                <a:gd name="T48" fmla="*/ 10 w 21"/>
                <a:gd name="T49" fmla="*/ 2 h 4"/>
                <a:gd name="T50" fmla="*/ 10 w 21"/>
                <a:gd name="T51" fmla="*/ 2 h 4"/>
                <a:gd name="T52" fmla="*/ 12 w 21"/>
                <a:gd name="T53" fmla="*/ 2 h 4"/>
                <a:gd name="T54" fmla="*/ 14 w 21"/>
                <a:gd name="T55" fmla="*/ 2 h 4"/>
                <a:gd name="T56" fmla="*/ 16 w 21"/>
                <a:gd name="T57" fmla="*/ 2 h 4"/>
                <a:gd name="T58" fmla="*/ 17 w 21"/>
                <a:gd name="T59" fmla="*/ 2 h 4"/>
                <a:gd name="T60" fmla="*/ 17 w 21"/>
                <a:gd name="T61" fmla="*/ 2 h 4"/>
                <a:gd name="T62" fmla="*/ 19 w 21"/>
                <a:gd name="T63" fmla="*/ 2 h 4"/>
                <a:gd name="T64" fmla="*/ 20 w 21"/>
                <a:gd name="T65" fmla="*/ 2 h 4"/>
                <a:gd name="T66" fmla="*/ 19 w 21"/>
                <a:gd name="T67" fmla="*/ 2 h 4"/>
                <a:gd name="T68" fmla="*/ 20 w 21"/>
                <a:gd name="T6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4">
                  <a:moveTo>
                    <a:pt x="20" y="3"/>
                  </a:moveTo>
                  <a:lnTo>
                    <a:pt x="20" y="3"/>
                  </a:lnTo>
                  <a:lnTo>
                    <a:pt x="19" y="3"/>
                  </a:lnTo>
                  <a:lnTo>
                    <a:pt x="17" y="3"/>
                  </a:lnTo>
                  <a:lnTo>
                    <a:pt x="17" y="3"/>
                  </a:lnTo>
                  <a:lnTo>
                    <a:pt x="16" y="3"/>
                  </a:lnTo>
                  <a:lnTo>
                    <a:pt x="14" y="3"/>
                  </a:lnTo>
                  <a:lnTo>
                    <a:pt x="12" y="3"/>
                  </a:lnTo>
                  <a:lnTo>
                    <a:pt x="10" y="3"/>
                  </a:lnTo>
                  <a:lnTo>
                    <a:pt x="10" y="3"/>
                  </a:lnTo>
                  <a:lnTo>
                    <a:pt x="8" y="3"/>
                  </a:lnTo>
                  <a:lnTo>
                    <a:pt x="6" y="3"/>
                  </a:lnTo>
                  <a:lnTo>
                    <a:pt x="4" y="2"/>
                  </a:lnTo>
                  <a:lnTo>
                    <a:pt x="3" y="2"/>
                  </a:lnTo>
                  <a:lnTo>
                    <a:pt x="2" y="2"/>
                  </a:lnTo>
                  <a:lnTo>
                    <a:pt x="1" y="2"/>
                  </a:lnTo>
                  <a:lnTo>
                    <a:pt x="0" y="1"/>
                  </a:lnTo>
                  <a:lnTo>
                    <a:pt x="0" y="0"/>
                  </a:lnTo>
                  <a:lnTo>
                    <a:pt x="1" y="0"/>
                  </a:lnTo>
                  <a:lnTo>
                    <a:pt x="2" y="1"/>
                  </a:lnTo>
                  <a:lnTo>
                    <a:pt x="3" y="1"/>
                  </a:lnTo>
                  <a:lnTo>
                    <a:pt x="4" y="2"/>
                  </a:lnTo>
                  <a:lnTo>
                    <a:pt x="6" y="2"/>
                  </a:lnTo>
                  <a:lnTo>
                    <a:pt x="8" y="2"/>
                  </a:lnTo>
                  <a:lnTo>
                    <a:pt x="10" y="2"/>
                  </a:lnTo>
                  <a:lnTo>
                    <a:pt x="10" y="2"/>
                  </a:lnTo>
                  <a:lnTo>
                    <a:pt x="12" y="2"/>
                  </a:lnTo>
                  <a:lnTo>
                    <a:pt x="14" y="2"/>
                  </a:lnTo>
                  <a:lnTo>
                    <a:pt x="16" y="2"/>
                  </a:lnTo>
                  <a:lnTo>
                    <a:pt x="17" y="2"/>
                  </a:lnTo>
                  <a:lnTo>
                    <a:pt x="17" y="2"/>
                  </a:lnTo>
                  <a:lnTo>
                    <a:pt x="19" y="2"/>
                  </a:lnTo>
                  <a:lnTo>
                    <a:pt x="20" y="2"/>
                  </a:lnTo>
                  <a:lnTo>
                    <a:pt x="19" y="2"/>
                  </a:lnTo>
                  <a:lnTo>
                    <a:pt x="2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8" name="Freeform 74"/>
            <p:cNvSpPr>
              <a:spLocks/>
            </p:cNvSpPr>
            <p:nvPr/>
          </p:nvSpPr>
          <p:spPr bwMode="auto">
            <a:xfrm>
              <a:off x="6094" y="873"/>
              <a:ext cx="21" cy="40"/>
            </a:xfrm>
            <a:custGeom>
              <a:avLst/>
              <a:gdLst>
                <a:gd name="T0" fmla="*/ 19 w 21"/>
                <a:gd name="T1" fmla="*/ 37 h 40"/>
                <a:gd name="T2" fmla="*/ 20 w 21"/>
                <a:gd name="T3" fmla="*/ 38 h 40"/>
                <a:gd name="T4" fmla="*/ 1 w 21"/>
                <a:gd name="T5" fmla="*/ 0 h 40"/>
                <a:gd name="T6" fmla="*/ 0 w 21"/>
                <a:gd name="T7" fmla="*/ 1 h 40"/>
                <a:gd name="T8" fmla="*/ 19 w 21"/>
                <a:gd name="T9" fmla="*/ 39 h 40"/>
                <a:gd name="T10" fmla="*/ 19 w 21"/>
                <a:gd name="T11" fmla="*/ 37 h 40"/>
              </a:gdLst>
              <a:ahLst/>
              <a:cxnLst>
                <a:cxn ang="0">
                  <a:pos x="T0" y="T1"/>
                </a:cxn>
                <a:cxn ang="0">
                  <a:pos x="T2" y="T3"/>
                </a:cxn>
                <a:cxn ang="0">
                  <a:pos x="T4" y="T5"/>
                </a:cxn>
                <a:cxn ang="0">
                  <a:pos x="T6" y="T7"/>
                </a:cxn>
                <a:cxn ang="0">
                  <a:pos x="T8" y="T9"/>
                </a:cxn>
                <a:cxn ang="0">
                  <a:pos x="T10" y="T11"/>
                </a:cxn>
              </a:cxnLst>
              <a:rect l="0" t="0" r="r" b="b"/>
              <a:pathLst>
                <a:path w="21" h="40">
                  <a:moveTo>
                    <a:pt x="19" y="37"/>
                  </a:moveTo>
                  <a:lnTo>
                    <a:pt x="20" y="38"/>
                  </a:lnTo>
                  <a:lnTo>
                    <a:pt x="1" y="0"/>
                  </a:lnTo>
                  <a:lnTo>
                    <a:pt x="0" y="1"/>
                  </a:lnTo>
                  <a:lnTo>
                    <a:pt x="19" y="39"/>
                  </a:lnTo>
                  <a:lnTo>
                    <a:pt x="19" y="3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9" name="Freeform 75"/>
            <p:cNvSpPr>
              <a:spLocks/>
            </p:cNvSpPr>
            <p:nvPr/>
          </p:nvSpPr>
          <p:spPr bwMode="auto">
            <a:xfrm>
              <a:off x="6120" y="913"/>
              <a:ext cx="65" cy="4"/>
            </a:xfrm>
            <a:custGeom>
              <a:avLst/>
              <a:gdLst>
                <a:gd name="T0" fmla="*/ 63 w 65"/>
                <a:gd name="T1" fmla="*/ 1 h 4"/>
                <a:gd name="T2" fmla="*/ 63 w 65"/>
                <a:gd name="T3" fmla="*/ 1 h 4"/>
                <a:gd name="T4" fmla="*/ 0 w 65"/>
                <a:gd name="T5" fmla="*/ 3 h 4"/>
                <a:gd name="T6" fmla="*/ 0 w 65"/>
                <a:gd name="T7" fmla="*/ 1 h 4"/>
                <a:gd name="T8" fmla="*/ 63 w 65"/>
                <a:gd name="T9" fmla="*/ 0 h 4"/>
                <a:gd name="T10" fmla="*/ 64 w 65"/>
                <a:gd name="T11" fmla="*/ 0 h 4"/>
                <a:gd name="T12" fmla="*/ 63 w 65"/>
                <a:gd name="T13" fmla="*/ 0 h 4"/>
                <a:gd name="T14" fmla="*/ 64 w 65"/>
                <a:gd name="T15" fmla="*/ 0 h 4"/>
                <a:gd name="T16" fmla="*/ 63 w 65"/>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
                  <a:moveTo>
                    <a:pt x="63" y="1"/>
                  </a:moveTo>
                  <a:lnTo>
                    <a:pt x="63" y="1"/>
                  </a:lnTo>
                  <a:lnTo>
                    <a:pt x="0" y="3"/>
                  </a:lnTo>
                  <a:lnTo>
                    <a:pt x="0" y="1"/>
                  </a:lnTo>
                  <a:lnTo>
                    <a:pt x="63" y="0"/>
                  </a:lnTo>
                  <a:lnTo>
                    <a:pt x="64" y="0"/>
                  </a:lnTo>
                  <a:lnTo>
                    <a:pt x="63" y="0"/>
                  </a:lnTo>
                  <a:lnTo>
                    <a:pt x="64" y="0"/>
                  </a:lnTo>
                  <a:lnTo>
                    <a:pt x="63"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0" name="Freeform 76"/>
            <p:cNvSpPr>
              <a:spLocks/>
            </p:cNvSpPr>
            <p:nvPr/>
          </p:nvSpPr>
          <p:spPr bwMode="auto">
            <a:xfrm>
              <a:off x="6190" y="911"/>
              <a:ext cx="18" cy="11"/>
            </a:xfrm>
            <a:custGeom>
              <a:avLst/>
              <a:gdLst>
                <a:gd name="T0" fmla="*/ 5 w 18"/>
                <a:gd name="T1" fmla="*/ 10 h 11"/>
                <a:gd name="T2" fmla="*/ 5 w 18"/>
                <a:gd name="T3" fmla="*/ 10 h 11"/>
                <a:gd name="T4" fmla="*/ 9 w 18"/>
                <a:gd name="T5" fmla="*/ 8 h 11"/>
                <a:gd name="T6" fmla="*/ 12 w 18"/>
                <a:gd name="T7" fmla="*/ 6 h 11"/>
                <a:gd name="T8" fmla="*/ 15 w 18"/>
                <a:gd name="T9" fmla="*/ 4 h 11"/>
                <a:gd name="T10" fmla="*/ 15 w 18"/>
                <a:gd name="T11" fmla="*/ 3 h 11"/>
                <a:gd name="T12" fmla="*/ 17 w 18"/>
                <a:gd name="T13" fmla="*/ 2 h 11"/>
                <a:gd name="T14" fmla="*/ 17 w 18"/>
                <a:gd name="T15" fmla="*/ 1 h 11"/>
                <a:gd name="T16" fmla="*/ 15 w 18"/>
                <a:gd name="T17" fmla="*/ 0 h 11"/>
                <a:gd name="T18" fmla="*/ 15 w 18"/>
                <a:gd name="T19" fmla="*/ 0 h 11"/>
                <a:gd name="T20" fmla="*/ 12 w 18"/>
                <a:gd name="T21" fmla="*/ 0 h 11"/>
                <a:gd name="T22" fmla="*/ 11 w 18"/>
                <a:gd name="T23" fmla="*/ 1 h 11"/>
                <a:gd name="T24" fmla="*/ 9 w 18"/>
                <a:gd name="T25" fmla="*/ 1 h 11"/>
                <a:gd name="T26" fmla="*/ 6 w 18"/>
                <a:gd name="T27" fmla="*/ 2 h 11"/>
                <a:gd name="T28" fmla="*/ 5 w 18"/>
                <a:gd name="T29" fmla="*/ 3 h 11"/>
                <a:gd name="T30" fmla="*/ 3 w 18"/>
                <a:gd name="T31" fmla="*/ 3 h 11"/>
                <a:gd name="T32" fmla="*/ 2 w 18"/>
                <a:gd name="T33" fmla="*/ 4 h 11"/>
                <a:gd name="T34" fmla="*/ 0 w 18"/>
                <a:gd name="T35" fmla="*/ 4 h 11"/>
                <a:gd name="T36" fmla="*/ 1 w 18"/>
                <a:gd name="T37" fmla="*/ 5 h 11"/>
                <a:gd name="T38" fmla="*/ 2 w 18"/>
                <a:gd name="T39" fmla="*/ 4 h 11"/>
                <a:gd name="T40" fmla="*/ 3 w 18"/>
                <a:gd name="T41" fmla="*/ 4 h 11"/>
                <a:gd name="T42" fmla="*/ 5 w 18"/>
                <a:gd name="T43" fmla="*/ 3 h 11"/>
                <a:gd name="T44" fmla="*/ 6 w 18"/>
                <a:gd name="T45" fmla="*/ 3 h 11"/>
                <a:gd name="T46" fmla="*/ 9 w 18"/>
                <a:gd name="T47" fmla="*/ 2 h 11"/>
                <a:gd name="T48" fmla="*/ 11 w 18"/>
                <a:gd name="T49" fmla="*/ 1 h 11"/>
                <a:gd name="T50" fmla="*/ 13 w 18"/>
                <a:gd name="T51" fmla="*/ 1 h 11"/>
                <a:gd name="T52" fmla="*/ 15 w 18"/>
                <a:gd name="T53" fmla="*/ 1 h 11"/>
                <a:gd name="T54" fmla="*/ 15 w 18"/>
                <a:gd name="T55" fmla="*/ 1 h 11"/>
                <a:gd name="T56" fmla="*/ 15 w 18"/>
                <a:gd name="T57" fmla="*/ 1 h 11"/>
                <a:gd name="T58" fmla="*/ 15 w 18"/>
                <a:gd name="T59" fmla="*/ 2 h 11"/>
                <a:gd name="T60" fmla="*/ 14 w 18"/>
                <a:gd name="T61" fmla="*/ 3 h 11"/>
                <a:gd name="T62" fmla="*/ 11 w 18"/>
                <a:gd name="T63" fmla="*/ 5 h 11"/>
                <a:gd name="T64" fmla="*/ 8 w 18"/>
                <a:gd name="T65" fmla="*/ 7 h 11"/>
                <a:gd name="T66" fmla="*/ 4 w 18"/>
                <a:gd name="T67" fmla="*/ 9 h 11"/>
                <a:gd name="T68" fmla="*/ 5 w 18"/>
                <a:gd name="T6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1">
                  <a:moveTo>
                    <a:pt x="5" y="10"/>
                  </a:moveTo>
                  <a:lnTo>
                    <a:pt x="5" y="10"/>
                  </a:lnTo>
                  <a:lnTo>
                    <a:pt x="9" y="8"/>
                  </a:lnTo>
                  <a:lnTo>
                    <a:pt x="12" y="6"/>
                  </a:lnTo>
                  <a:lnTo>
                    <a:pt x="15" y="4"/>
                  </a:lnTo>
                  <a:lnTo>
                    <a:pt x="15" y="3"/>
                  </a:lnTo>
                  <a:lnTo>
                    <a:pt x="17" y="2"/>
                  </a:lnTo>
                  <a:lnTo>
                    <a:pt x="17" y="1"/>
                  </a:lnTo>
                  <a:lnTo>
                    <a:pt x="15" y="0"/>
                  </a:lnTo>
                  <a:lnTo>
                    <a:pt x="15" y="0"/>
                  </a:lnTo>
                  <a:lnTo>
                    <a:pt x="12" y="0"/>
                  </a:lnTo>
                  <a:lnTo>
                    <a:pt x="11" y="1"/>
                  </a:lnTo>
                  <a:lnTo>
                    <a:pt x="9" y="1"/>
                  </a:lnTo>
                  <a:lnTo>
                    <a:pt x="6" y="2"/>
                  </a:lnTo>
                  <a:lnTo>
                    <a:pt x="5" y="3"/>
                  </a:lnTo>
                  <a:lnTo>
                    <a:pt x="3" y="3"/>
                  </a:lnTo>
                  <a:lnTo>
                    <a:pt x="2" y="4"/>
                  </a:lnTo>
                  <a:lnTo>
                    <a:pt x="0" y="4"/>
                  </a:lnTo>
                  <a:lnTo>
                    <a:pt x="1" y="5"/>
                  </a:lnTo>
                  <a:lnTo>
                    <a:pt x="2" y="4"/>
                  </a:lnTo>
                  <a:lnTo>
                    <a:pt x="3" y="4"/>
                  </a:lnTo>
                  <a:lnTo>
                    <a:pt x="5" y="3"/>
                  </a:lnTo>
                  <a:lnTo>
                    <a:pt x="6" y="3"/>
                  </a:lnTo>
                  <a:lnTo>
                    <a:pt x="9" y="2"/>
                  </a:lnTo>
                  <a:lnTo>
                    <a:pt x="11" y="1"/>
                  </a:lnTo>
                  <a:lnTo>
                    <a:pt x="13" y="1"/>
                  </a:lnTo>
                  <a:lnTo>
                    <a:pt x="15" y="1"/>
                  </a:lnTo>
                  <a:lnTo>
                    <a:pt x="15" y="1"/>
                  </a:lnTo>
                  <a:lnTo>
                    <a:pt x="15" y="1"/>
                  </a:lnTo>
                  <a:lnTo>
                    <a:pt x="15" y="2"/>
                  </a:lnTo>
                  <a:lnTo>
                    <a:pt x="14" y="3"/>
                  </a:lnTo>
                  <a:lnTo>
                    <a:pt x="11" y="5"/>
                  </a:lnTo>
                  <a:lnTo>
                    <a:pt x="8" y="7"/>
                  </a:lnTo>
                  <a:lnTo>
                    <a:pt x="4" y="9"/>
                  </a:lnTo>
                  <a:lnTo>
                    <a:pt x="5" y="1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1" name="Freeform 77"/>
            <p:cNvSpPr>
              <a:spLocks/>
            </p:cNvSpPr>
            <p:nvPr/>
          </p:nvSpPr>
          <p:spPr bwMode="auto">
            <a:xfrm>
              <a:off x="6172" y="923"/>
              <a:ext cx="19" cy="4"/>
            </a:xfrm>
            <a:custGeom>
              <a:avLst/>
              <a:gdLst>
                <a:gd name="T0" fmla="*/ 1 w 19"/>
                <a:gd name="T1" fmla="*/ 0 h 4"/>
                <a:gd name="T2" fmla="*/ 0 w 19"/>
                <a:gd name="T3" fmla="*/ 0 h 4"/>
                <a:gd name="T4" fmla="*/ 1 w 19"/>
                <a:gd name="T5" fmla="*/ 0 h 4"/>
                <a:gd name="T6" fmla="*/ 2 w 19"/>
                <a:gd name="T7" fmla="*/ 0 h 4"/>
                <a:gd name="T8" fmla="*/ 2 w 19"/>
                <a:gd name="T9" fmla="*/ 0 h 4"/>
                <a:gd name="T10" fmla="*/ 3 w 19"/>
                <a:gd name="T11" fmla="*/ 0 h 4"/>
                <a:gd name="T12" fmla="*/ 4 w 19"/>
                <a:gd name="T13" fmla="*/ 0 h 4"/>
                <a:gd name="T14" fmla="*/ 6 w 19"/>
                <a:gd name="T15" fmla="*/ 0 h 4"/>
                <a:gd name="T16" fmla="*/ 7 w 19"/>
                <a:gd name="T17" fmla="*/ 0 h 4"/>
                <a:gd name="T18" fmla="*/ 7 w 19"/>
                <a:gd name="T19" fmla="*/ 0 h 4"/>
                <a:gd name="T20" fmla="*/ 9 w 19"/>
                <a:gd name="T21" fmla="*/ 0 h 4"/>
                <a:gd name="T22" fmla="*/ 11 w 19"/>
                <a:gd name="T23" fmla="*/ 0 h 4"/>
                <a:gd name="T24" fmla="*/ 12 w 19"/>
                <a:gd name="T25" fmla="*/ 0 h 4"/>
                <a:gd name="T26" fmla="*/ 13 w 19"/>
                <a:gd name="T27" fmla="*/ 1 h 4"/>
                <a:gd name="T28" fmla="*/ 15 w 19"/>
                <a:gd name="T29" fmla="*/ 1 h 4"/>
                <a:gd name="T30" fmla="*/ 16 w 19"/>
                <a:gd name="T31" fmla="*/ 2 h 4"/>
                <a:gd name="T32" fmla="*/ 18 w 19"/>
                <a:gd name="T33" fmla="*/ 2 h 4"/>
                <a:gd name="T34" fmla="*/ 17 w 19"/>
                <a:gd name="T35" fmla="*/ 3 h 4"/>
                <a:gd name="T36" fmla="*/ 16 w 19"/>
                <a:gd name="T37" fmla="*/ 3 h 4"/>
                <a:gd name="T38" fmla="*/ 15 w 19"/>
                <a:gd name="T39" fmla="*/ 2 h 4"/>
                <a:gd name="T40" fmla="*/ 13 w 19"/>
                <a:gd name="T41" fmla="*/ 2 h 4"/>
                <a:gd name="T42" fmla="*/ 12 w 19"/>
                <a:gd name="T43" fmla="*/ 2 h 4"/>
                <a:gd name="T44" fmla="*/ 11 w 19"/>
                <a:gd name="T45" fmla="*/ 2 h 4"/>
                <a:gd name="T46" fmla="*/ 9 w 19"/>
                <a:gd name="T47" fmla="*/ 2 h 4"/>
                <a:gd name="T48" fmla="*/ 7 w 19"/>
                <a:gd name="T49" fmla="*/ 2 h 4"/>
                <a:gd name="T50" fmla="*/ 7 w 19"/>
                <a:gd name="T51" fmla="*/ 2 h 4"/>
                <a:gd name="T52" fmla="*/ 6 w 19"/>
                <a:gd name="T53" fmla="*/ 2 h 4"/>
                <a:gd name="T54" fmla="*/ 4 w 19"/>
                <a:gd name="T55" fmla="*/ 2 h 4"/>
                <a:gd name="T56" fmla="*/ 3 w 19"/>
                <a:gd name="T57" fmla="*/ 2 h 4"/>
                <a:gd name="T58" fmla="*/ 2 w 19"/>
                <a:gd name="T59" fmla="*/ 2 h 4"/>
                <a:gd name="T60" fmla="*/ 2 w 19"/>
                <a:gd name="T61" fmla="*/ 2 h 4"/>
                <a:gd name="T62" fmla="*/ 1 w 19"/>
                <a:gd name="T63" fmla="*/ 2 h 4"/>
                <a:gd name="T64" fmla="*/ 1 w 19"/>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4">
                  <a:moveTo>
                    <a:pt x="1" y="0"/>
                  </a:moveTo>
                  <a:lnTo>
                    <a:pt x="0" y="0"/>
                  </a:lnTo>
                  <a:lnTo>
                    <a:pt x="1" y="0"/>
                  </a:lnTo>
                  <a:lnTo>
                    <a:pt x="2" y="0"/>
                  </a:lnTo>
                  <a:lnTo>
                    <a:pt x="2" y="0"/>
                  </a:lnTo>
                  <a:lnTo>
                    <a:pt x="3" y="0"/>
                  </a:lnTo>
                  <a:lnTo>
                    <a:pt x="4" y="0"/>
                  </a:lnTo>
                  <a:lnTo>
                    <a:pt x="6" y="0"/>
                  </a:lnTo>
                  <a:lnTo>
                    <a:pt x="7" y="0"/>
                  </a:lnTo>
                  <a:lnTo>
                    <a:pt x="7" y="0"/>
                  </a:lnTo>
                  <a:lnTo>
                    <a:pt x="9" y="0"/>
                  </a:lnTo>
                  <a:lnTo>
                    <a:pt x="11" y="0"/>
                  </a:lnTo>
                  <a:lnTo>
                    <a:pt x="12" y="0"/>
                  </a:lnTo>
                  <a:lnTo>
                    <a:pt x="13" y="1"/>
                  </a:lnTo>
                  <a:lnTo>
                    <a:pt x="15" y="1"/>
                  </a:lnTo>
                  <a:lnTo>
                    <a:pt x="16" y="2"/>
                  </a:lnTo>
                  <a:lnTo>
                    <a:pt x="18" y="2"/>
                  </a:lnTo>
                  <a:lnTo>
                    <a:pt x="17" y="3"/>
                  </a:lnTo>
                  <a:lnTo>
                    <a:pt x="16" y="3"/>
                  </a:lnTo>
                  <a:lnTo>
                    <a:pt x="15" y="2"/>
                  </a:lnTo>
                  <a:lnTo>
                    <a:pt x="13" y="2"/>
                  </a:lnTo>
                  <a:lnTo>
                    <a:pt x="12" y="2"/>
                  </a:lnTo>
                  <a:lnTo>
                    <a:pt x="11" y="2"/>
                  </a:lnTo>
                  <a:lnTo>
                    <a:pt x="9" y="2"/>
                  </a:lnTo>
                  <a:lnTo>
                    <a:pt x="7" y="2"/>
                  </a:lnTo>
                  <a:lnTo>
                    <a:pt x="7" y="2"/>
                  </a:lnTo>
                  <a:lnTo>
                    <a:pt x="6" y="2"/>
                  </a:lnTo>
                  <a:lnTo>
                    <a:pt x="4" y="2"/>
                  </a:lnTo>
                  <a:lnTo>
                    <a:pt x="3" y="2"/>
                  </a:lnTo>
                  <a:lnTo>
                    <a:pt x="2" y="2"/>
                  </a:lnTo>
                  <a:lnTo>
                    <a:pt x="2" y="2"/>
                  </a:lnTo>
                  <a:lnTo>
                    <a:pt x="1" y="2"/>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2" name="Freeform 78"/>
            <p:cNvSpPr>
              <a:spLocks/>
            </p:cNvSpPr>
            <p:nvPr/>
          </p:nvSpPr>
          <p:spPr bwMode="auto">
            <a:xfrm>
              <a:off x="5970" y="922"/>
              <a:ext cx="197" cy="2"/>
            </a:xfrm>
            <a:custGeom>
              <a:avLst/>
              <a:gdLst>
                <a:gd name="T0" fmla="*/ 0 w 197"/>
                <a:gd name="T1" fmla="*/ 0 h 2"/>
                <a:gd name="T2" fmla="*/ 0 w 197"/>
                <a:gd name="T3" fmla="*/ 0 h 2"/>
                <a:gd name="T4" fmla="*/ 196 w 197"/>
                <a:gd name="T5" fmla="*/ 1 h 2"/>
                <a:gd name="T6" fmla="*/ 196 w 197"/>
                <a:gd name="T7" fmla="*/ 1 h 2"/>
                <a:gd name="T8" fmla="*/ 0 w 197"/>
                <a:gd name="T9" fmla="*/ 0 h 2"/>
                <a:gd name="T10" fmla="*/ 0 w 197"/>
                <a:gd name="T11" fmla="*/ 0 h 2"/>
              </a:gdLst>
              <a:ahLst/>
              <a:cxnLst>
                <a:cxn ang="0">
                  <a:pos x="T0" y="T1"/>
                </a:cxn>
                <a:cxn ang="0">
                  <a:pos x="T2" y="T3"/>
                </a:cxn>
                <a:cxn ang="0">
                  <a:pos x="T4" y="T5"/>
                </a:cxn>
                <a:cxn ang="0">
                  <a:pos x="T6" y="T7"/>
                </a:cxn>
                <a:cxn ang="0">
                  <a:pos x="T8" y="T9"/>
                </a:cxn>
                <a:cxn ang="0">
                  <a:pos x="T10" y="T11"/>
                </a:cxn>
              </a:cxnLst>
              <a:rect l="0" t="0" r="r" b="b"/>
              <a:pathLst>
                <a:path w="197" h="2">
                  <a:moveTo>
                    <a:pt x="0" y="0"/>
                  </a:moveTo>
                  <a:lnTo>
                    <a:pt x="0" y="0"/>
                  </a:lnTo>
                  <a:lnTo>
                    <a:pt x="196" y="1"/>
                  </a:lnTo>
                  <a:lnTo>
                    <a:pt x="196"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3" name="Freeform 79"/>
            <p:cNvSpPr>
              <a:spLocks/>
            </p:cNvSpPr>
            <p:nvPr/>
          </p:nvSpPr>
          <p:spPr bwMode="auto">
            <a:xfrm>
              <a:off x="5948" y="878"/>
              <a:ext cx="17" cy="40"/>
            </a:xfrm>
            <a:custGeom>
              <a:avLst/>
              <a:gdLst>
                <a:gd name="T0" fmla="*/ 0 w 17"/>
                <a:gd name="T1" fmla="*/ 1 h 40"/>
                <a:gd name="T2" fmla="*/ 0 w 17"/>
                <a:gd name="T3" fmla="*/ 1 h 40"/>
                <a:gd name="T4" fmla="*/ 16 w 17"/>
                <a:gd name="T5" fmla="*/ 39 h 40"/>
                <a:gd name="T6" fmla="*/ 16 w 17"/>
                <a:gd name="T7" fmla="*/ 38 h 40"/>
                <a:gd name="T8" fmla="*/ 1 w 17"/>
                <a:gd name="T9" fmla="*/ 0 h 40"/>
                <a:gd name="T10" fmla="*/ 0 w 17"/>
                <a:gd name="T11" fmla="*/ 1 h 40"/>
              </a:gdLst>
              <a:ahLst/>
              <a:cxnLst>
                <a:cxn ang="0">
                  <a:pos x="T0" y="T1"/>
                </a:cxn>
                <a:cxn ang="0">
                  <a:pos x="T2" y="T3"/>
                </a:cxn>
                <a:cxn ang="0">
                  <a:pos x="T4" y="T5"/>
                </a:cxn>
                <a:cxn ang="0">
                  <a:pos x="T6" y="T7"/>
                </a:cxn>
                <a:cxn ang="0">
                  <a:pos x="T8" y="T9"/>
                </a:cxn>
                <a:cxn ang="0">
                  <a:pos x="T10" y="T11"/>
                </a:cxn>
              </a:cxnLst>
              <a:rect l="0" t="0" r="r" b="b"/>
              <a:pathLst>
                <a:path w="17" h="40">
                  <a:moveTo>
                    <a:pt x="0" y="1"/>
                  </a:moveTo>
                  <a:lnTo>
                    <a:pt x="0" y="1"/>
                  </a:lnTo>
                  <a:lnTo>
                    <a:pt x="16" y="39"/>
                  </a:lnTo>
                  <a:lnTo>
                    <a:pt x="16" y="38"/>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4" name="Freeform 80"/>
            <p:cNvSpPr>
              <a:spLocks/>
            </p:cNvSpPr>
            <p:nvPr/>
          </p:nvSpPr>
          <p:spPr bwMode="auto">
            <a:xfrm>
              <a:off x="5952" y="877"/>
              <a:ext cx="30" cy="36"/>
            </a:xfrm>
            <a:custGeom>
              <a:avLst/>
              <a:gdLst>
                <a:gd name="T0" fmla="*/ 0 w 30"/>
                <a:gd name="T1" fmla="*/ 2 h 36"/>
                <a:gd name="T2" fmla="*/ 20 w 30"/>
                <a:gd name="T3" fmla="*/ 34 h 36"/>
                <a:gd name="T4" fmla="*/ 29 w 30"/>
                <a:gd name="T5" fmla="*/ 35 h 36"/>
                <a:gd name="T6" fmla="*/ 11 w 30"/>
                <a:gd name="T7" fmla="*/ 3 h 36"/>
                <a:gd name="T8" fmla="*/ 9 w 30"/>
                <a:gd name="T9" fmla="*/ 3 h 36"/>
                <a:gd name="T10" fmla="*/ 8 w 30"/>
                <a:gd name="T11" fmla="*/ 1 h 36"/>
                <a:gd name="T12" fmla="*/ 6 w 30"/>
                <a:gd name="T13" fmla="*/ 1 h 36"/>
                <a:gd name="T14" fmla="*/ 5 w 30"/>
                <a:gd name="T15" fmla="*/ 0 h 36"/>
                <a:gd name="T16" fmla="*/ 3 w 30"/>
                <a:gd name="T17" fmla="*/ 0 h 36"/>
                <a:gd name="T18" fmla="*/ 2 w 30"/>
                <a:gd name="T19" fmla="*/ 1 h 36"/>
                <a:gd name="T20" fmla="*/ 1 w 30"/>
                <a:gd name="T21" fmla="*/ 1 h 36"/>
                <a:gd name="T22" fmla="*/ 0 w 30"/>
                <a:gd name="T2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0" y="2"/>
                  </a:moveTo>
                  <a:lnTo>
                    <a:pt x="20" y="34"/>
                  </a:lnTo>
                  <a:lnTo>
                    <a:pt x="29" y="35"/>
                  </a:lnTo>
                  <a:lnTo>
                    <a:pt x="11" y="3"/>
                  </a:lnTo>
                  <a:lnTo>
                    <a:pt x="9" y="3"/>
                  </a:lnTo>
                  <a:lnTo>
                    <a:pt x="8" y="1"/>
                  </a:lnTo>
                  <a:lnTo>
                    <a:pt x="6" y="1"/>
                  </a:lnTo>
                  <a:lnTo>
                    <a:pt x="5" y="0"/>
                  </a:lnTo>
                  <a:lnTo>
                    <a:pt x="3" y="0"/>
                  </a:lnTo>
                  <a:lnTo>
                    <a:pt x="2" y="1"/>
                  </a:lnTo>
                  <a:lnTo>
                    <a:pt x="1" y="1"/>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5" name="Freeform 81"/>
            <p:cNvSpPr>
              <a:spLocks/>
            </p:cNvSpPr>
            <p:nvPr/>
          </p:nvSpPr>
          <p:spPr bwMode="auto">
            <a:xfrm>
              <a:off x="5951" y="879"/>
              <a:ext cx="19" cy="33"/>
            </a:xfrm>
            <a:custGeom>
              <a:avLst/>
              <a:gdLst>
                <a:gd name="T0" fmla="*/ 18 w 19"/>
                <a:gd name="T1" fmla="*/ 31 h 33"/>
                <a:gd name="T2" fmla="*/ 18 w 19"/>
                <a:gd name="T3" fmla="*/ 31 h 33"/>
                <a:gd name="T4" fmla="*/ 2 w 19"/>
                <a:gd name="T5" fmla="*/ 0 h 33"/>
                <a:gd name="T6" fmla="*/ 0 w 19"/>
                <a:gd name="T7" fmla="*/ 1 h 33"/>
                <a:gd name="T8" fmla="*/ 18 w 19"/>
                <a:gd name="T9" fmla="*/ 32 h 33"/>
                <a:gd name="T10" fmla="*/ 18 w 19"/>
                <a:gd name="T11" fmla="*/ 31 h 33"/>
              </a:gdLst>
              <a:ahLst/>
              <a:cxnLst>
                <a:cxn ang="0">
                  <a:pos x="T0" y="T1"/>
                </a:cxn>
                <a:cxn ang="0">
                  <a:pos x="T2" y="T3"/>
                </a:cxn>
                <a:cxn ang="0">
                  <a:pos x="T4" y="T5"/>
                </a:cxn>
                <a:cxn ang="0">
                  <a:pos x="T6" y="T7"/>
                </a:cxn>
                <a:cxn ang="0">
                  <a:pos x="T8" y="T9"/>
                </a:cxn>
                <a:cxn ang="0">
                  <a:pos x="T10" y="T11"/>
                </a:cxn>
              </a:cxnLst>
              <a:rect l="0" t="0" r="r" b="b"/>
              <a:pathLst>
                <a:path w="19" h="33">
                  <a:moveTo>
                    <a:pt x="18" y="31"/>
                  </a:moveTo>
                  <a:lnTo>
                    <a:pt x="18" y="31"/>
                  </a:lnTo>
                  <a:lnTo>
                    <a:pt x="2" y="0"/>
                  </a:lnTo>
                  <a:lnTo>
                    <a:pt x="0" y="1"/>
                  </a:lnTo>
                  <a:lnTo>
                    <a:pt x="18" y="32"/>
                  </a:lnTo>
                  <a:lnTo>
                    <a:pt x="18" y="3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6" name="Freeform 82"/>
            <p:cNvSpPr>
              <a:spLocks/>
            </p:cNvSpPr>
            <p:nvPr/>
          </p:nvSpPr>
          <p:spPr bwMode="auto">
            <a:xfrm>
              <a:off x="5976" y="912"/>
              <a:ext cx="7" cy="5"/>
            </a:xfrm>
            <a:custGeom>
              <a:avLst/>
              <a:gdLst>
                <a:gd name="T0" fmla="*/ 5 w 7"/>
                <a:gd name="T1" fmla="*/ 0 h 5"/>
                <a:gd name="T2" fmla="*/ 5 w 7"/>
                <a:gd name="T3" fmla="*/ 2 h 5"/>
                <a:gd name="T4" fmla="*/ 0 w 7"/>
                <a:gd name="T5" fmla="*/ 4 h 5"/>
                <a:gd name="T6" fmla="*/ 0 w 7"/>
                <a:gd name="T7" fmla="*/ 2 h 5"/>
                <a:gd name="T8" fmla="*/ 5 w 7"/>
                <a:gd name="T9" fmla="*/ 0 h 5"/>
                <a:gd name="T10" fmla="*/ 6 w 7"/>
                <a:gd name="T11" fmla="*/ 0 h 5"/>
                <a:gd name="T12" fmla="*/ 5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0"/>
                  </a:moveTo>
                  <a:lnTo>
                    <a:pt x="5" y="2"/>
                  </a:lnTo>
                  <a:lnTo>
                    <a:pt x="0" y="4"/>
                  </a:lnTo>
                  <a:lnTo>
                    <a:pt x="0" y="2"/>
                  </a:lnTo>
                  <a:lnTo>
                    <a:pt x="5" y="0"/>
                  </a:lnTo>
                  <a:lnTo>
                    <a:pt x="6" y="0"/>
                  </a:lnTo>
                  <a:lnTo>
                    <a:pt x="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7" name="Freeform 83"/>
            <p:cNvSpPr>
              <a:spLocks/>
            </p:cNvSpPr>
            <p:nvPr/>
          </p:nvSpPr>
          <p:spPr bwMode="auto">
            <a:xfrm>
              <a:off x="5965" y="881"/>
              <a:ext cx="17" cy="32"/>
            </a:xfrm>
            <a:custGeom>
              <a:avLst/>
              <a:gdLst>
                <a:gd name="T0" fmla="*/ 0 w 17"/>
                <a:gd name="T1" fmla="*/ 1 h 32"/>
                <a:gd name="T2" fmla="*/ 0 w 17"/>
                <a:gd name="T3" fmla="*/ 0 h 32"/>
                <a:gd name="T4" fmla="*/ 16 w 17"/>
                <a:gd name="T5" fmla="*/ 31 h 32"/>
                <a:gd name="T6" fmla="*/ 1 w 17"/>
                <a:gd name="T7" fmla="*/ 0 h 32"/>
                <a:gd name="T8" fmla="*/ 0 w 17"/>
                <a:gd name="T9" fmla="*/ 1 h 32"/>
              </a:gdLst>
              <a:ahLst/>
              <a:cxnLst>
                <a:cxn ang="0">
                  <a:pos x="T0" y="T1"/>
                </a:cxn>
                <a:cxn ang="0">
                  <a:pos x="T2" y="T3"/>
                </a:cxn>
                <a:cxn ang="0">
                  <a:pos x="T4" y="T5"/>
                </a:cxn>
                <a:cxn ang="0">
                  <a:pos x="T6" y="T7"/>
                </a:cxn>
                <a:cxn ang="0">
                  <a:pos x="T8" y="T9"/>
                </a:cxn>
              </a:cxnLst>
              <a:rect l="0" t="0" r="r" b="b"/>
              <a:pathLst>
                <a:path w="17" h="32">
                  <a:moveTo>
                    <a:pt x="0" y="1"/>
                  </a:moveTo>
                  <a:lnTo>
                    <a:pt x="0" y="0"/>
                  </a:lnTo>
                  <a:lnTo>
                    <a:pt x="16" y="3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8" name="Freeform 84"/>
            <p:cNvSpPr>
              <a:spLocks/>
            </p:cNvSpPr>
            <p:nvPr/>
          </p:nvSpPr>
          <p:spPr bwMode="auto">
            <a:xfrm>
              <a:off x="5951" y="876"/>
              <a:ext cx="9" cy="2"/>
            </a:xfrm>
            <a:custGeom>
              <a:avLst/>
              <a:gdLst>
                <a:gd name="T0" fmla="*/ 1 w 9"/>
                <a:gd name="T1" fmla="*/ 1 h 2"/>
                <a:gd name="T2" fmla="*/ 1 w 9"/>
                <a:gd name="T3" fmla="*/ 0 h 2"/>
                <a:gd name="T4" fmla="*/ 1 w 9"/>
                <a:gd name="T5" fmla="*/ 1 h 2"/>
                <a:gd name="T6" fmla="*/ 2 w 9"/>
                <a:gd name="T7" fmla="*/ 1 h 2"/>
                <a:gd name="T8" fmla="*/ 2 w 9"/>
                <a:gd name="T9" fmla="*/ 1 h 2"/>
                <a:gd name="T10" fmla="*/ 4 w 9"/>
                <a:gd name="T11" fmla="*/ 1 h 2"/>
                <a:gd name="T12" fmla="*/ 4 w 9"/>
                <a:gd name="T13" fmla="*/ 1 h 2"/>
                <a:gd name="T14" fmla="*/ 6 w 9"/>
                <a:gd name="T15" fmla="*/ 1 h 2"/>
                <a:gd name="T16" fmla="*/ 7 w 9"/>
                <a:gd name="T17" fmla="*/ 0 h 2"/>
                <a:gd name="T18" fmla="*/ 7 w 9"/>
                <a:gd name="T19" fmla="*/ 0 h 2"/>
                <a:gd name="T20" fmla="*/ 8 w 9"/>
                <a:gd name="T21" fmla="*/ 0 h 2"/>
                <a:gd name="T22" fmla="*/ 7 w 9"/>
                <a:gd name="T23" fmla="*/ 0 h 2"/>
                <a:gd name="T24" fmla="*/ 6 w 9"/>
                <a:gd name="T25" fmla="*/ 1 h 2"/>
                <a:gd name="T26" fmla="*/ 5 w 9"/>
                <a:gd name="T27" fmla="*/ 1 h 2"/>
                <a:gd name="T28" fmla="*/ 4 w 9"/>
                <a:gd name="T29" fmla="*/ 1 h 2"/>
                <a:gd name="T30" fmla="*/ 2 w 9"/>
                <a:gd name="T31" fmla="*/ 1 h 2"/>
                <a:gd name="T32" fmla="*/ 2 w 9"/>
                <a:gd name="T33" fmla="*/ 1 h 2"/>
                <a:gd name="T34" fmla="*/ 1 w 9"/>
                <a:gd name="T35" fmla="*/ 1 h 2"/>
                <a:gd name="T36" fmla="*/ 0 w 9"/>
                <a:gd name="T37" fmla="*/ 1 h 2"/>
                <a:gd name="T38" fmla="*/ 0 w 9"/>
                <a:gd name="T39" fmla="*/ 0 h 2"/>
                <a:gd name="T40" fmla="*/ 1 w 9"/>
                <a:gd name="T4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
                  <a:moveTo>
                    <a:pt x="1" y="1"/>
                  </a:moveTo>
                  <a:lnTo>
                    <a:pt x="1" y="0"/>
                  </a:lnTo>
                  <a:lnTo>
                    <a:pt x="1" y="1"/>
                  </a:lnTo>
                  <a:lnTo>
                    <a:pt x="2" y="1"/>
                  </a:lnTo>
                  <a:lnTo>
                    <a:pt x="2" y="1"/>
                  </a:lnTo>
                  <a:lnTo>
                    <a:pt x="4" y="1"/>
                  </a:lnTo>
                  <a:lnTo>
                    <a:pt x="4" y="1"/>
                  </a:lnTo>
                  <a:lnTo>
                    <a:pt x="6" y="1"/>
                  </a:lnTo>
                  <a:lnTo>
                    <a:pt x="7" y="0"/>
                  </a:lnTo>
                  <a:lnTo>
                    <a:pt x="7" y="0"/>
                  </a:lnTo>
                  <a:lnTo>
                    <a:pt x="8" y="0"/>
                  </a:lnTo>
                  <a:lnTo>
                    <a:pt x="7" y="0"/>
                  </a:lnTo>
                  <a:lnTo>
                    <a:pt x="6" y="1"/>
                  </a:lnTo>
                  <a:lnTo>
                    <a:pt x="5" y="1"/>
                  </a:lnTo>
                  <a:lnTo>
                    <a:pt x="4" y="1"/>
                  </a:lnTo>
                  <a:lnTo>
                    <a:pt x="2" y="1"/>
                  </a:lnTo>
                  <a:lnTo>
                    <a:pt x="2" y="1"/>
                  </a:lnTo>
                  <a:lnTo>
                    <a:pt x="1" y="1"/>
                  </a:lnTo>
                  <a:lnTo>
                    <a:pt x="0" y="1"/>
                  </a:lnTo>
                  <a:lnTo>
                    <a:pt x="0" y="0"/>
                  </a:lnTo>
                  <a:lnTo>
                    <a:pt x="1"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9" name="Freeform 85"/>
            <p:cNvSpPr>
              <a:spLocks/>
            </p:cNvSpPr>
            <p:nvPr/>
          </p:nvSpPr>
          <p:spPr bwMode="auto">
            <a:xfrm>
              <a:off x="6077" y="877"/>
              <a:ext cx="34" cy="38"/>
            </a:xfrm>
            <a:custGeom>
              <a:avLst/>
              <a:gdLst>
                <a:gd name="T0" fmla="*/ 0 w 34"/>
                <a:gd name="T1" fmla="*/ 3 h 38"/>
                <a:gd name="T2" fmla="*/ 11 w 34"/>
                <a:gd name="T3" fmla="*/ 0 h 38"/>
                <a:gd name="T4" fmla="*/ 33 w 34"/>
                <a:gd name="T5" fmla="*/ 35 h 38"/>
                <a:gd name="T6" fmla="*/ 20 w 34"/>
                <a:gd name="T7" fmla="*/ 37 h 38"/>
                <a:gd name="T8" fmla="*/ 0 w 34"/>
                <a:gd name="T9" fmla="*/ 3 h 38"/>
              </a:gdLst>
              <a:ahLst/>
              <a:cxnLst>
                <a:cxn ang="0">
                  <a:pos x="T0" y="T1"/>
                </a:cxn>
                <a:cxn ang="0">
                  <a:pos x="T2" y="T3"/>
                </a:cxn>
                <a:cxn ang="0">
                  <a:pos x="T4" y="T5"/>
                </a:cxn>
                <a:cxn ang="0">
                  <a:pos x="T6" y="T7"/>
                </a:cxn>
                <a:cxn ang="0">
                  <a:pos x="T8" y="T9"/>
                </a:cxn>
              </a:cxnLst>
              <a:rect l="0" t="0" r="r" b="b"/>
              <a:pathLst>
                <a:path w="34" h="38">
                  <a:moveTo>
                    <a:pt x="0" y="3"/>
                  </a:moveTo>
                  <a:lnTo>
                    <a:pt x="11" y="0"/>
                  </a:lnTo>
                  <a:lnTo>
                    <a:pt x="33" y="35"/>
                  </a:lnTo>
                  <a:lnTo>
                    <a:pt x="20" y="37"/>
                  </a:lnTo>
                  <a:lnTo>
                    <a:pt x="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0" name="Freeform 86"/>
            <p:cNvSpPr>
              <a:spLocks/>
            </p:cNvSpPr>
            <p:nvPr/>
          </p:nvSpPr>
          <p:spPr bwMode="auto">
            <a:xfrm>
              <a:off x="6077" y="874"/>
              <a:ext cx="9" cy="4"/>
            </a:xfrm>
            <a:custGeom>
              <a:avLst/>
              <a:gdLst>
                <a:gd name="T0" fmla="*/ 8 w 9"/>
                <a:gd name="T1" fmla="*/ 3 h 4"/>
                <a:gd name="T2" fmla="*/ 7 w 9"/>
                <a:gd name="T3" fmla="*/ 3 h 4"/>
                <a:gd name="T4" fmla="*/ 0 w 9"/>
                <a:gd name="T5" fmla="*/ 1 h 4"/>
                <a:gd name="T6" fmla="*/ 0 w 9"/>
                <a:gd name="T7" fmla="*/ 0 h 4"/>
                <a:gd name="T8" fmla="*/ 7 w 9"/>
                <a:gd name="T9" fmla="*/ 2 h 4"/>
                <a:gd name="T10" fmla="*/ 7 w 9"/>
                <a:gd name="T11" fmla="*/ 3 h 4"/>
                <a:gd name="T12" fmla="*/ 8 w 9"/>
                <a:gd name="T13" fmla="*/ 3 h 4"/>
                <a:gd name="T14" fmla="*/ 7 w 9"/>
                <a:gd name="T15" fmla="*/ 3 h 4"/>
                <a:gd name="T16" fmla="*/ 8 w 9"/>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8" y="3"/>
                  </a:moveTo>
                  <a:lnTo>
                    <a:pt x="7" y="3"/>
                  </a:lnTo>
                  <a:lnTo>
                    <a:pt x="0" y="1"/>
                  </a:lnTo>
                  <a:lnTo>
                    <a:pt x="0" y="0"/>
                  </a:lnTo>
                  <a:lnTo>
                    <a:pt x="7" y="2"/>
                  </a:lnTo>
                  <a:lnTo>
                    <a:pt x="7" y="3"/>
                  </a:lnTo>
                  <a:lnTo>
                    <a:pt x="8" y="3"/>
                  </a:lnTo>
                  <a:lnTo>
                    <a:pt x="7" y="3"/>
                  </a:lnTo>
                  <a:lnTo>
                    <a:pt x="8"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1" name="Freeform 87"/>
            <p:cNvSpPr>
              <a:spLocks/>
            </p:cNvSpPr>
            <p:nvPr/>
          </p:nvSpPr>
          <p:spPr bwMode="auto">
            <a:xfrm>
              <a:off x="6091" y="877"/>
              <a:ext cx="21" cy="37"/>
            </a:xfrm>
            <a:custGeom>
              <a:avLst/>
              <a:gdLst>
                <a:gd name="T0" fmla="*/ 19 w 21"/>
                <a:gd name="T1" fmla="*/ 36 h 37"/>
                <a:gd name="T2" fmla="*/ 19 w 21"/>
                <a:gd name="T3" fmla="*/ 35 h 37"/>
                <a:gd name="T4" fmla="*/ 1 w 21"/>
                <a:gd name="T5" fmla="*/ 0 h 37"/>
                <a:gd name="T6" fmla="*/ 0 w 21"/>
                <a:gd name="T7" fmla="*/ 0 h 37"/>
                <a:gd name="T8" fmla="*/ 19 w 21"/>
                <a:gd name="T9" fmla="*/ 36 h 37"/>
                <a:gd name="T10" fmla="*/ 19 w 21"/>
                <a:gd name="T11" fmla="*/ 35 h 37"/>
                <a:gd name="T12" fmla="*/ 19 w 21"/>
                <a:gd name="T13" fmla="*/ 36 h 37"/>
                <a:gd name="T14" fmla="*/ 20 w 21"/>
                <a:gd name="T15" fmla="*/ 36 h 37"/>
                <a:gd name="T16" fmla="*/ 19 w 21"/>
                <a:gd name="T17" fmla="*/ 35 h 37"/>
                <a:gd name="T18" fmla="*/ 19 w 21"/>
                <a:gd name="T1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7">
                  <a:moveTo>
                    <a:pt x="19" y="36"/>
                  </a:moveTo>
                  <a:lnTo>
                    <a:pt x="19" y="35"/>
                  </a:lnTo>
                  <a:lnTo>
                    <a:pt x="1" y="0"/>
                  </a:lnTo>
                  <a:lnTo>
                    <a:pt x="0" y="0"/>
                  </a:lnTo>
                  <a:lnTo>
                    <a:pt x="19" y="36"/>
                  </a:lnTo>
                  <a:lnTo>
                    <a:pt x="19" y="35"/>
                  </a:lnTo>
                  <a:lnTo>
                    <a:pt x="19" y="36"/>
                  </a:lnTo>
                  <a:lnTo>
                    <a:pt x="20" y="36"/>
                  </a:lnTo>
                  <a:lnTo>
                    <a:pt x="19" y="35"/>
                  </a:lnTo>
                  <a:lnTo>
                    <a:pt x="19" y="3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2" name="Freeform 88"/>
            <p:cNvSpPr>
              <a:spLocks/>
            </p:cNvSpPr>
            <p:nvPr/>
          </p:nvSpPr>
          <p:spPr bwMode="auto">
            <a:xfrm>
              <a:off x="6101" y="915"/>
              <a:ext cx="10" cy="4"/>
            </a:xfrm>
            <a:custGeom>
              <a:avLst/>
              <a:gdLst>
                <a:gd name="T0" fmla="*/ 0 w 10"/>
                <a:gd name="T1" fmla="*/ 0 h 4"/>
                <a:gd name="T2" fmla="*/ 0 w 10"/>
                <a:gd name="T3" fmla="*/ 0 h 4"/>
                <a:gd name="T4" fmla="*/ 9 w 10"/>
                <a:gd name="T5" fmla="*/ 2 h 4"/>
                <a:gd name="T6" fmla="*/ 9 w 10"/>
                <a:gd name="T7" fmla="*/ 3 h 4"/>
                <a:gd name="T8" fmla="*/ 0 w 10"/>
                <a:gd name="T9" fmla="*/ 1 h 4"/>
                <a:gd name="T10" fmla="*/ 1 w 10"/>
                <a:gd name="T11" fmla="*/ 1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lnTo>
                    <a:pt x="9" y="2"/>
                  </a:lnTo>
                  <a:lnTo>
                    <a:pt x="9" y="3"/>
                  </a:lnTo>
                  <a:lnTo>
                    <a:pt x="0" y="1"/>
                  </a:lnTo>
                  <a:lnTo>
                    <a:pt x="1"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3" name="Freeform 89"/>
            <p:cNvSpPr>
              <a:spLocks/>
            </p:cNvSpPr>
            <p:nvPr/>
          </p:nvSpPr>
          <p:spPr bwMode="auto">
            <a:xfrm>
              <a:off x="6076" y="879"/>
              <a:ext cx="20" cy="37"/>
            </a:xfrm>
            <a:custGeom>
              <a:avLst/>
              <a:gdLst>
                <a:gd name="T0" fmla="*/ 1 w 20"/>
                <a:gd name="T1" fmla="*/ 0 h 37"/>
                <a:gd name="T2" fmla="*/ 1 w 20"/>
                <a:gd name="T3" fmla="*/ 1 h 37"/>
                <a:gd name="T4" fmla="*/ 18 w 20"/>
                <a:gd name="T5" fmla="*/ 36 h 37"/>
                <a:gd name="T6" fmla="*/ 19 w 20"/>
                <a:gd name="T7" fmla="*/ 35 h 37"/>
                <a:gd name="T8" fmla="*/ 1 w 20"/>
                <a:gd name="T9" fmla="*/ 1 h 37"/>
                <a:gd name="T10" fmla="*/ 1 w 20"/>
                <a:gd name="T11" fmla="*/ 0 h 37"/>
                <a:gd name="T12" fmla="*/ 0 w 20"/>
                <a:gd name="T13" fmla="*/ 1 h 37"/>
                <a:gd name="T14" fmla="*/ 1 w 20"/>
                <a:gd name="T15" fmla="*/ 1 h 37"/>
                <a:gd name="T16" fmla="*/ 1 w 20"/>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7">
                  <a:moveTo>
                    <a:pt x="1" y="0"/>
                  </a:moveTo>
                  <a:lnTo>
                    <a:pt x="1" y="1"/>
                  </a:lnTo>
                  <a:lnTo>
                    <a:pt x="18" y="36"/>
                  </a:lnTo>
                  <a:lnTo>
                    <a:pt x="19" y="35"/>
                  </a:lnTo>
                  <a:lnTo>
                    <a:pt x="1" y="1"/>
                  </a:lnTo>
                  <a:lnTo>
                    <a:pt x="1" y="0"/>
                  </a:lnTo>
                  <a:lnTo>
                    <a:pt x="0" y="1"/>
                  </a:lnTo>
                  <a:lnTo>
                    <a:pt x="1" y="1"/>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4" name="Freeform 90"/>
            <p:cNvSpPr>
              <a:spLocks/>
            </p:cNvSpPr>
            <p:nvPr/>
          </p:nvSpPr>
          <p:spPr bwMode="auto">
            <a:xfrm>
              <a:off x="5898" y="859"/>
              <a:ext cx="251" cy="52"/>
            </a:xfrm>
            <a:custGeom>
              <a:avLst/>
              <a:gdLst>
                <a:gd name="T0" fmla="*/ 23 w 251"/>
                <a:gd name="T1" fmla="*/ 39 h 52"/>
                <a:gd name="T2" fmla="*/ 27 w 251"/>
                <a:gd name="T3" fmla="*/ 7 h 52"/>
                <a:gd name="T4" fmla="*/ 26 w 251"/>
                <a:gd name="T5" fmla="*/ 4 h 52"/>
                <a:gd name="T6" fmla="*/ 24 w 251"/>
                <a:gd name="T7" fmla="*/ 2 h 52"/>
                <a:gd name="T8" fmla="*/ 22 w 251"/>
                <a:gd name="T9" fmla="*/ 0 h 52"/>
                <a:gd name="T10" fmla="*/ 19 w 251"/>
                <a:gd name="T11" fmla="*/ 0 h 52"/>
                <a:gd name="T12" fmla="*/ 16 w 251"/>
                <a:gd name="T13" fmla="*/ 1 h 52"/>
                <a:gd name="T14" fmla="*/ 13 w 251"/>
                <a:gd name="T15" fmla="*/ 3 h 52"/>
                <a:gd name="T16" fmla="*/ 11 w 251"/>
                <a:gd name="T17" fmla="*/ 5 h 52"/>
                <a:gd name="T18" fmla="*/ 0 w 251"/>
                <a:gd name="T19" fmla="*/ 47 h 52"/>
                <a:gd name="T20" fmla="*/ 219 w 251"/>
                <a:gd name="T21" fmla="*/ 50 h 52"/>
                <a:gd name="T22" fmla="*/ 226 w 251"/>
                <a:gd name="T23" fmla="*/ 49 h 52"/>
                <a:gd name="T24" fmla="*/ 230 w 251"/>
                <a:gd name="T25" fmla="*/ 48 h 52"/>
                <a:gd name="T26" fmla="*/ 235 w 251"/>
                <a:gd name="T27" fmla="*/ 47 h 52"/>
                <a:gd name="T28" fmla="*/ 238 w 251"/>
                <a:gd name="T29" fmla="*/ 46 h 52"/>
                <a:gd name="T30" fmla="*/ 241 w 251"/>
                <a:gd name="T31" fmla="*/ 44 h 52"/>
                <a:gd name="T32" fmla="*/ 243 w 251"/>
                <a:gd name="T33" fmla="*/ 43 h 52"/>
                <a:gd name="T34" fmla="*/ 246 w 251"/>
                <a:gd name="T35" fmla="*/ 40 h 52"/>
                <a:gd name="T36" fmla="*/ 249 w 251"/>
                <a:gd name="T37" fmla="*/ 39 h 52"/>
                <a:gd name="T38" fmla="*/ 250 w 251"/>
                <a:gd name="T39" fmla="*/ 38 h 52"/>
                <a:gd name="T40" fmla="*/ 250 w 251"/>
                <a:gd name="T41" fmla="*/ 36 h 52"/>
                <a:gd name="T42" fmla="*/ 249 w 251"/>
                <a:gd name="T43" fmla="*/ 34 h 52"/>
                <a:gd name="T44" fmla="*/ 246 w 251"/>
                <a:gd name="T45" fmla="*/ 34 h 52"/>
                <a:gd name="T46" fmla="*/ 243 w 251"/>
                <a:gd name="T47" fmla="*/ 34 h 52"/>
                <a:gd name="T48" fmla="*/ 240 w 251"/>
                <a:gd name="T49" fmla="*/ 36 h 52"/>
                <a:gd name="T50" fmla="*/ 237 w 251"/>
                <a:gd name="T51" fmla="*/ 37 h 52"/>
                <a:gd name="T52" fmla="*/ 234 w 251"/>
                <a:gd name="T53" fmla="*/ 38 h 52"/>
                <a:gd name="T54" fmla="*/ 231 w 251"/>
                <a:gd name="T55" fmla="*/ 40 h 52"/>
                <a:gd name="T56" fmla="*/ 229 w 251"/>
                <a:gd name="T57" fmla="*/ 41 h 52"/>
                <a:gd name="T58" fmla="*/ 228 w 251"/>
                <a:gd name="T59" fmla="*/ 42 h 52"/>
                <a:gd name="T60" fmla="*/ 226 w 251"/>
                <a:gd name="T61" fmla="*/ 43 h 52"/>
                <a:gd name="T62" fmla="*/ 224 w 251"/>
                <a:gd name="T63" fmla="*/ 43 h 52"/>
                <a:gd name="T64" fmla="*/ 220 w 251"/>
                <a:gd name="T65" fmla="*/ 43 h 52"/>
                <a:gd name="T66" fmla="*/ 154 w 251"/>
                <a:gd name="T67" fmla="*/ 9 h 52"/>
                <a:gd name="T68" fmla="*/ 151 w 251"/>
                <a:gd name="T69" fmla="*/ 7 h 52"/>
                <a:gd name="T70" fmla="*/ 149 w 251"/>
                <a:gd name="T71" fmla="*/ 6 h 52"/>
                <a:gd name="T72" fmla="*/ 147 w 251"/>
                <a:gd name="T73" fmla="*/ 6 h 52"/>
                <a:gd name="T74" fmla="*/ 145 w 251"/>
                <a:gd name="T75" fmla="*/ 6 h 52"/>
                <a:gd name="T76" fmla="*/ 141 w 251"/>
                <a:gd name="T77" fmla="*/ 7 h 52"/>
                <a:gd name="T78" fmla="*/ 139 w 251"/>
                <a:gd name="T79" fmla="*/ 9 h 52"/>
                <a:gd name="T80" fmla="*/ 137 w 251"/>
                <a:gd name="T81" fmla="*/ 12 h 52"/>
                <a:gd name="T82" fmla="*/ 137 w 251"/>
                <a:gd name="T83"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52">
                  <a:moveTo>
                    <a:pt x="137" y="41"/>
                  </a:moveTo>
                  <a:lnTo>
                    <a:pt x="23" y="39"/>
                  </a:lnTo>
                  <a:lnTo>
                    <a:pt x="27" y="10"/>
                  </a:lnTo>
                  <a:lnTo>
                    <a:pt x="27" y="7"/>
                  </a:lnTo>
                  <a:lnTo>
                    <a:pt x="26" y="5"/>
                  </a:lnTo>
                  <a:lnTo>
                    <a:pt x="26" y="4"/>
                  </a:lnTo>
                  <a:lnTo>
                    <a:pt x="25" y="3"/>
                  </a:lnTo>
                  <a:lnTo>
                    <a:pt x="24" y="2"/>
                  </a:lnTo>
                  <a:lnTo>
                    <a:pt x="23" y="1"/>
                  </a:lnTo>
                  <a:lnTo>
                    <a:pt x="22" y="0"/>
                  </a:lnTo>
                  <a:lnTo>
                    <a:pt x="21" y="0"/>
                  </a:lnTo>
                  <a:lnTo>
                    <a:pt x="19" y="0"/>
                  </a:lnTo>
                  <a:lnTo>
                    <a:pt x="18" y="0"/>
                  </a:lnTo>
                  <a:lnTo>
                    <a:pt x="16" y="1"/>
                  </a:lnTo>
                  <a:lnTo>
                    <a:pt x="14" y="2"/>
                  </a:lnTo>
                  <a:lnTo>
                    <a:pt x="13" y="3"/>
                  </a:lnTo>
                  <a:lnTo>
                    <a:pt x="12" y="4"/>
                  </a:lnTo>
                  <a:lnTo>
                    <a:pt x="11" y="5"/>
                  </a:lnTo>
                  <a:lnTo>
                    <a:pt x="10" y="7"/>
                  </a:lnTo>
                  <a:lnTo>
                    <a:pt x="0" y="47"/>
                  </a:lnTo>
                  <a:lnTo>
                    <a:pt x="216" y="51"/>
                  </a:lnTo>
                  <a:lnTo>
                    <a:pt x="219" y="50"/>
                  </a:lnTo>
                  <a:lnTo>
                    <a:pt x="223" y="50"/>
                  </a:lnTo>
                  <a:lnTo>
                    <a:pt x="226" y="49"/>
                  </a:lnTo>
                  <a:lnTo>
                    <a:pt x="228" y="49"/>
                  </a:lnTo>
                  <a:lnTo>
                    <a:pt x="230" y="48"/>
                  </a:lnTo>
                  <a:lnTo>
                    <a:pt x="232" y="47"/>
                  </a:lnTo>
                  <a:lnTo>
                    <a:pt x="235" y="47"/>
                  </a:lnTo>
                  <a:lnTo>
                    <a:pt x="237" y="47"/>
                  </a:lnTo>
                  <a:lnTo>
                    <a:pt x="238" y="46"/>
                  </a:lnTo>
                  <a:lnTo>
                    <a:pt x="239" y="45"/>
                  </a:lnTo>
                  <a:lnTo>
                    <a:pt x="241" y="44"/>
                  </a:lnTo>
                  <a:lnTo>
                    <a:pt x="242" y="43"/>
                  </a:lnTo>
                  <a:lnTo>
                    <a:pt x="243" y="43"/>
                  </a:lnTo>
                  <a:lnTo>
                    <a:pt x="245" y="42"/>
                  </a:lnTo>
                  <a:lnTo>
                    <a:pt x="246" y="40"/>
                  </a:lnTo>
                  <a:lnTo>
                    <a:pt x="247" y="40"/>
                  </a:lnTo>
                  <a:lnTo>
                    <a:pt x="249" y="39"/>
                  </a:lnTo>
                  <a:lnTo>
                    <a:pt x="249" y="38"/>
                  </a:lnTo>
                  <a:lnTo>
                    <a:pt x="250" y="38"/>
                  </a:lnTo>
                  <a:lnTo>
                    <a:pt x="250" y="37"/>
                  </a:lnTo>
                  <a:lnTo>
                    <a:pt x="250" y="36"/>
                  </a:lnTo>
                  <a:lnTo>
                    <a:pt x="250" y="35"/>
                  </a:lnTo>
                  <a:lnTo>
                    <a:pt x="249" y="34"/>
                  </a:lnTo>
                  <a:lnTo>
                    <a:pt x="247" y="34"/>
                  </a:lnTo>
                  <a:lnTo>
                    <a:pt x="246" y="34"/>
                  </a:lnTo>
                  <a:lnTo>
                    <a:pt x="245" y="34"/>
                  </a:lnTo>
                  <a:lnTo>
                    <a:pt x="243" y="34"/>
                  </a:lnTo>
                  <a:lnTo>
                    <a:pt x="242" y="35"/>
                  </a:lnTo>
                  <a:lnTo>
                    <a:pt x="240" y="36"/>
                  </a:lnTo>
                  <a:lnTo>
                    <a:pt x="238" y="36"/>
                  </a:lnTo>
                  <a:lnTo>
                    <a:pt x="237" y="37"/>
                  </a:lnTo>
                  <a:lnTo>
                    <a:pt x="235" y="38"/>
                  </a:lnTo>
                  <a:lnTo>
                    <a:pt x="234" y="38"/>
                  </a:lnTo>
                  <a:lnTo>
                    <a:pt x="232" y="39"/>
                  </a:lnTo>
                  <a:lnTo>
                    <a:pt x="231" y="40"/>
                  </a:lnTo>
                  <a:lnTo>
                    <a:pt x="230" y="40"/>
                  </a:lnTo>
                  <a:lnTo>
                    <a:pt x="229" y="41"/>
                  </a:lnTo>
                  <a:lnTo>
                    <a:pt x="229" y="42"/>
                  </a:lnTo>
                  <a:lnTo>
                    <a:pt x="228" y="42"/>
                  </a:lnTo>
                  <a:lnTo>
                    <a:pt x="227" y="43"/>
                  </a:lnTo>
                  <a:lnTo>
                    <a:pt x="226" y="43"/>
                  </a:lnTo>
                  <a:lnTo>
                    <a:pt x="225" y="43"/>
                  </a:lnTo>
                  <a:lnTo>
                    <a:pt x="224" y="43"/>
                  </a:lnTo>
                  <a:lnTo>
                    <a:pt x="223" y="43"/>
                  </a:lnTo>
                  <a:lnTo>
                    <a:pt x="220" y="43"/>
                  </a:lnTo>
                  <a:lnTo>
                    <a:pt x="154" y="42"/>
                  </a:lnTo>
                  <a:lnTo>
                    <a:pt x="154" y="9"/>
                  </a:lnTo>
                  <a:lnTo>
                    <a:pt x="152" y="7"/>
                  </a:lnTo>
                  <a:lnTo>
                    <a:pt x="151" y="7"/>
                  </a:lnTo>
                  <a:lnTo>
                    <a:pt x="150" y="6"/>
                  </a:lnTo>
                  <a:lnTo>
                    <a:pt x="149" y="6"/>
                  </a:lnTo>
                  <a:lnTo>
                    <a:pt x="148" y="6"/>
                  </a:lnTo>
                  <a:lnTo>
                    <a:pt x="147" y="6"/>
                  </a:lnTo>
                  <a:lnTo>
                    <a:pt x="146" y="6"/>
                  </a:lnTo>
                  <a:lnTo>
                    <a:pt x="145" y="6"/>
                  </a:lnTo>
                  <a:lnTo>
                    <a:pt x="143" y="7"/>
                  </a:lnTo>
                  <a:lnTo>
                    <a:pt x="141" y="7"/>
                  </a:lnTo>
                  <a:lnTo>
                    <a:pt x="140" y="9"/>
                  </a:lnTo>
                  <a:lnTo>
                    <a:pt x="139" y="9"/>
                  </a:lnTo>
                  <a:lnTo>
                    <a:pt x="138" y="10"/>
                  </a:lnTo>
                  <a:lnTo>
                    <a:pt x="137" y="12"/>
                  </a:lnTo>
                  <a:lnTo>
                    <a:pt x="136" y="13"/>
                  </a:lnTo>
                  <a:lnTo>
                    <a:pt x="137" y="4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5" name="Freeform 91"/>
            <p:cNvSpPr>
              <a:spLocks/>
            </p:cNvSpPr>
            <p:nvPr/>
          </p:nvSpPr>
          <p:spPr bwMode="auto">
            <a:xfrm>
              <a:off x="5921" y="900"/>
              <a:ext cx="112" cy="3"/>
            </a:xfrm>
            <a:custGeom>
              <a:avLst/>
              <a:gdLst>
                <a:gd name="T0" fmla="*/ 0 w 112"/>
                <a:gd name="T1" fmla="*/ 2 h 3"/>
                <a:gd name="T2" fmla="*/ 1 w 112"/>
                <a:gd name="T3" fmla="*/ 1 h 3"/>
                <a:gd name="T4" fmla="*/ 111 w 112"/>
                <a:gd name="T5" fmla="*/ 0 h 3"/>
                <a:gd name="T6" fmla="*/ 111 w 112"/>
                <a:gd name="T7" fmla="*/ 1 h 3"/>
                <a:gd name="T8" fmla="*/ 1 w 112"/>
                <a:gd name="T9" fmla="*/ 2 h 3"/>
                <a:gd name="T10" fmla="*/ 2 w 112"/>
                <a:gd name="T11" fmla="*/ 1 h 3"/>
                <a:gd name="T12" fmla="*/ 0 w 112"/>
                <a:gd name="T13" fmla="*/ 2 h 3"/>
                <a:gd name="T14" fmla="*/ 0 w 112"/>
                <a:gd name="T15" fmla="*/ 1 h 3"/>
                <a:gd name="T16" fmla="*/ 1 w 112"/>
                <a:gd name="T17" fmla="*/ 1 h 3"/>
                <a:gd name="T18" fmla="*/ 0 w 112"/>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3">
                  <a:moveTo>
                    <a:pt x="0" y="2"/>
                  </a:moveTo>
                  <a:lnTo>
                    <a:pt x="1" y="1"/>
                  </a:lnTo>
                  <a:lnTo>
                    <a:pt x="111" y="0"/>
                  </a:lnTo>
                  <a:lnTo>
                    <a:pt x="111" y="1"/>
                  </a:lnTo>
                  <a:lnTo>
                    <a:pt x="1" y="2"/>
                  </a:lnTo>
                  <a:lnTo>
                    <a:pt x="2" y="1"/>
                  </a:lnTo>
                  <a:lnTo>
                    <a:pt x="0" y="2"/>
                  </a:lnTo>
                  <a:lnTo>
                    <a:pt x="0" y="1"/>
                  </a:lnTo>
                  <a:lnTo>
                    <a:pt x="1" y="1"/>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6" name="Freeform 92"/>
            <p:cNvSpPr>
              <a:spLocks/>
            </p:cNvSpPr>
            <p:nvPr/>
          </p:nvSpPr>
          <p:spPr bwMode="auto">
            <a:xfrm>
              <a:off x="5921" y="869"/>
              <a:ext cx="1" cy="29"/>
            </a:xfrm>
            <a:custGeom>
              <a:avLst/>
              <a:gdLst>
                <a:gd name="T0" fmla="*/ 0 w 1"/>
                <a:gd name="T1" fmla="*/ 1 h 29"/>
                <a:gd name="T2" fmla="*/ 0 w 1"/>
                <a:gd name="T3" fmla="*/ 0 h 29"/>
                <a:gd name="T4" fmla="*/ 0 w 1"/>
                <a:gd name="T5" fmla="*/ 27 h 29"/>
                <a:gd name="T6" fmla="*/ 0 w 1"/>
                <a:gd name="T7" fmla="*/ 28 h 29"/>
                <a:gd name="T8" fmla="*/ 0 w 1"/>
                <a:gd name="T9" fmla="*/ 1 h 29"/>
                <a:gd name="T10" fmla="*/ 0 w 1"/>
                <a:gd name="T11" fmla="*/ 1 h 29"/>
              </a:gdLst>
              <a:ahLst/>
              <a:cxnLst>
                <a:cxn ang="0">
                  <a:pos x="T0" y="T1"/>
                </a:cxn>
                <a:cxn ang="0">
                  <a:pos x="T2" y="T3"/>
                </a:cxn>
                <a:cxn ang="0">
                  <a:pos x="T4" y="T5"/>
                </a:cxn>
                <a:cxn ang="0">
                  <a:pos x="T6" y="T7"/>
                </a:cxn>
                <a:cxn ang="0">
                  <a:pos x="T8" y="T9"/>
                </a:cxn>
                <a:cxn ang="0">
                  <a:pos x="T10" y="T11"/>
                </a:cxn>
              </a:cxnLst>
              <a:rect l="0" t="0" r="r" b="b"/>
              <a:pathLst>
                <a:path w="1" h="29">
                  <a:moveTo>
                    <a:pt x="0" y="1"/>
                  </a:moveTo>
                  <a:lnTo>
                    <a:pt x="0" y="0"/>
                  </a:lnTo>
                  <a:lnTo>
                    <a:pt x="0" y="27"/>
                  </a:lnTo>
                  <a:lnTo>
                    <a:pt x="0" y="28"/>
                  </a:lnTo>
                  <a:lnTo>
                    <a:pt x="0" y="1"/>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7" name="Freeform 93"/>
            <p:cNvSpPr>
              <a:spLocks/>
            </p:cNvSpPr>
            <p:nvPr/>
          </p:nvSpPr>
          <p:spPr bwMode="auto">
            <a:xfrm>
              <a:off x="5907" y="858"/>
              <a:ext cx="15" cy="7"/>
            </a:xfrm>
            <a:custGeom>
              <a:avLst/>
              <a:gdLst>
                <a:gd name="T0" fmla="*/ 1 w 15"/>
                <a:gd name="T1" fmla="*/ 5 h 7"/>
                <a:gd name="T2" fmla="*/ 1 w 15"/>
                <a:gd name="T3" fmla="*/ 5 h 7"/>
                <a:gd name="T4" fmla="*/ 2 w 15"/>
                <a:gd name="T5" fmla="*/ 4 h 7"/>
                <a:gd name="T6" fmla="*/ 2 w 15"/>
                <a:gd name="T7" fmla="*/ 3 h 7"/>
                <a:gd name="T8" fmla="*/ 3 w 15"/>
                <a:gd name="T9" fmla="*/ 2 h 7"/>
                <a:gd name="T10" fmla="*/ 4 w 15"/>
                <a:gd name="T11" fmla="*/ 2 h 7"/>
                <a:gd name="T12" fmla="*/ 5 w 15"/>
                <a:gd name="T13" fmla="*/ 2 h 7"/>
                <a:gd name="T14" fmla="*/ 6 w 15"/>
                <a:gd name="T15" fmla="*/ 1 h 7"/>
                <a:gd name="T16" fmla="*/ 7 w 15"/>
                <a:gd name="T17" fmla="*/ 1 h 7"/>
                <a:gd name="T18" fmla="*/ 9 w 15"/>
                <a:gd name="T19" fmla="*/ 1 h 7"/>
                <a:gd name="T20" fmla="*/ 9 w 15"/>
                <a:gd name="T21" fmla="*/ 1 h 7"/>
                <a:gd name="T22" fmla="*/ 9 w 15"/>
                <a:gd name="T23" fmla="*/ 2 h 7"/>
                <a:gd name="T24" fmla="*/ 11 w 15"/>
                <a:gd name="T25" fmla="*/ 2 h 7"/>
                <a:gd name="T26" fmla="*/ 12 w 15"/>
                <a:gd name="T27" fmla="*/ 2 h 7"/>
                <a:gd name="T28" fmla="*/ 12 w 15"/>
                <a:gd name="T29" fmla="*/ 3 h 7"/>
                <a:gd name="T30" fmla="*/ 12 w 15"/>
                <a:gd name="T31" fmla="*/ 4 h 7"/>
                <a:gd name="T32" fmla="*/ 12 w 15"/>
                <a:gd name="T33" fmla="*/ 5 h 7"/>
                <a:gd name="T34" fmla="*/ 12 w 15"/>
                <a:gd name="T35" fmla="*/ 6 h 7"/>
                <a:gd name="T36" fmla="*/ 14 w 15"/>
                <a:gd name="T37" fmla="*/ 6 h 7"/>
                <a:gd name="T38" fmla="*/ 14 w 15"/>
                <a:gd name="T39" fmla="*/ 5 h 7"/>
                <a:gd name="T40" fmla="*/ 13 w 15"/>
                <a:gd name="T41" fmla="*/ 4 h 7"/>
                <a:gd name="T42" fmla="*/ 12 w 15"/>
                <a:gd name="T43" fmla="*/ 3 h 7"/>
                <a:gd name="T44" fmla="*/ 12 w 15"/>
                <a:gd name="T45" fmla="*/ 2 h 7"/>
                <a:gd name="T46" fmla="*/ 12 w 15"/>
                <a:gd name="T47" fmla="*/ 2 h 7"/>
                <a:gd name="T48" fmla="*/ 10 w 15"/>
                <a:gd name="T49" fmla="*/ 1 h 7"/>
                <a:gd name="T50" fmla="*/ 9 w 15"/>
                <a:gd name="T51" fmla="*/ 1 h 7"/>
                <a:gd name="T52" fmla="*/ 9 w 15"/>
                <a:gd name="T53" fmla="*/ 1 h 7"/>
                <a:gd name="T54" fmla="*/ 7 w 15"/>
                <a:gd name="T55" fmla="*/ 0 h 7"/>
                <a:gd name="T56" fmla="*/ 6 w 15"/>
                <a:gd name="T57" fmla="*/ 1 h 7"/>
                <a:gd name="T58" fmla="*/ 5 w 15"/>
                <a:gd name="T59" fmla="*/ 1 h 7"/>
                <a:gd name="T60" fmla="*/ 4 w 15"/>
                <a:gd name="T61" fmla="*/ 2 h 7"/>
                <a:gd name="T62" fmla="*/ 3 w 15"/>
                <a:gd name="T63" fmla="*/ 2 h 7"/>
                <a:gd name="T64" fmla="*/ 2 w 15"/>
                <a:gd name="T65" fmla="*/ 3 h 7"/>
                <a:gd name="T66" fmla="*/ 1 w 15"/>
                <a:gd name="T67" fmla="*/ 4 h 7"/>
                <a:gd name="T68" fmla="*/ 0 w 15"/>
                <a:gd name="T69" fmla="*/ 5 h 7"/>
                <a:gd name="T70" fmla="*/ 1 w 15"/>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7">
                  <a:moveTo>
                    <a:pt x="1" y="5"/>
                  </a:moveTo>
                  <a:lnTo>
                    <a:pt x="1" y="5"/>
                  </a:lnTo>
                  <a:lnTo>
                    <a:pt x="2" y="4"/>
                  </a:lnTo>
                  <a:lnTo>
                    <a:pt x="2" y="3"/>
                  </a:lnTo>
                  <a:lnTo>
                    <a:pt x="3" y="2"/>
                  </a:lnTo>
                  <a:lnTo>
                    <a:pt x="4" y="2"/>
                  </a:lnTo>
                  <a:lnTo>
                    <a:pt x="5" y="2"/>
                  </a:lnTo>
                  <a:lnTo>
                    <a:pt x="6" y="1"/>
                  </a:lnTo>
                  <a:lnTo>
                    <a:pt x="7" y="1"/>
                  </a:lnTo>
                  <a:lnTo>
                    <a:pt x="9" y="1"/>
                  </a:lnTo>
                  <a:lnTo>
                    <a:pt x="9" y="1"/>
                  </a:lnTo>
                  <a:lnTo>
                    <a:pt x="9" y="2"/>
                  </a:lnTo>
                  <a:lnTo>
                    <a:pt x="11" y="2"/>
                  </a:lnTo>
                  <a:lnTo>
                    <a:pt x="12" y="2"/>
                  </a:lnTo>
                  <a:lnTo>
                    <a:pt x="12" y="3"/>
                  </a:lnTo>
                  <a:lnTo>
                    <a:pt x="12" y="4"/>
                  </a:lnTo>
                  <a:lnTo>
                    <a:pt x="12" y="5"/>
                  </a:lnTo>
                  <a:lnTo>
                    <a:pt x="12" y="6"/>
                  </a:lnTo>
                  <a:lnTo>
                    <a:pt x="14" y="6"/>
                  </a:lnTo>
                  <a:lnTo>
                    <a:pt x="14" y="5"/>
                  </a:lnTo>
                  <a:lnTo>
                    <a:pt x="13" y="4"/>
                  </a:lnTo>
                  <a:lnTo>
                    <a:pt x="12" y="3"/>
                  </a:lnTo>
                  <a:lnTo>
                    <a:pt x="12" y="2"/>
                  </a:lnTo>
                  <a:lnTo>
                    <a:pt x="12" y="2"/>
                  </a:lnTo>
                  <a:lnTo>
                    <a:pt x="10" y="1"/>
                  </a:lnTo>
                  <a:lnTo>
                    <a:pt x="9" y="1"/>
                  </a:lnTo>
                  <a:lnTo>
                    <a:pt x="9" y="1"/>
                  </a:lnTo>
                  <a:lnTo>
                    <a:pt x="7" y="0"/>
                  </a:lnTo>
                  <a:lnTo>
                    <a:pt x="6" y="1"/>
                  </a:lnTo>
                  <a:lnTo>
                    <a:pt x="5" y="1"/>
                  </a:lnTo>
                  <a:lnTo>
                    <a:pt x="4" y="2"/>
                  </a:lnTo>
                  <a:lnTo>
                    <a:pt x="3" y="2"/>
                  </a:lnTo>
                  <a:lnTo>
                    <a:pt x="2" y="3"/>
                  </a:lnTo>
                  <a:lnTo>
                    <a:pt x="1" y="4"/>
                  </a:lnTo>
                  <a:lnTo>
                    <a:pt x="0" y="5"/>
                  </a:lnTo>
                  <a:lnTo>
                    <a:pt x="1"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8" name="Freeform 94"/>
            <p:cNvSpPr>
              <a:spLocks/>
            </p:cNvSpPr>
            <p:nvPr/>
          </p:nvSpPr>
          <p:spPr bwMode="auto">
            <a:xfrm>
              <a:off x="5897" y="867"/>
              <a:ext cx="6" cy="40"/>
            </a:xfrm>
            <a:custGeom>
              <a:avLst/>
              <a:gdLst>
                <a:gd name="T0" fmla="*/ 1 w 6"/>
                <a:gd name="T1" fmla="*/ 38 h 40"/>
                <a:gd name="T2" fmla="*/ 1 w 6"/>
                <a:gd name="T3" fmla="*/ 39 h 40"/>
                <a:gd name="T4" fmla="*/ 5 w 6"/>
                <a:gd name="T5" fmla="*/ 0 h 40"/>
                <a:gd name="T6" fmla="*/ 5 w 6"/>
                <a:gd name="T7" fmla="*/ 0 h 40"/>
                <a:gd name="T8" fmla="*/ 0 w 6"/>
                <a:gd name="T9" fmla="*/ 38 h 40"/>
                <a:gd name="T10" fmla="*/ 1 w 6"/>
                <a:gd name="T11" fmla="*/ 39 h 40"/>
                <a:gd name="T12" fmla="*/ 1 w 6"/>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6" h="40">
                  <a:moveTo>
                    <a:pt x="1" y="38"/>
                  </a:moveTo>
                  <a:lnTo>
                    <a:pt x="1" y="39"/>
                  </a:lnTo>
                  <a:lnTo>
                    <a:pt x="5" y="0"/>
                  </a:lnTo>
                  <a:lnTo>
                    <a:pt x="5" y="0"/>
                  </a:lnTo>
                  <a:lnTo>
                    <a:pt x="0" y="38"/>
                  </a:lnTo>
                  <a:lnTo>
                    <a:pt x="1" y="39"/>
                  </a:lnTo>
                  <a:lnTo>
                    <a:pt x="1" y="3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9" name="Freeform 95"/>
            <p:cNvSpPr>
              <a:spLocks/>
            </p:cNvSpPr>
            <p:nvPr/>
          </p:nvSpPr>
          <p:spPr bwMode="auto">
            <a:xfrm>
              <a:off x="5898" y="910"/>
              <a:ext cx="216" cy="2"/>
            </a:xfrm>
            <a:custGeom>
              <a:avLst/>
              <a:gdLst>
                <a:gd name="T0" fmla="*/ 215 w 216"/>
                <a:gd name="T1" fmla="*/ 0 h 2"/>
                <a:gd name="T2" fmla="*/ 215 w 216"/>
                <a:gd name="T3" fmla="*/ 0 h 2"/>
                <a:gd name="T4" fmla="*/ 0 w 216"/>
                <a:gd name="T5" fmla="*/ 1 h 2"/>
                <a:gd name="T6" fmla="*/ 0 w 216"/>
                <a:gd name="T7" fmla="*/ 1 h 2"/>
                <a:gd name="T8" fmla="*/ 215 w 216"/>
                <a:gd name="T9" fmla="*/ 0 h 2"/>
                <a:gd name="T10" fmla="*/ 215 w 216"/>
                <a:gd name="T11" fmla="*/ 0 h 2"/>
              </a:gdLst>
              <a:ahLst/>
              <a:cxnLst>
                <a:cxn ang="0">
                  <a:pos x="T0" y="T1"/>
                </a:cxn>
                <a:cxn ang="0">
                  <a:pos x="T2" y="T3"/>
                </a:cxn>
                <a:cxn ang="0">
                  <a:pos x="T4" y="T5"/>
                </a:cxn>
                <a:cxn ang="0">
                  <a:pos x="T6" y="T7"/>
                </a:cxn>
                <a:cxn ang="0">
                  <a:pos x="T8" y="T9"/>
                </a:cxn>
                <a:cxn ang="0">
                  <a:pos x="T10" y="T11"/>
                </a:cxn>
              </a:cxnLst>
              <a:rect l="0" t="0" r="r" b="b"/>
              <a:pathLst>
                <a:path w="216" h="2">
                  <a:moveTo>
                    <a:pt x="215" y="0"/>
                  </a:moveTo>
                  <a:lnTo>
                    <a:pt x="215" y="0"/>
                  </a:lnTo>
                  <a:lnTo>
                    <a:pt x="0" y="1"/>
                  </a:lnTo>
                  <a:lnTo>
                    <a:pt x="0" y="1"/>
                  </a:lnTo>
                  <a:lnTo>
                    <a:pt x="215" y="0"/>
                  </a:lnTo>
                  <a:lnTo>
                    <a:pt x="21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0" name="Freeform 96"/>
            <p:cNvSpPr>
              <a:spLocks/>
            </p:cNvSpPr>
            <p:nvPr/>
          </p:nvSpPr>
          <p:spPr bwMode="auto">
            <a:xfrm>
              <a:off x="6120" y="903"/>
              <a:ext cx="27" cy="8"/>
            </a:xfrm>
            <a:custGeom>
              <a:avLst/>
              <a:gdLst>
                <a:gd name="T0" fmla="*/ 25 w 27"/>
                <a:gd name="T1" fmla="*/ 0 h 8"/>
                <a:gd name="T2" fmla="*/ 25 w 27"/>
                <a:gd name="T3" fmla="*/ 0 h 8"/>
                <a:gd name="T4" fmla="*/ 24 w 27"/>
                <a:gd name="T5" fmla="*/ 1 h 8"/>
                <a:gd name="T6" fmla="*/ 23 w 27"/>
                <a:gd name="T7" fmla="*/ 1 h 8"/>
                <a:gd name="T8" fmla="*/ 22 w 27"/>
                <a:gd name="T9" fmla="*/ 2 h 8"/>
                <a:gd name="T10" fmla="*/ 22 w 27"/>
                <a:gd name="T11" fmla="*/ 2 h 8"/>
                <a:gd name="T12" fmla="*/ 20 w 27"/>
                <a:gd name="T13" fmla="*/ 3 h 8"/>
                <a:gd name="T14" fmla="*/ 19 w 27"/>
                <a:gd name="T15" fmla="*/ 3 h 8"/>
                <a:gd name="T16" fmla="*/ 18 w 27"/>
                <a:gd name="T17" fmla="*/ 4 h 8"/>
                <a:gd name="T18" fmla="*/ 16 w 27"/>
                <a:gd name="T19" fmla="*/ 4 h 8"/>
                <a:gd name="T20" fmla="*/ 14 w 27"/>
                <a:gd name="T21" fmla="*/ 4 h 8"/>
                <a:gd name="T22" fmla="*/ 13 w 27"/>
                <a:gd name="T23" fmla="*/ 5 h 8"/>
                <a:gd name="T24" fmla="*/ 12 w 27"/>
                <a:gd name="T25" fmla="*/ 5 h 8"/>
                <a:gd name="T26" fmla="*/ 10 w 27"/>
                <a:gd name="T27" fmla="*/ 5 h 8"/>
                <a:gd name="T28" fmla="*/ 7 w 27"/>
                <a:gd name="T29" fmla="*/ 6 h 8"/>
                <a:gd name="T30" fmla="*/ 5 w 27"/>
                <a:gd name="T31" fmla="*/ 6 h 8"/>
                <a:gd name="T32" fmla="*/ 3 w 27"/>
                <a:gd name="T33" fmla="*/ 6 h 8"/>
                <a:gd name="T34" fmla="*/ 0 w 27"/>
                <a:gd name="T35" fmla="*/ 6 h 8"/>
                <a:gd name="T36" fmla="*/ 0 w 27"/>
                <a:gd name="T37" fmla="*/ 7 h 8"/>
                <a:gd name="T38" fmla="*/ 3 w 27"/>
                <a:gd name="T39" fmla="*/ 7 h 8"/>
                <a:gd name="T40" fmla="*/ 5 w 27"/>
                <a:gd name="T41" fmla="*/ 6 h 8"/>
                <a:gd name="T42" fmla="*/ 8 w 27"/>
                <a:gd name="T43" fmla="*/ 6 h 8"/>
                <a:gd name="T44" fmla="*/ 10 w 27"/>
                <a:gd name="T45" fmla="*/ 6 h 8"/>
                <a:gd name="T46" fmla="*/ 12 w 27"/>
                <a:gd name="T47" fmla="*/ 6 h 8"/>
                <a:gd name="T48" fmla="*/ 13 w 27"/>
                <a:gd name="T49" fmla="*/ 5 h 8"/>
                <a:gd name="T50" fmla="*/ 15 w 27"/>
                <a:gd name="T51" fmla="*/ 5 h 8"/>
                <a:gd name="T52" fmla="*/ 17 w 27"/>
                <a:gd name="T53" fmla="*/ 4 h 8"/>
                <a:gd name="T54" fmla="*/ 18 w 27"/>
                <a:gd name="T55" fmla="*/ 4 h 8"/>
                <a:gd name="T56" fmla="*/ 19 w 27"/>
                <a:gd name="T57" fmla="*/ 4 h 8"/>
                <a:gd name="T58" fmla="*/ 21 w 27"/>
                <a:gd name="T59" fmla="*/ 3 h 8"/>
                <a:gd name="T60" fmla="*/ 22 w 27"/>
                <a:gd name="T61" fmla="*/ 3 h 8"/>
                <a:gd name="T62" fmla="*/ 23 w 27"/>
                <a:gd name="T63" fmla="*/ 2 h 8"/>
                <a:gd name="T64" fmla="*/ 24 w 27"/>
                <a:gd name="T65" fmla="*/ 2 h 8"/>
                <a:gd name="T66" fmla="*/ 25 w 27"/>
                <a:gd name="T67" fmla="*/ 1 h 8"/>
                <a:gd name="T68" fmla="*/ 26 w 27"/>
                <a:gd name="T69" fmla="*/ 1 h 8"/>
                <a:gd name="T70" fmla="*/ 25 w 27"/>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8">
                  <a:moveTo>
                    <a:pt x="25" y="0"/>
                  </a:moveTo>
                  <a:lnTo>
                    <a:pt x="25" y="0"/>
                  </a:lnTo>
                  <a:lnTo>
                    <a:pt x="24" y="1"/>
                  </a:lnTo>
                  <a:lnTo>
                    <a:pt x="23" y="1"/>
                  </a:lnTo>
                  <a:lnTo>
                    <a:pt x="22" y="2"/>
                  </a:lnTo>
                  <a:lnTo>
                    <a:pt x="22" y="2"/>
                  </a:lnTo>
                  <a:lnTo>
                    <a:pt x="20" y="3"/>
                  </a:lnTo>
                  <a:lnTo>
                    <a:pt x="19" y="3"/>
                  </a:lnTo>
                  <a:lnTo>
                    <a:pt x="18" y="4"/>
                  </a:lnTo>
                  <a:lnTo>
                    <a:pt x="16" y="4"/>
                  </a:lnTo>
                  <a:lnTo>
                    <a:pt x="14" y="4"/>
                  </a:lnTo>
                  <a:lnTo>
                    <a:pt x="13" y="5"/>
                  </a:lnTo>
                  <a:lnTo>
                    <a:pt x="12" y="5"/>
                  </a:lnTo>
                  <a:lnTo>
                    <a:pt x="10" y="5"/>
                  </a:lnTo>
                  <a:lnTo>
                    <a:pt x="7" y="6"/>
                  </a:lnTo>
                  <a:lnTo>
                    <a:pt x="5" y="6"/>
                  </a:lnTo>
                  <a:lnTo>
                    <a:pt x="3" y="6"/>
                  </a:lnTo>
                  <a:lnTo>
                    <a:pt x="0" y="6"/>
                  </a:lnTo>
                  <a:lnTo>
                    <a:pt x="0" y="7"/>
                  </a:lnTo>
                  <a:lnTo>
                    <a:pt x="3" y="7"/>
                  </a:lnTo>
                  <a:lnTo>
                    <a:pt x="5" y="6"/>
                  </a:lnTo>
                  <a:lnTo>
                    <a:pt x="8" y="6"/>
                  </a:lnTo>
                  <a:lnTo>
                    <a:pt x="10" y="6"/>
                  </a:lnTo>
                  <a:lnTo>
                    <a:pt x="12" y="6"/>
                  </a:lnTo>
                  <a:lnTo>
                    <a:pt x="13" y="5"/>
                  </a:lnTo>
                  <a:lnTo>
                    <a:pt x="15" y="5"/>
                  </a:lnTo>
                  <a:lnTo>
                    <a:pt x="17" y="4"/>
                  </a:lnTo>
                  <a:lnTo>
                    <a:pt x="18" y="4"/>
                  </a:lnTo>
                  <a:lnTo>
                    <a:pt x="19" y="4"/>
                  </a:lnTo>
                  <a:lnTo>
                    <a:pt x="21" y="3"/>
                  </a:lnTo>
                  <a:lnTo>
                    <a:pt x="22" y="3"/>
                  </a:lnTo>
                  <a:lnTo>
                    <a:pt x="23" y="2"/>
                  </a:lnTo>
                  <a:lnTo>
                    <a:pt x="24" y="2"/>
                  </a:lnTo>
                  <a:lnTo>
                    <a:pt x="25" y="1"/>
                  </a:lnTo>
                  <a:lnTo>
                    <a:pt x="26" y="1"/>
                  </a:lnTo>
                  <a:lnTo>
                    <a:pt x="2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1" name="Freeform 97"/>
            <p:cNvSpPr>
              <a:spLocks/>
            </p:cNvSpPr>
            <p:nvPr/>
          </p:nvSpPr>
          <p:spPr bwMode="auto">
            <a:xfrm>
              <a:off x="6143" y="897"/>
              <a:ext cx="7" cy="2"/>
            </a:xfrm>
            <a:custGeom>
              <a:avLst/>
              <a:gdLst>
                <a:gd name="T0" fmla="*/ 1 w 7"/>
                <a:gd name="T1" fmla="*/ 0 h 2"/>
                <a:gd name="T2" fmla="*/ 1 w 7"/>
                <a:gd name="T3" fmla="*/ 0 h 2"/>
                <a:gd name="T4" fmla="*/ 1 w 7"/>
                <a:gd name="T5" fmla="*/ 0 h 2"/>
                <a:gd name="T6" fmla="*/ 2 w 7"/>
                <a:gd name="T7" fmla="*/ 0 h 2"/>
                <a:gd name="T8" fmla="*/ 3 w 7"/>
                <a:gd name="T9" fmla="*/ 0 h 2"/>
                <a:gd name="T10" fmla="*/ 3 w 7"/>
                <a:gd name="T11" fmla="*/ 0 h 2"/>
                <a:gd name="T12" fmla="*/ 4 w 7"/>
                <a:gd name="T13" fmla="*/ 0 h 2"/>
                <a:gd name="T14" fmla="*/ 4 w 7"/>
                <a:gd name="T15" fmla="*/ 0 h 2"/>
                <a:gd name="T16" fmla="*/ 5 w 7"/>
                <a:gd name="T17" fmla="*/ 0 h 2"/>
                <a:gd name="T18" fmla="*/ 5 w 7"/>
                <a:gd name="T19" fmla="*/ 0 h 2"/>
                <a:gd name="T20" fmla="*/ 5 w 7"/>
                <a:gd name="T21" fmla="*/ 0 h 2"/>
                <a:gd name="T22" fmla="*/ 6 w 7"/>
                <a:gd name="T23" fmla="*/ 0 h 2"/>
                <a:gd name="T24" fmla="*/ 5 w 7"/>
                <a:gd name="T25" fmla="*/ 0 h 2"/>
                <a:gd name="T26" fmla="*/ 5 w 7"/>
                <a:gd name="T27" fmla="*/ 1 h 2"/>
                <a:gd name="T28" fmla="*/ 5 w 7"/>
                <a:gd name="T29" fmla="*/ 1 h 2"/>
                <a:gd name="T30" fmla="*/ 4 w 7"/>
                <a:gd name="T31" fmla="*/ 1 h 2"/>
                <a:gd name="T32" fmla="*/ 5 w 7"/>
                <a:gd name="T33" fmla="*/ 1 h 2"/>
                <a:gd name="T34" fmla="*/ 5 w 7"/>
                <a:gd name="T35" fmla="*/ 1 h 2"/>
                <a:gd name="T36" fmla="*/ 6 w 7"/>
                <a:gd name="T37" fmla="*/ 1 h 2"/>
                <a:gd name="T38" fmla="*/ 6 w 7"/>
                <a:gd name="T39" fmla="*/ 1 h 2"/>
                <a:gd name="T40" fmla="*/ 6 w 7"/>
                <a:gd name="T41" fmla="*/ 0 h 2"/>
                <a:gd name="T42" fmla="*/ 6 w 7"/>
                <a:gd name="T43" fmla="*/ 0 h 2"/>
                <a:gd name="T44" fmla="*/ 6 w 7"/>
                <a:gd name="T45" fmla="*/ 0 h 2"/>
                <a:gd name="T46" fmla="*/ 6 w 7"/>
                <a:gd name="T47" fmla="*/ 0 h 2"/>
                <a:gd name="T48" fmla="*/ 5 w 7"/>
                <a:gd name="T49" fmla="*/ 0 h 2"/>
                <a:gd name="T50" fmla="*/ 4 w 7"/>
                <a:gd name="T51" fmla="*/ 0 h 2"/>
                <a:gd name="T52" fmla="*/ 4 w 7"/>
                <a:gd name="T53" fmla="*/ 0 h 2"/>
                <a:gd name="T54" fmla="*/ 3 w 7"/>
                <a:gd name="T55" fmla="*/ 0 h 2"/>
                <a:gd name="T56" fmla="*/ 3 w 7"/>
                <a:gd name="T57" fmla="*/ 0 h 2"/>
                <a:gd name="T58" fmla="*/ 2 w 7"/>
                <a:gd name="T59" fmla="*/ 0 h 2"/>
                <a:gd name="T60" fmla="*/ 1 w 7"/>
                <a:gd name="T61" fmla="*/ 0 h 2"/>
                <a:gd name="T62" fmla="*/ 0 w 7"/>
                <a:gd name="T63" fmla="*/ 0 h 2"/>
                <a:gd name="T64" fmla="*/ 1 w 7"/>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2">
                  <a:moveTo>
                    <a:pt x="1" y="0"/>
                  </a:moveTo>
                  <a:lnTo>
                    <a:pt x="1" y="0"/>
                  </a:lnTo>
                  <a:lnTo>
                    <a:pt x="1" y="0"/>
                  </a:lnTo>
                  <a:lnTo>
                    <a:pt x="2" y="0"/>
                  </a:lnTo>
                  <a:lnTo>
                    <a:pt x="3" y="0"/>
                  </a:lnTo>
                  <a:lnTo>
                    <a:pt x="3" y="0"/>
                  </a:lnTo>
                  <a:lnTo>
                    <a:pt x="4" y="0"/>
                  </a:lnTo>
                  <a:lnTo>
                    <a:pt x="4" y="0"/>
                  </a:lnTo>
                  <a:lnTo>
                    <a:pt x="5" y="0"/>
                  </a:lnTo>
                  <a:lnTo>
                    <a:pt x="5" y="0"/>
                  </a:lnTo>
                  <a:lnTo>
                    <a:pt x="5" y="0"/>
                  </a:lnTo>
                  <a:lnTo>
                    <a:pt x="6" y="0"/>
                  </a:lnTo>
                  <a:lnTo>
                    <a:pt x="5" y="0"/>
                  </a:lnTo>
                  <a:lnTo>
                    <a:pt x="5" y="1"/>
                  </a:lnTo>
                  <a:lnTo>
                    <a:pt x="5" y="1"/>
                  </a:lnTo>
                  <a:lnTo>
                    <a:pt x="4" y="1"/>
                  </a:lnTo>
                  <a:lnTo>
                    <a:pt x="5" y="1"/>
                  </a:lnTo>
                  <a:lnTo>
                    <a:pt x="5" y="1"/>
                  </a:lnTo>
                  <a:lnTo>
                    <a:pt x="6" y="1"/>
                  </a:lnTo>
                  <a:lnTo>
                    <a:pt x="6" y="1"/>
                  </a:lnTo>
                  <a:lnTo>
                    <a:pt x="6" y="0"/>
                  </a:lnTo>
                  <a:lnTo>
                    <a:pt x="6" y="0"/>
                  </a:lnTo>
                  <a:lnTo>
                    <a:pt x="6" y="0"/>
                  </a:lnTo>
                  <a:lnTo>
                    <a:pt x="6" y="0"/>
                  </a:lnTo>
                  <a:lnTo>
                    <a:pt x="5" y="0"/>
                  </a:lnTo>
                  <a:lnTo>
                    <a:pt x="4" y="0"/>
                  </a:lnTo>
                  <a:lnTo>
                    <a:pt x="4" y="0"/>
                  </a:lnTo>
                  <a:lnTo>
                    <a:pt x="3" y="0"/>
                  </a:lnTo>
                  <a:lnTo>
                    <a:pt x="3" y="0"/>
                  </a:lnTo>
                  <a:lnTo>
                    <a:pt x="2" y="0"/>
                  </a:lnTo>
                  <a:lnTo>
                    <a:pt x="1" y="0"/>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2" name="Freeform 98"/>
            <p:cNvSpPr>
              <a:spLocks/>
            </p:cNvSpPr>
            <p:nvPr/>
          </p:nvSpPr>
          <p:spPr bwMode="auto">
            <a:xfrm>
              <a:off x="6125" y="899"/>
              <a:ext cx="13" cy="4"/>
            </a:xfrm>
            <a:custGeom>
              <a:avLst/>
              <a:gdLst>
                <a:gd name="T0" fmla="*/ 0 w 13"/>
                <a:gd name="T1" fmla="*/ 3 h 4"/>
                <a:gd name="T2" fmla="*/ 0 w 13"/>
                <a:gd name="T3" fmla="*/ 3 h 4"/>
                <a:gd name="T4" fmla="*/ 1 w 13"/>
                <a:gd name="T5" fmla="*/ 3 h 4"/>
                <a:gd name="T6" fmla="*/ 2 w 13"/>
                <a:gd name="T7" fmla="*/ 3 h 4"/>
                <a:gd name="T8" fmla="*/ 3 w 13"/>
                <a:gd name="T9" fmla="*/ 3 h 4"/>
                <a:gd name="T10" fmla="*/ 4 w 13"/>
                <a:gd name="T11" fmla="*/ 3 h 4"/>
                <a:gd name="T12" fmla="*/ 5 w 13"/>
                <a:gd name="T13" fmla="*/ 3 h 4"/>
                <a:gd name="T14" fmla="*/ 6 w 13"/>
                <a:gd name="T15" fmla="*/ 2 h 4"/>
                <a:gd name="T16" fmla="*/ 6 w 13"/>
                <a:gd name="T17" fmla="*/ 2 h 4"/>
                <a:gd name="T18" fmla="*/ 6 w 13"/>
                <a:gd name="T19" fmla="*/ 2 h 4"/>
                <a:gd name="T20" fmla="*/ 7 w 13"/>
                <a:gd name="T21" fmla="*/ 2 h 4"/>
                <a:gd name="T22" fmla="*/ 8 w 13"/>
                <a:gd name="T23" fmla="*/ 2 h 4"/>
                <a:gd name="T24" fmla="*/ 8 w 13"/>
                <a:gd name="T25" fmla="*/ 1 h 4"/>
                <a:gd name="T26" fmla="*/ 9 w 13"/>
                <a:gd name="T27" fmla="*/ 1 h 4"/>
                <a:gd name="T28" fmla="*/ 10 w 13"/>
                <a:gd name="T29" fmla="*/ 1 h 4"/>
                <a:gd name="T30" fmla="*/ 11 w 13"/>
                <a:gd name="T31" fmla="*/ 1 h 4"/>
                <a:gd name="T32" fmla="*/ 12 w 13"/>
                <a:gd name="T33" fmla="*/ 0 h 4"/>
                <a:gd name="T34" fmla="*/ 11 w 13"/>
                <a:gd name="T35" fmla="*/ 0 h 4"/>
                <a:gd name="T36" fmla="*/ 11 w 13"/>
                <a:gd name="T37" fmla="*/ 0 h 4"/>
                <a:gd name="T38" fmla="*/ 9 w 13"/>
                <a:gd name="T39" fmla="*/ 0 h 4"/>
                <a:gd name="T40" fmla="*/ 8 w 13"/>
                <a:gd name="T41" fmla="*/ 1 h 4"/>
                <a:gd name="T42" fmla="*/ 8 w 13"/>
                <a:gd name="T43" fmla="*/ 1 h 4"/>
                <a:gd name="T44" fmla="*/ 7 w 13"/>
                <a:gd name="T45" fmla="*/ 1 h 4"/>
                <a:gd name="T46" fmla="*/ 6 w 13"/>
                <a:gd name="T47" fmla="*/ 2 h 4"/>
                <a:gd name="T48" fmla="*/ 6 w 13"/>
                <a:gd name="T49" fmla="*/ 2 h 4"/>
                <a:gd name="T50" fmla="*/ 5 w 13"/>
                <a:gd name="T51" fmla="*/ 2 h 4"/>
                <a:gd name="T52" fmla="*/ 5 w 13"/>
                <a:gd name="T53" fmla="*/ 2 h 4"/>
                <a:gd name="T54" fmla="*/ 4 w 13"/>
                <a:gd name="T55" fmla="*/ 2 h 4"/>
                <a:gd name="T56" fmla="*/ 4 w 13"/>
                <a:gd name="T57" fmla="*/ 2 h 4"/>
                <a:gd name="T58" fmla="*/ 3 w 13"/>
                <a:gd name="T59" fmla="*/ 3 h 4"/>
                <a:gd name="T60" fmla="*/ 2 w 13"/>
                <a:gd name="T61" fmla="*/ 3 h 4"/>
                <a:gd name="T62" fmla="*/ 1 w 13"/>
                <a:gd name="T63" fmla="*/ 3 h 4"/>
                <a:gd name="T64" fmla="*/ 0 w 13"/>
                <a:gd name="T65" fmla="*/ 3 h 4"/>
                <a:gd name="T66" fmla="*/ 0 w 13"/>
                <a:gd name="T6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
                  <a:moveTo>
                    <a:pt x="0" y="3"/>
                  </a:moveTo>
                  <a:lnTo>
                    <a:pt x="0" y="3"/>
                  </a:lnTo>
                  <a:lnTo>
                    <a:pt x="1" y="3"/>
                  </a:lnTo>
                  <a:lnTo>
                    <a:pt x="2" y="3"/>
                  </a:lnTo>
                  <a:lnTo>
                    <a:pt x="3" y="3"/>
                  </a:lnTo>
                  <a:lnTo>
                    <a:pt x="4" y="3"/>
                  </a:lnTo>
                  <a:lnTo>
                    <a:pt x="5" y="3"/>
                  </a:lnTo>
                  <a:lnTo>
                    <a:pt x="6" y="2"/>
                  </a:lnTo>
                  <a:lnTo>
                    <a:pt x="6" y="2"/>
                  </a:lnTo>
                  <a:lnTo>
                    <a:pt x="6" y="2"/>
                  </a:lnTo>
                  <a:lnTo>
                    <a:pt x="7" y="2"/>
                  </a:lnTo>
                  <a:lnTo>
                    <a:pt x="8" y="2"/>
                  </a:lnTo>
                  <a:lnTo>
                    <a:pt x="8" y="1"/>
                  </a:lnTo>
                  <a:lnTo>
                    <a:pt x="9" y="1"/>
                  </a:lnTo>
                  <a:lnTo>
                    <a:pt x="10" y="1"/>
                  </a:lnTo>
                  <a:lnTo>
                    <a:pt x="11" y="1"/>
                  </a:lnTo>
                  <a:lnTo>
                    <a:pt x="12" y="0"/>
                  </a:lnTo>
                  <a:lnTo>
                    <a:pt x="11" y="0"/>
                  </a:lnTo>
                  <a:lnTo>
                    <a:pt x="11" y="0"/>
                  </a:lnTo>
                  <a:lnTo>
                    <a:pt x="9" y="0"/>
                  </a:lnTo>
                  <a:lnTo>
                    <a:pt x="8" y="1"/>
                  </a:lnTo>
                  <a:lnTo>
                    <a:pt x="8" y="1"/>
                  </a:lnTo>
                  <a:lnTo>
                    <a:pt x="7" y="1"/>
                  </a:lnTo>
                  <a:lnTo>
                    <a:pt x="6" y="2"/>
                  </a:lnTo>
                  <a:lnTo>
                    <a:pt x="6" y="2"/>
                  </a:lnTo>
                  <a:lnTo>
                    <a:pt x="5" y="2"/>
                  </a:lnTo>
                  <a:lnTo>
                    <a:pt x="5" y="2"/>
                  </a:lnTo>
                  <a:lnTo>
                    <a:pt x="4" y="2"/>
                  </a:lnTo>
                  <a:lnTo>
                    <a:pt x="4" y="2"/>
                  </a:lnTo>
                  <a:lnTo>
                    <a:pt x="3" y="3"/>
                  </a:lnTo>
                  <a:lnTo>
                    <a:pt x="2" y="3"/>
                  </a:lnTo>
                  <a:lnTo>
                    <a:pt x="1" y="3"/>
                  </a:lnTo>
                  <a:lnTo>
                    <a:pt x="0" y="3"/>
                  </a:lnTo>
                  <a:lnTo>
                    <a:pt x="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3" name="Freeform 99"/>
            <p:cNvSpPr>
              <a:spLocks/>
            </p:cNvSpPr>
            <p:nvPr/>
          </p:nvSpPr>
          <p:spPr bwMode="auto">
            <a:xfrm>
              <a:off x="6055" y="902"/>
              <a:ext cx="64" cy="5"/>
            </a:xfrm>
            <a:custGeom>
              <a:avLst/>
              <a:gdLst>
                <a:gd name="T0" fmla="*/ 0 w 64"/>
                <a:gd name="T1" fmla="*/ 4 h 5"/>
                <a:gd name="T2" fmla="*/ 1 w 64"/>
                <a:gd name="T3" fmla="*/ 2 h 5"/>
                <a:gd name="T4" fmla="*/ 63 w 64"/>
                <a:gd name="T5" fmla="*/ 0 h 5"/>
                <a:gd name="T6" fmla="*/ 63 w 64"/>
                <a:gd name="T7" fmla="*/ 2 h 5"/>
                <a:gd name="T8" fmla="*/ 1 w 64"/>
                <a:gd name="T9" fmla="*/ 4 h 5"/>
                <a:gd name="T10" fmla="*/ 0 w 64"/>
                <a:gd name="T11" fmla="*/ 4 h 5"/>
              </a:gdLst>
              <a:ahLst/>
              <a:cxnLst>
                <a:cxn ang="0">
                  <a:pos x="T0" y="T1"/>
                </a:cxn>
                <a:cxn ang="0">
                  <a:pos x="T2" y="T3"/>
                </a:cxn>
                <a:cxn ang="0">
                  <a:pos x="T4" y="T5"/>
                </a:cxn>
                <a:cxn ang="0">
                  <a:pos x="T6" y="T7"/>
                </a:cxn>
                <a:cxn ang="0">
                  <a:pos x="T8" y="T9"/>
                </a:cxn>
                <a:cxn ang="0">
                  <a:pos x="T10" y="T11"/>
                </a:cxn>
              </a:cxnLst>
              <a:rect l="0" t="0" r="r" b="b"/>
              <a:pathLst>
                <a:path w="64" h="5">
                  <a:moveTo>
                    <a:pt x="0" y="4"/>
                  </a:moveTo>
                  <a:lnTo>
                    <a:pt x="1" y="2"/>
                  </a:lnTo>
                  <a:lnTo>
                    <a:pt x="63" y="0"/>
                  </a:lnTo>
                  <a:lnTo>
                    <a:pt x="63" y="2"/>
                  </a:lnTo>
                  <a:lnTo>
                    <a:pt x="1"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4" name="Freeform 100"/>
            <p:cNvSpPr>
              <a:spLocks/>
            </p:cNvSpPr>
            <p:nvPr/>
          </p:nvSpPr>
          <p:spPr bwMode="auto">
            <a:xfrm>
              <a:off x="6049" y="869"/>
              <a:ext cx="7" cy="32"/>
            </a:xfrm>
            <a:custGeom>
              <a:avLst/>
              <a:gdLst>
                <a:gd name="T0" fmla="*/ 6 w 7"/>
                <a:gd name="T1" fmla="*/ 0 h 32"/>
                <a:gd name="T2" fmla="*/ 6 w 7"/>
                <a:gd name="T3" fmla="*/ 0 h 32"/>
                <a:gd name="T4" fmla="*/ 6 w 7"/>
                <a:gd name="T5" fmla="*/ 31 h 32"/>
                <a:gd name="T6" fmla="*/ 0 w 7"/>
                <a:gd name="T7" fmla="*/ 31 h 32"/>
                <a:gd name="T8" fmla="*/ 0 w 7"/>
                <a:gd name="T9" fmla="*/ 0 h 32"/>
                <a:gd name="T10" fmla="*/ 6 w 7"/>
                <a:gd name="T11" fmla="*/ 0 h 32"/>
              </a:gdLst>
              <a:ahLst/>
              <a:cxnLst>
                <a:cxn ang="0">
                  <a:pos x="T0" y="T1"/>
                </a:cxn>
                <a:cxn ang="0">
                  <a:pos x="T2" y="T3"/>
                </a:cxn>
                <a:cxn ang="0">
                  <a:pos x="T4" y="T5"/>
                </a:cxn>
                <a:cxn ang="0">
                  <a:pos x="T6" y="T7"/>
                </a:cxn>
                <a:cxn ang="0">
                  <a:pos x="T8" y="T9"/>
                </a:cxn>
                <a:cxn ang="0">
                  <a:pos x="T10" y="T11"/>
                </a:cxn>
              </a:cxnLst>
              <a:rect l="0" t="0" r="r" b="b"/>
              <a:pathLst>
                <a:path w="7" h="32">
                  <a:moveTo>
                    <a:pt x="6" y="0"/>
                  </a:moveTo>
                  <a:lnTo>
                    <a:pt x="6" y="0"/>
                  </a:lnTo>
                  <a:lnTo>
                    <a:pt x="6" y="31"/>
                  </a:lnTo>
                  <a:lnTo>
                    <a:pt x="0" y="31"/>
                  </a:lnTo>
                  <a:lnTo>
                    <a:pt x="0" y="0"/>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5" name="Freeform 101"/>
            <p:cNvSpPr>
              <a:spLocks/>
            </p:cNvSpPr>
            <p:nvPr/>
          </p:nvSpPr>
          <p:spPr bwMode="auto">
            <a:xfrm>
              <a:off x="6037" y="865"/>
              <a:ext cx="13" cy="4"/>
            </a:xfrm>
            <a:custGeom>
              <a:avLst/>
              <a:gdLst>
                <a:gd name="T0" fmla="*/ 1 w 13"/>
                <a:gd name="T1" fmla="*/ 3 h 4"/>
                <a:gd name="T2" fmla="*/ 1 w 13"/>
                <a:gd name="T3" fmla="*/ 3 h 4"/>
                <a:gd name="T4" fmla="*/ 1 w 13"/>
                <a:gd name="T5" fmla="*/ 3 h 4"/>
                <a:gd name="T6" fmla="*/ 2 w 13"/>
                <a:gd name="T7" fmla="*/ 2 h 4"/>
                <a:gd name="T8" fmla="*/ 2 w 13"/>
                <a:gd name="T9" fmla="*/ 2 h 4"/>
                <a:gd name="T10" fmla="*/ 3 w 13"/>
                <a:gd name="T11" fmla="*/ 2 h 4"/>
                <a:gd name="T12" fmla="*/ 4 w 13"/>
                <a:gd name="T13" fmla="*/ 1 h 4"/>
                <a:gd name="T14" fmla="*/ 4 w 13"/>
                <a:gd name="T15" fmla="*/ 1 h 4"/>
                <a:gd name="T16" fmla="*/ 5 w 13"/>
                <a:gd name="T17" fmla="*/ 1 h 4"/>
                <a:gd name="T18" fmla="*/ 6 w 13"/>
                <a:gd name="T19" fmla="*/ 1 h 4"/>
                <a:gd name="T20" fmla="*/ 7 w 13"/>
                <a:gd name="T21" fmla="*/ 1 h 4"/>
                <a:gd name="T22" fmla="*/ 8 w 13"/>
                <a:gd name="T23" fmla="*/ 0 h 4"/>
                <a:gd name="T24" fmla="*/ 8 w 13"/>
                <a:gd name="T25" fmla="*/ 0 h 4"/>
                <a:gd name="T26" fmla="*/ 9 w 13"/>
                <a:gd name="T27" fmla="*/ 0 h 4"/>
                <a:gd name="T28" fmla="*/ 10 w 13"/>
                <a:gd name="T29" fmla="*/ 1 h 4"/>
                <a:gd name="T30" fmla="*/ 11 w 13"/>
                <a:gd name="T31" fmla="*/ 1 h 4"/>
                <a:gd name="T32" fmla="*/ 11 w 13"/>
                <a:gd name="T33" fmla="*/ 1 h 4"/>
                <a:gd name="T34" fmla="*/ 11 w 13"/>
                <a:gd name="T35" fmla="*/ 1 h 4"/>
                <a:gd name="T36" fmla="*/ 12 w 13"/>
                <a:gd name="T37" fmla="*/ 1 h 4"/>
                <a:gd name="T38" fmla="*/ 12 w 13"/>
                <a:gd name="T39" fmla="*/ 1 h 4"/>
                <a:gd name="T40" fmla="*/ 11 w 13"/>
                <a:gd name="T41" fmla="*/ 0 h 4"/>
                <a:gd name="T42" fmla="*/ 10 w 13"/>
                <a:gd name="T43" fmla="*/ 0 h 4"/>
                <a:gd name="T44" fmla="*/ 9 w 13"/>
                <a:gd name="T45" fmla="*/ 0 h 4"/>
                <a:gd name="T46" fmla="*/ 8 w 13"/>
                <a:gd name="T47" fmla="*/ 0 h 4"/>
                <a:gd name="T48" fmla="*/ 8 w 13"/>
                <a:gd name="T49" fmla="*/ 0 h 4"/>
                <a:gd name="T50" fmla="*/ 7 w 13"/>
                <a:gd name="T51" fmla="*/ 0 h 4"/>
                <a:gd name="T52" fmla="*/ 6 w 13"/>
                <a:gd name="T53" fmla="*/ 0 h 4"/>
                <a:gd name="T54" fmla="*/ 5 w 13"/>
                <a:gd name="T55" fmla="*/ 0 h 4"/>
                <a:gd name="T56" fmla="*/ 4 w 13"/>
                <a:gd name="T57" fmla="*/ 1 h 4"/>
                <a:gd name="T58" fmla="*/ 3 w 13"/>
                <a:gd name="T59" fmla="*/ 1 h 4"/>
                <a:gd name="T60" fmla="*/ 2 w 13"/>
                <a:gd name="T61" fmla="*/ 1 h 4"/>
                <a:gd name="T62" fmla="*/ 2 w 13"/>
                <a:gd name="T63" fmla="*/ 2 h 4"/>
                <a:gd name="T64" fmla="*/ 1 w 13"/>
                <a:gd name="T65" fmla="*/ 2 h 4"/>
                <a:gd name="T66" fmla="*/ 1 w 13"/>
                <a:gd name="T67" fmla="*/ 2 h 4"/>
                <a:gd name="T68" fmla="*/ 0 w 13"/>
                <a:gd name="T69" fmla="*/ 3 h 4"/>
                <a:gd name="T70" fmla="*/ 1 w 13"/>
                <a:gd name="T7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4">
                  <a:moveTo>
                    <a:pt x="1" y="3"/>
                  </a:moveTo>
                  <a:lnTo>
                    <a:pt x="1" y="3"/>
                  </a:lnTo>
                  <a:lnTo>
                    <a:pt x="1" y="3"/>
                  </a:lnTo>
                  <a:lnTo>
                    <a:pt x="2" y="2"/>
                  </a:lnTo>
                  <a:lnTo>
                    <a:pt x="2" y="2"/>
                  </a:lnTo>
                  <a:lnTo>
                    <a:pt x="3" y="2"/>
                  </a:lnTo>
                  <a:lnTo>
                    <a:pt x="4" y="1"/>
                  </a:lnTo>
                  <a:lnTo>
                    <a:pt x="4" y="1"/>
                  </a:lnTo>
                  <a:lnTo>
                    <a:pt x="5" y="1"/>
                  </a:lnTo>
                  <a:lnTo>
                    <a:pt x="6" y="1"/>
                  </a:lnTo>
                  <a:lnTo>
                    <a:pt x="7" y="1"/>
                  </a:lnTo>
                  <a:lnTo>
                    <a:pt x="8" y="0"/>
                  </a:lnTo>
                  <a:lnTo>
                    <a:pt x="8" y="0"/>
                  </a:lnTo>
                  <a:lnTo>
                    <a:pt x="9" y="0"/>
                  </a:lnTo>
                  <a:lnTo>
                    <a:pt x="10" y="1"/>
                  </a:lnTo>
                  <a:lnTo>
                    <a:pt x="11" y="1"/>
                  </a:lnTo>
                  <a:lnTo>
                    <a:pt x="11" y="1"/>
                  </a:lnTo>
                  <a:lnTo>
                    <a:pt x="11" y="1"/>
                  </a:lnTo>
                  <a:lnTo>
                    <a:pt x="12" y="1"/>
                  </a:lnTo>
                  <a:lnTo>
                    <a:pt x="12" y="1"/>
                  </a:lnTo>
                  <a:lnTo>
                    <a:pt x="11" y="0"/>
                  </a:lnTo>
                  <a:lnTo>
                    <a:pt x="10" y="0"/>
                  </a:lnTo>
                  <a:lnTo>
                    <a:pt x="9" y="0"/>
                  </a:lnTo>
                  <a:lnTo>
                    <a:pt x="8" y="0"/>
                  </a:lnTo>
                  <a:lnTo>
                    <a:pt x="8" y="0"/>
                  </a:lnTo>
                  <a:lnTo>
                    <a:pt x="7" y="0"/>
                  </a:lnTo>
                  <a:lnTo>
                    <a:pt x="6" y="0"/>
                  </a:lnTo>
                  <a:lnTo>
                    <a:pt x="5" y="0"/>
                  </a:lnTo>
                  <a:lnTo>
                    <a:pt x="4" y="1"/>
                  </a:lnTo>
                  <a:lnTo>
                    <a:pt x="3" y="1"/>
                  </a:lnTo>
                  <a:lnTo>
                    <a:pt x="2" y="1"/>
                  </a:lnTo>
                  <a:lnTo>
                    <a:pt x="2" y="2"/>
                  </a:lnTo>
                  <a:lnTo>
                    <a:pt x="1" y="2"/>
                  </a:lnTo>
                  <a:lnTo>
                    <a:pt x="1" y="2"/>
                  </a:lnTo>
                  <a:lnTo>
                    <a:pt x="0" y="3"/>
                  </a:lnTo>
                  <a:lnTo>
                    <a:pt x="1"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6" name="Freeform 102"/>
            <p:cNvSpPr>
              <a:spLocks/>
            </p:cNvSpPr>
            <p:nvPr/>
          </p:nvSpPr>
          <p:spPr bwMode="auto">
            <a:xfrm>
              <a:off x="6033" y="873"/>
              <a:ext cx="5" cy="28"/>
            </a:xfrm>
            <a:custGeom>
              <a:avLst/>
              <a:gdLst>
                <a:gd name="T0" fmla="*/ 1 w 5"/>
                <a:gd name="T1" fmla="*/ 27 h 28"/>
                <a:gd name="T2" fmla="*/ 0 w 5"/>
                <a:gd name="T3" fmla="*/ 26 h 28"/>
                <a:gd name="T4" fmla="*/ 1 w 5"/>
                <a:gd name="T5" fmla="*/ 0 h 28"/>
                <a:gd name="T6" fmla="*/ 4 w 5"/>
                <a:gd name="T7" fmla="*/ 0 h 28"/>
                <a:gd name="T8" fmla="*/ 1 w 5"/>
                <a:gd name="T9" fmla="*/ 26 h 28"/>
                <a:gd name="T10" fmla="*/ 1 w 5"/>
                <a:gd name="T11" fmla="*/ 25 h 28"/>
                <a:gd name="T12" fmla="*/ 1 w 5"/>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5" h="28">
                  <a:moveTo>
                    <a:pt x="1" y="27"/>
                  </a:moveTo>
                  <a:lnTo>
                    <a:pt x="0" y="26"/>
                  </a:lnTo>
                  <a:lnTo>
                    <a:pt x="1" y="0"/>
                  </a:lnTo>
                  <a:lnTo>
                    <a:pt x="4" y="0"/>
                  </a:lnTo>
                  <a:lnTo>
                    <a:pt x="1" y="26"/>
                  </a:lnTo>
                  <a:lnTo>
                    <a:pt x="1" y="25"/>
                  </a:lnTo>
                  <a:lnTo>
                    <a:pt x="1" y="2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7" name="Freeform 103"/>
            <p:cNvSpPr>
              <a:spLocks/>
            </p:cNvSpPr>
            <p:nvPr/>
          </p:nvSpPr>
          <p:spPr bwMode="auto">
            <a:xfrm>
              <a:off x="5833" y="815"/>
              <a:ext cx="10" cy="3"/>
            </a:xfrm>
            <a:custGeom>
              <a:avLst/>
              <a:gdLst>
                <a:gd name="T0" fmla="*/ 9 w 10"/>
                <a:gd name="T1" fmla="*/ 2 h 3"/>
                <a:gd name="T2" fmla="*/ 9 w 10"/>
                <a:gd name="T3" fmla="*/ 0 h 3"/>
                <a:gd name="T4" fmla="*/ 0 w 10"/>
                <a:gd name="T5" fmla="*/ 0 h 3"/>
                <a:gd name="T6" fmla="*/ 0 w 10"/>
                <a:gd name="T7" fmla="*/ 2 h 3"/>
                <a:gd name="T8" fmla="*/ 9 w 10"/>
                <a:gd name="T9" fmla="*/ 2 h 3"/>
              </a:gdLst>
              <a:ahLst/>
              <a:cxnLst>
                <a:cxn ang="0">
                  <a:pos x="T0" y="T1"/>
                </a:cxn>
                <a:cxn ang="0">
                  <a:pos x="T2" y="T3"/>
                </a:cxn>
                <a:cxn ang="0">
                  <a:pos x="T4" y="T5"/>
                </a:cxn>
                <a:cxn ang="0">
                  <a:pos x="T6" y="T7"/>
                </a:cxn>
                <a:cxn ang="0">
                  <a:pos x="T8" y="T9"/>
                </a:cxn>
              </a:cxnLst>
              <a:rect l="0" t="0" r="r" b="b"/>
              <a:pathLst>
                <a:path w="10" h="3">
                  <a:moveTo>
                    <a:pt x="9" y="2"/>
                  </a:moveTo>
                  <a:lnTo>
                    <a:pt x="9" y="0"/>
                  </a:lnTo>
                  <a:lnTo>
                    <a:pt x="0" y="0"/>
                  </a:lnTo>
                  <a:lnTo>
                    <a:pt x="0" y="2"/>
                  </a:lnTo>
                  <a:lnTo>
                    <a:pt x="9"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8" name="Freeform 104"/>
            <p:cNvSpPr>
              <a:spLocks/>
            </p:cNvSpPr>
            <p:nvPr/>
          </p:nvSpPr>
          <p:spPr bwMode="auto">
            <a:xfrm>
              <a:off x="5843" y="814"/>
              <a:ext cx="7" cy="4"/>
            </a:xfrm>
            <a:custGeom>
              <a:avLst/>
              <a:gdLst>
                <a:gd name="T0" fmla="*/ 6 w 7"/>
                <a:gd name="T1" fmla="*/ 0 h 4"/>
                <a:gd name="T2" fmla="*/ 6 w 7"/>
                <a:gd name="T3" fmla="*/ 0 h 4"/>
                <a:gd name="T4" fmla="*/ 6 w 7"/>
                <a:gd name="T5" fmla="*/ 3 h 4"/>
                <a:gd name="T6" fmla="*/ 0 w 7"/>
                <a:gd name="T7" fmla="*/ 3 h 4"/>
                <a:gd name="T8" fmla="*/ 0 w 7"/>
                <a:gd name="T9" fmla="*/ 0 h 4"/>
                <a:gd name="T10" fmla="*/ 6 w 7"/>
                <a:gd name="T11" fmla="*/ 0 h 4"/>
                <a:gd name="T12" fmla="*/ 0 w 7"/>
                <a:gd name="T13" fmla="*/ 0 h 4"/>
                <a:gd name="T14" fmla="*/ 0 w 7"/>
                <a:gd name="T15" fmla="*/ 0 h 4"/>
                <a:gd name="T16" fmla="*/ 6 w 7"/>
                <a:gd name="T17" fmla="*/ 0 h 4"/>
                <a:gd name="T18" fmla="*/ 6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6" y="0"/>
                  </a:moveTo>
                  <a:lnTo>
                    <a:pt x="6" y="0"/>
                  </a:lnTo>
                  <a:lnTo>
                    <a:pt x="6" y="3"/>
                  </a:lnTo>
                  <a:lnTo>
                    <a:pt x="0" y="3"/>
                  </a:lnTo>
                  <a:lnTo>
                    <a:pt x="0" y="0"/>
                  </a:lnTo>
                  <a:lnTo>
                    <a:pt x="6" y="0"/>
                  </a:lnTo>
                  <a:lnTo>
                    <a:pt x="0" y="0"/>
                  </a:lnTo>
                  <a:lnTo>
                    <a:pt x="0" y="0"/>
                  </a:lnTo>
                  <a:lnTo>
                    <a:pt x="6" y="0"/>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9" name="Freeform 105"/>
            <p:cNvSpPr>
              <a:spLocks/>
            </p:cNvSpPr>
            <p:nvPr/>
          </p:nvSpPr>
          <p:spPr bwMode="auto">
            <a:xfrm>
              <a:off x="5832" y="809"/>
              <a:ext cx="11" cy="6"/>
            </a:xfrm>
            <a:custGeom>
              <a:avLst/>
              <a:gdLst>
                <a:gd name="T0" fmla="*/ 1 w 11"/>
                <a:gd name="T1" fmla="*/ 0 h 6"/>
                <a:gd name="T2" fmla="*/ 1 w 11"/>
                <a:gd name="T3" fmla="*/ 0 h 6"/>
                <a:gd name="T4" fmla="*/ 10 w 11"/>
                <a:gd name="T5" fmla="*/ 0 h 6"/>
                <a:gd name="T6" fmla="*/ 10 w 11"/>
                <a:gd name="T7" fmla="*/ 5 h 6"/>
                <a:gd name="T8" fmla="*/ 1 w 11"/>
                <a:gd name="T9" fmla="*/ 5 h 6"/>
                <a:gd name="T10" fmla="*/ 0 w 11"/>
                <a:gd name="T11" fmla="*/ 0 h 6"/>
                <a:gd name="T12" fmla="*/ 1 w 11"/>
                <a:gd name="T13" fmla="*/ 5 h 6"/>
                <a:gd name="T14" fmla="*/ 0 w 11"/>
                <a:gd name="T15" fmla="*/ 5 h 6"/>
                <a:gd name="T16" fmla="*/ 0 w 11"/>
                <a:gd name="T17" fmla="*/ 0 h 6"/>
                <a:gd name="T18" fmla="*/ 1 w 1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 y="0"/>
                  </a:moveTo>
                  <a:lnTo>
                    <a:pt x="1" y="0"/>
                  </a:lnTo>
                  <a:lnTo>
                    <a:pt x="10" y="0"/>
                  </a:lnTo>
                  <a:lnTo>
                    <a:pt x="10" y="5"/>
                  </a:lnTo>
                  <a:lnTo>
                    <a:pt x="1" y="5"/>
                  </a:lnTo>
                  <a:lnTo>
                    <a:pt x="0" y="0"/>
                  </a:lnTo>
                  <a:lnTo>
                    <a:pt x="1" y="5"/>
                  </a:lnTo>
                  <a:lnTo>
                    <a:pt x="0" y="5"/>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0" name="Freeform 106"/>
            <p:cNvSpPr>
              <a:spLocks/>
            </p:cNvSpPr>
            <p:nvPr/>
          </p:nvSpPr>
          <p:spPr bwMode="auto">
            <a:xfrm>
              <a:off x="5828" y="815"/>
              <a:ext cx="5" cy="4"/>
            </a:xfrm>
            <a:custGeom>
              <a:avLst/>
              <a:gdLst>
                <a:gd name="T0" fmla="*/ 2 w 5"/>
                <a:gd name="T1" fmla="*/ 3 h 4"/>
                <a:gd name="T2" fmla="*/ 0 w 5"/>
                <a:gd name="T3" fmla="*/ 3 h 4"/>
                <a:gd name="T4" fmla="*/ 0 w 5"/>
                <a:gd name="T5" fmla="*/ 0 h 4"/>
                <a:gd name="T6" fmla="*/ 4 w 5"/>
                <a:gd name="T7" fmla="*/ 0 h 4"/>
                <a:gd name="T8" fmla="*/ 4 w 5"/>
                <a:gd name="T9" fmla="*/ 3 h 4"/>
                <a:gd name="T10" fmla="*/ 2 w 5"/>
                <a:gd name="T11" fmla="*/ 3 h 4"/>
                <a:gd name="T12" fmla="*/ 4 w 5"/>
                <a:gd name="T13" fmla="*/ 3 h 4"/>
                <a:gd name="T14" fmla="*/ 4 w 5"/>
                <a:gd name="T15" fmla="*/ 3 h 4"/>
                <a:gd name="T16" fmla="*/ 2 w 5"/>
                <a:gd name="T17" fmla="*/ 3 h 4"/>
                <a:gd name="T18" fmla="*/ 2 w 5"/>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2" y="3"/>
                  </a:moveTo>
                  <a:lnTo>
                    <a:pt x="0" y="3"/>
                  </a:lnTo>
                  <a:lnTo>
                    <a:pt x="0" y="0"/>
                  </a:lnTo>
                  <a:lnTo>
                    <a:pt x="4" y="0"/>
                  </a:lnTo>
                  <a:lnTo>
                    <a:pt x="4" y="3"/>
                  </a:lnTo>
                  <a:lnTo>
                    <a:pt x="2" y="3"/>
                  </a:lnTo>
                  <a:lnTo>
                    <a:pt x="4" y="3"/>
                  </a:lnTo>
                  <a:lnTo>
                    <a:pt x="4" y="3"/>
                  </a:lnTo>
                  <a:lnTo>
                    <a:pt x="2" y="3"/>
                  </a:lnTo>
                  <a:lnTo>
                    <a:pt x="2"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1" name="Freeform 107"/>
            <p:cNvSpPr>
              <a:spLocks/>
            </p:cNvSpPr>
            <p:nvPr/>
          </p:nvSpPr>
          <p:spPr bwMode="auto">
            <a:xfrm>
              <a:off x="5833" y="818"/>
              <a:ext cx="11" cy="6"/>
            </a:xfrm>
            <a:custGeom>
              <a:avLst/>
              <a:gdLst>
                <a:gd name="T0" fmla="*/ 9 w 11"/>
                <a:gd name="T1" fmla="*/ 5 h 6"/>
                <a:gd name="T2" fmla="*/ 9 w 11"/>
                <a:gd name="T3" fmla="*/ 5 h 6"/>
                <a:gd name="T4" fmla="*/ 0 w 11"/>
                <a:gd name="T5" fmla="*/ 5 h 6"/>
                <a:gd name="T6" fmla="*/ 0 w 11"/>
                <a:gd name="T7" fmla="*/ 0 h 6"/>
                <a:gd name="T8" fmla="*/ 9 w 11"/>
                <a:gd name="T9" fmla="*/ 0 h 6"/>
                <a:gd name="T10" fmla="*/ 10 w 11"/>
                <a:gd name="T11" fmla="*/ 5 h 6"/>
                <a:gd name="T12" fmla="*/ 9 w 11"/>
                <a:gd name="T13" fmla="*/ 0 h 6"/>
                <a:gd name="T14" fmla="*/ 10 w 11"/>
                <a:gd name="T15" fmla="*/ 0 h 6"/>
                <a:gd name="T16" fmla="*/ 10 w 11"/>
                <a:gd name="T17" fmla="*/ 5 h 6"/>
                <a:gd name="T18" fmla="*/ 9 w 11"/>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9" y="5"/>
                  </a:moveTo>
                  <a:lnTo>
                    <a:pt x="9" y="5"/>
                  </a:lnTo>
                  <a:lnTo>
                    <a:pt x="0" y="5"/>
                  </a:lnTo>
                  <a:lnTo>
                    <a:pt x="0" y="0"/>
                  </a:lnTo>
                  <a:lnTo>
                    <a:pt x="9" y="0"/>
                  </a:lnTo>
                  <a:lnTo>
                    <a:pt x="10" y="5"/>
                  </a:lnTo>
                  <a:lnTo>
                    <a:pt x="9" y="0"/>
                  </a:lnTo>
                  <a:lnTo>
                    <a:pt x="10" y="0"/>
                  </a:lnTo>
                  <a:lnTo>
                    <a:pt x="10" y="5"/>
                  </a:lnTo>
                  <a:lnTo>
                    <a:pt x="9"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2" name="Freeform 108"/>
            <p:cNvSpPr>
              <a:spLocks/>
            </p:cNvSpPr>
            <p:nvPr/>
          </p:nvSpPr>
          <p:spPr bwMode="auto">
            <a:xfrm>
              <a:off x="5902" y="831"/>
              <a:ext cx="6" cy="3"/>
            </a:xfrm>
            <a:custGeom>
              <a:avLst/>
              <a:gdLst>
                <a:gd name="T0" fmla="*/ 5 w 6"/>
                <a:gd name="T1" fmla="*/ 2 h 3"/>
                <a:gd name="T2" fmla="*/ 5 w 6"/>
                <a:gd name="T3" fmla="*/ 0 h 3"/>
                <a:gd name="T4" fmla="*/ 0 w 6"/>
                <a:gd name="T5" fmla="*/ 0 h 3"/>
                <a:gd name="T6" fmla="*/ 0 w 6"/>
                <a:gd name="T7" fmla="*/ 2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lnTo>
                    <a:pt x="5" y="0"/>
                  </a:lnTo>
                  <a:lnTo>
                    <a:pt x="0" y="0"/>
                  </a:lnTo>
                  <a:lnTo>
                    <a:pt x="0" y="2"/>
                  </a:lnTo>
                  <a:lnTo>
                    <a:pt x="5"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3" name="Freeform 109"/>
            <p:cNvSpPr>
              <a:spLocks/>
            </p:cNvSpPr>
            <p:nvPr/>
          </p:nvSpPr>
          <p:spPr bwMode="auto">
            <a:xfrm>
              <a:off x="5909" y="830"/>
              <a:ext cx="5" cy="4"/>
            </a:xfrm>
            <a:custGeom>
              <a:avLst/>
              <a:gdLst>
                <a:gd name="T0" fmla="*/ 2 w 5"/>
                <a:gd name="T1" fmla="*/ 0 h 4"/>
                <a:gd name="T2" fmla="*/ 4 w 5"/>
                <a:gd name="T3" fmla="*/ 0 h 4"/>
                <a:gd name="T4" fmla="*/ 4 w 5"/>
                <a:gd name="T5" fmla="*/ 3 h 4"/>
                <a:gd name="T6" fmla="*/ 0 w 5"/>
                <a:gd name="T7" fmla="*/ 3 h 4"/>
                <a:gd name="T8" fmla="*/ 0 w 5"/>
                <a:gd name="T9" fmla="*/ 0 h 4"/>
                <a:gd name="T10" fmla="*/ 2 w 5"/>
                <a:gd name="T11" fmla="*/ 0 h 4"/>
                <a:gd name="T12" fmla="*/ 0 w 5"/>
                <a:gd name="T13" fmla="*/ 0 h 4"/>
                <a:gd name="T14" fmla="*/ 0 w 5"/>
                <a:gd name="T15" fmla="*/ 0 h 4"/>
                <a:gd name="T16" fmla="*/ 2 w 5"/>
                <a:gd name="T17" fmla="*/ 0 h 4"/>
                <a:gd name="T18" fmla="*/ 2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2" y="0"/>
                  </a:moveTo>
                  <a:lnTo>
                    <a:pt x="4" y="0"/>
                  </a:lnTo>
                  <a:lnTo>
                    <a:pt x="4" y="3"/>
                  </a:lnTo>
                  <a:lnTo>
                    <a:pt x="0" y="3"/>
                  </a:lnTo>
                  <a:lnTo>
                    <a:pt x="0" y="0"/>
                  </a:lnTo>
                  <a:lnTo>
                    <a:pt x="2" y="0"/>
                  </a:lnTo>
                  <a:lnTo>
                    <a:pt x="0" y="0"/>
                  </a:lnTo>
                  <a:lnTo>
                    <a:pt x="0" y="0"/>
                  </a:lnTo>
                  <a:lnTo>
                    <a:pt x="2" y="0"/>
                  </a:lnTo>
                  <a:lnTo>
                    <a:pt x="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4" name="Freeform 110"/>
            <p:cNvSpPr>
              <a:spLocks/>
            </p:cNvSpPr>
            <p:nvPr/>
          </p:nvSpPr>
          <p:spPr bwMode="auto">
            <a:xfrm>
              <a:off x="5902" y="825"/>
              <a:ext cx="6" cy="6"/>
            </a:xfrm>
            <a:custGeom>
              <a:avLst/>
              <a:gdLst>
                <a:gd name="T0" fmla="*/ 0 w 6"/>
                <a:gd name="T1" fmla="*/ 0 h 6"/>
                <a:gd name="T2" fmla="*/ 0 w 6"/>
                <a:gd name="T3" fmla="*/ 0 h 6"/>
                <a:gd name="T4" fmla="*/ 5 w 6"/>
                <a:gd name="T5" fmla="*/ 0 h 6"/>
                <a:gd name="T6" fmla="*/ 5 w 6"/>
                <a:gd name="T7" fmla="*/ 5 h 6"/>
                <a:gd name="T8" fmla="*/ 0 w 6"/>
                <a:gd name="T9" fmla="*/ 5 h 6"/>
                <a:gd name="T10" fmla="*/ 0 w 6"/>
                <a:gd name="T11" fmla="*/ 0 h 6"/>
                <a:gd name="T12" fmla="*/ 0 w 6"/>
                <a:gd name="T13" fmla="*/ 5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5" y="0"/>
                  </a:lnTo>
                  <a:lnTo>
                    <a:pt x="5" y="5"/>
                  </a:lnTo>
                  <a:lnTo>
                    <a:pt x="0" y="5"/>
                  </a:lnTo>
                  <a:lnTo>
                    <a:pt x="0" y="0"/>
                  </a:lnTo>
                  <a:lnTo>
                    <a:pt x="0" y="5"/>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5" name="Freeform 111"/>
            <p:cNvSpPr>
              <a:spLocks/>
            </p:cNvSpPr>
            <p:nvPr/>
          </p:nvSpPr>
          <p:spPr bwMode="auto">
            <a:xfrm>
              <a:off x="5896" y="831"/>
              <a:ext cx="7" cy="4"/>
            </a:xfrm>
            <a:custGeom>
              <a:avLst/>
              <a:gdLst>
                <a:gd name="T0" fmla="*/ 6 w 7"/>
                <a:gd name="T1" fmla="*/ 3 h 4"/>
                <a:gd name="T2" fmla="*/ 0 w 7"/>
                <a:gd name="T3" fmla="*/ 3 h 4"/>
                <a:gd name="T4" fmla="*/ 0 w 7"/>
                <a:gd name="T5" fmla="*/ 0 h 4"/>
                <a:gd name="T6" fmla="*/ 6 w 7"/>
                <a:gd name="T7" fmla="*/ 0 h 4"/>
                <a:gd name="T8" fmla="*/ 6 w 7"/>
                <a:gd name="T9" fmla="*/ 3 h 4"/>
                <a:gd name="T10" fmla="*/ 6 w 7"/>
                <a:gd name="T11" fmla="*/ 3 h 4"/>
                <a:gd name="T12" fmla="*/ 6 w 7"/>
                <a:gd name="T13" fmla="*/ 3 h 4"/>
                <a:gd name="T14" fmla="*/ 6 w 7"/>
                <a:gd name="T15" fmla="*/ 3 h 4"/>
                <a:gd name="T16" fmla="*/ 6 w 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6" y="3"/>
                  </a:moveTo>
                  <a:lnTo>
                    <a:pt x="0" y="3"/>
                  </a:lnTo>
                  <a:lnTo>
                    <a:pt x="0" y="0"/>
                  </a:lnTo>
                  <a:lnTo>
                    <a:pt x="6" y="0"/>
                  </a:lnTo>
                  <a:lnTo>
                    <a:pt x="6" y="3"/>
                  </a:lnTo>
                  <a:lnTo>
                    <a:pt x="6" y="3"/>
                  </a:lnTo>
                  <a:lnTo>
                    <a:pt x="6" y="3"/>
                  </a:lnTo>
                  <a:lnTo>
                    <a:pt x="6" y="3"/>
                  </a:lnTo>
                  <a:lnTo>
                    <a:pt x="6"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6" name="Freeform 112"/>
            <p:cNvSpPr>
              <a:spLocks/>
            </p:cNvSpPr>
            <p:nvPr/>
          </p:nvSpPr>
          <p:spPr bwMode="auto">
            <a:xfrm>
              <a:off x="5902" y="834"/>
              <a:ext cx="8" cy="6"/>
            </a:xfrm>
            <a:custGeom>
              <a:avLst/>
              <a:gdLst>
                <a:gd name="T0" fmla="*/ 6 w 8"/>
                <a:gd name="T1" fmla="*/ 5 h 6"/>
                <a:gd name="T2" fmla="*/ 6 w 8"/>
                <a:gd name="T3" fmla="*/ 5 h 6"/>
                <a:gd name="T4" fmla="*/ 0 w 8"/>
                <a:gd name="T5" fmla="*/ 5 h 6"/>
                <a:gd name="T6" fmla="*/ 0 w 8"/>
                <a:gd name="T7" fmla="*/ 0 h 6"/>
                <a:gd name="T8" fmla="*/ 6 w 8"/>
                <a:gd name="T9" fmla="*/ 0 h 6"/>
                <a:gd name="T10" fmla="*/ 7 w 8"/>
                <a:gd name="T11" fmla="*/ 5 h 6"/>
                <a:gd name="T12" fmla="*/ 6 w 8"/>
                <a:gd name="T13" fmla="*/ 0 h 6"/>
                <a:gd name="T14" fmla="*/ 7 w 8"/>
                <a:gd name="T15" fmla="*/ 0 h 6"/>
                <a:gd name="T16" fmla="*/ 7 w 8"/>
                <a:gd name="T17" fmla="*/ 5 h 6"/>
                <a:gd name="T18" fmla="*/ 6 w 8"/>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5"/>
                  </a:moveTo>
                  <a:lnTo>
                    <a:pt x="6" y="5"/>
                  </a:lnTo>
                  <a:lnTo>
                    <a:pt x="0" y="5"/>
                  </a:lnTo>
                  <a:lnTo>
                    <a:pt x="0" y="0"/>
                  </a:lnTo>
                  <a:lnTo>
                    <a:pt x="6" y="0"/>
                  </a:lnTo>
                  <a:lnTo>
                    <a:pt x="7" y="5"/>
                  </a:lnTo>
                  <a:lnTo>
                    <a:pt x="6" y="0"/>
                  </a:lnTo>
                  <a:lnTo>
                    <a:pt x="7" y="0"/>
                  </a:lnTo>
                  <a:lnTo>
                    <a:pt x="7" y="5"/>
                  </a:lnTo>
                  <a:lnTo>
                    <a:pt x="6"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7" name="Freeform 113"/>
            <p:cNvSpPr>
              <a:spLocks/>
            </p:cNvSpPr>
            <p:nvPr/>
          </p:nvSpPr>
          <p:spPr bwMode="auto">
            <a:xfrm>
              <a:off x="5840" y="815"/>
              <a:ext cx="3" cy="3"/>
            </a:xfrm>
            <a:custGeom>
              <a:avLst/>
              <a:gdLst>
                <a:gd name="T0" fmla="*/ 0 w 3"/>
                <a:gd name="T1" fmla="*/ 0 h 3"/>
                <a:gd name="T2" fmla="*/ 0 w 3"/>
                <a:gd name="T3" fmla="*/ 2 h 3"/>
                <a:gd name="T4" fmla="*/ 2 w 3"/>
                <a:gd name="T5" fmla="*/ 2 h 3"/>
                <a:gd name="T6" fmla="*/ 2 w 3"/>
                <a:gd name="T7" fmla="*/ 0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2"/>
                  </a:lnTo>
                  <a:lnTo>
                    <a:pt x="2" y="2"/>
                  </a:lnTo>
                  <a:lnTo>
                    <a:pt x="2"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8" name="Freeform 114"/>
            <p:cNvSpPr>
              <a:spLocks/>
            </p:cNvSpPr>
            <p:nvPr/>
          </p:nvSpPr>
          <p:spPr bwMode="auto">
            <a:xfrm>
              <a:off x="5842" y="817"/>
              <a:ext cx="6" cy="5"/>
            </a:xfrm>
            <a:custGeom>
              <a:avLst/>
              <a:gdLst>
                <a:gd name="T0" fmla="*/ 5 w 6"/>
                <a:gd name="T1" fmla="*/ 4 h 5"/>
                <a:gd name="T2" fmla="*/ 5 w 6"/>
                <a:gd name="T3" fmla="*/ 0 h 5"/>
                <a:gd name="T4" fmla="*/ 0 w 6"/>
                <a:gd name="T5" fmla="*/ 0 h 5"/>
                <a:gd name="T6" fmla="*/ 0 w 6"/>
                <a:gd name="T7" fmla="*/ 4 h 5"/>
                <a:gd name="T8" fmla="*/ 5 w 6"/>
                <a:gd name="T9" fmla="*/ 4 h 5"/>
                <a:gd name="T10" fmla="*/ 0 w 6"/>
                <a:gd name="T11" fmla="*/ 4 h 5"/>
                <a:gd name="T12" fmla="*/ 0 w 6"/>
                <a:gd name="T13" fmla="*/ 0 h 5"/>
                <a:gd name="T14" fmla="*/ 5 w 6"/>
                <a:gd name="T15" fmla="*/ 0 h 5"/>
                <a:gd name="T16" fmla="*/ 5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5" y="4"/>
                  </a:moveTo>
                  <a:lnTo>
                    <a:pt x="5" y="0"/>
                  </a:lnTo>
                  <a:lnTo>
                    <a:pt x="0" y="0"/>
                  </a:lnTo>
                  <a:lnTo>
                    <a:pt x="0" y="4"/>
                  </a:lnTo>
                  <a:lnTo>
                    <a:pt x="5" y="4"/>
                  </a:lnTo>
                  <a:lnTo>
                    <a:pt x="0" y="4"/>
                  </a:lnTo>
                  <a:lnTo>
                    <a:pt x="0" y="0"/>
                  </a:lnTo>
                  <a:lnTo>
                    <a:pt x="5" y="0"/>
                  </a:lnTo>
                  <a:lnTo>
                    <a:pt x="5"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9" name="Freeform 115"/>
            <p:cNvSpPr>
              <a:spLocks/>
            </p:cNvSpPr>
            <p:nvPr/>
          </p:nvSpPr>
          <p:spPr bwMode="auto">
            <a:xfrm>
              <a:off x="5901" y="830"/>
              <a:ext cx="4" cy="4"/>
            </a:xfrm>
            <a:custGeom>
              <a:avLst/>
              <a:gdLst>
                <a:gd name="T0" fmla="*/ 0 w 4"/>
                <a:gd name="T1" fmla="*/ 0 h 4"/>
                <a:gd name="T2" fmla="*/ 0 w 4"/>
                <a:gd name="T3" fmla="*/ 3 h 4"/>
                <a:gd name="T4" fmla="*/ 3 w 4"/>
                <a:gd name="T5" fmla="*/ 3 h 4"/>
                <a:gd name="T6" fmla="*/ 3 w 4"/>
                <a:gd name="T7" fmla="*/ 0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3"/>
                  </a:lnTo>
                  <a:lnTo>
                    <a:pt x="3" y="3"/>
                  </a:lnTo>
                  <a:lnTo>
                    <a:pt x="3"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0" name="Freeform 116"/>
            <p:cNvSpPr>
              <a:spLocks/>
            </p:cNvSpPr>
            <p:nvPr/>
          </p:nvSpPr>
          <p:spPr bwMode="auto">
            <a:xfrm>
              <a:off x="5904" y="833"/>
              <a:ext cx="4" cy="4"/>
            </a:xfrm>
            <a:custGeom>
              <a:avLst/>
              <a:gdLst>
                <a:gd name="T0" fmla="*/ 3 w 4"/>
                <a:gd name="T1" fmla="*/ 3 h 4"/>
                <a:gd name="T2" fmla="*/ 3 w 4"/>
                <a:gd name="T3" fmla="*/ 0 h 4"/>
                <a:gd name="T4" fmla="*/ 0 w 4"/>
                <a:gd name="T5" fmla="*/ 0 h 4"/>
                <a:gd name="T6" fmla="*/ 0 w 4"/>
                <a:gd name="T7" fmla="*/ 3 h 4"/>
                <a:gd name="T8" fmla="*/ 3 w 4"/>
                <a:gd name="T9" fmla="*/ 3 h 4"/>
                <a:gd name="T10" fmla="*/ 0 w 4"/>
                <a:gd name="T11" fmla="*/ 3 h 4"/>
                <a:gd name="T12" fmla="*/ 0 w 4"/>
                <a:gd name="T13" fmla="*/ 0 h 4"/>
                <a:gd name="T14" fmla="*/ 3 w 4"/>
                <a:gd name="T15" fmla="*/ 0 h 4"/>
                <a:gd name="T16" fmla="*/ 3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3"/>
                  </a:moveTo>
                  <a:lnTo>
                    <a:pt x="3" y="0"/>
                  </a:lnTo>
                  <a:lnTo>
                    <a:pt x="0" y="0"/>
                  </a:lnTo>
                  <a:lnTo>
                    <a:pt x="0" y="3"/>
                  </a:lnTo>
                  <a:lnTo>
                    <a:pt x="3" y="3"/>
                  </a:lnTo>
                  <a:lnTo>
                    <a:pt x="0" y="3"/>
                  </a:lnTo>
                  <a:lnTo>
                    <a:pt x="0" y="0"/>
                  </a:lnTo>
                  <a:lnTo>
                    <a:pt x="3" y="0"/>
                  </a:lnTo>
                  <a:lnTo>
                    <a:pt x="3"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1" name="Freeform 117"/>
            <p:cNvSpPr>
              <a:spLocks/>
            </p:cNvSpPr>
            <p:nvPr/>
          </p:nvSpPr>
          <p:spPr bwMode="auto">
            <a:xfrm>
              <a:off x="6029" y="735"/>
              <a:ext cx="67" cy="87"/>
            </a:xfrm>
            <a:custGeom>
              <a:avLst/>
              <a:gdLst>
                <a:gd name="T0" fmla="*/ 4 w 67"/>
                <a:gd name="T1" fmla="*/ 50 h 87"/>
                <a:gd name="T2" fmla="*/ 3 w 67"/>
                <a:gd name="T3" fmla="*/ 47 h 87"/>
                <a:gd name="T4" fmla="*/ 2 w 67"/>
                <a:gd name="T5" fmla="*/ 41 h 87"/>
                <a:gd name="T6" fmla="*/ 1 w 67"/>
                <a:gd name="T7" fmla="*/ 36 h 87"/>
                <a:gd name="T8" fmla="*/ 1 w 67"/>
                <a:gd name="T9" fmla="*/ 31 h 87"/>
                <a:gd name="T10" fmla="*/ 0 w 67"/>
                <a:gd name="T11" fmla="*/ 26 h 87"/>
                <a:gd name="T12" fmla="*/ 0 w 67"/>
                <a:gd name="T13" fmla="*/ 21 h 87"/>
                <a:gd name="T14" fmla="*/ 1 w 67"/>
                <a:gd name="T15" fmla="*/ 16 h 87"/>
                <a:gd name="T16" fmla="*/ 1 w 67"/>
                <a:gd name="T17" fmla="*/ 11 h 87"/>
                <a:gd name="T18" fmla="*/ 2 w 67"/>
                <a:gd name="T19" fmla="*/ 7 h 87"/>
                <a:gd name="T20" fmla="*/ 5 w 67"/>
                <a:gd name="T21" fmla="*/ 5 h 87"/>
                <a:gd name="T22" fmla="*/ 7 w 67"/>
                <a:gd name="T23" fmla="*/ 2 h 87"/>
                <a:gd name="T24" fmla="*/ 11 w 67"/>
                <a:gd name="T25" fmla="*/ 1 h 87"/>
                <a:gd name="T26" fmla="*/ 16 w 67"/>
                <a:gd name="T27" fmla="*/ 0 h 87"/>
                <a:gd name="T28" fmla="*/ 21 w 67"/>
                <a:gd name="T29" fmla="*/ 1 h 87"/>
                <a:gd name="T30" fmla="*/ 27 w 67"/>
                <a:gd name="T31" fmla="*/ 4 h 87"/>
                <a:gd name="T32" fmla="*/ 32 w 67"/>
                <a:gd name="T33" fmla="*/ 6 h 87"/>
                <a:gd name="T34" fmla="*/ 36 w 67"/>
                <a:gd name="T35" fmla="*/ 7 h 87"/>
                <a:gd name="T36" fmla="*/ 38 w 67"/>
                <a:gd name="T37" fmla="*/ 9 h 87"/>
                <a:gd name="T38" fmla="*/ 42 w 67"/>
                <a:gd name="T39" fmla="*/ 11 h 87"/>
                <a:gd name="T40" fmla="*/ 45 w 67"/>
                <a:gd name="T41" fmla="*/ 13 h 87"/>
                <a:gd name="T42" fmla="*/ 48 w 67"/>
                <a:gd name="T43" fmla="*/ 16 h 87"/>
                <a:gd name="T44" fmla="*/ 50 w 67"/>
                <a:gd name="T45" fmla="*/ 19 h 87"/>
                <a:gd name="T46" fmla="*/ 53 w 67"/>
                <a:gd name="T47" fmla="*/ 22 h 87"/>
                <a:gd name="T48" fmla="*/ 56 w 67"/>
                <a:gd name="T49" fmla="*/ 25 h 87"/>
                <a:gd name="T50" fmla="*/ 59 w 67"/>
                <a:gd name="T51" fmla="*/ 28 h 87"/>
                <a:gd name="T52" fmla="*/ 60 w 67"/>
                <a:gd name="T53" fmla="*/ 32 h 87"/>
                <a:gd name="T54" fmla="*/ 63 w 67"/>
                <a:gd name="T55" fmla="*/ 36 h 87"/>
                <a:gd name="T56" fmla="*/ 64 w 67"/>
                <a:gd name="T57" fmla="*/ 40 h 87"/>
                <a:gd name="T58" fmla="*/ 65 w 67"/>
                <a:gd name="T59" fmla="*/ 45 h 87"/>
                <a:gd name="T60" fmla="*/ 66 w 67"/>
                <a:gd name="T61" fmla="*/ 50 h 87"/>
                <a:gd name="T62" fmla="*/ 66 w 67"/>
                <a:gd name="T63" fmla="*/ 55 h 87"/>
                <a:gd name="T64" fmla="*/ 65 w 67"/>
                <a:gd name="T65" fmla="*/ 61 h 87"/>
                <a:gd name="T66" fmla="*/ 64 w 67"/>
                <a:gd name="T67" fmla="*/ 66 h 87"/>
                <a:gd name="T68" fmla="*/ 63 w 67"/>
                <a:gd name="T69" fmla="*/ 72 h 87"/>
                <a:gd name="T70" fmla="*/ 60 w 67"/>
                <a:gd name="T71" fmla="*/ 78 h 87"/>
                <a:gd name="T72" fmla="*/ 57 w 67"/>
                <a:gd name="T73" fmla="*/ 81 h 87"/>
                <a:gd name="T74" fmla="*/ 53 w 67"/>
                <a:gd name="T75" fmla="*/ 84 h 87"/>
                <a:gd name="T76" fmla="*/ 46 w 67"/>
                <a:gd name="T77" fmla="*/ 86 h 87"/>
                <a:gd name="T78" fmla="*/ 39 w 67"/>
                <a:gd name="T79" fmla="*/ 86 h 87"/>
                <a:gd name="T80" fmla="*/ 30 w 67"/>
                <a:gd name="T81" fmla="*/ 84 h 87"/>
                <a:gd name="T82" fmla="*/ 24 w 67"/>
                <a:gd name="T83" fmla="*/ 80 h 87"/>
                <a:gd name="T84" fmla="*/ 18 w 67"/>
                <a:gd name="T85" fmla="*/ 76 h 87"/>
                <a:gd name="T86" fmla="*/ 14 w 67"/>
                <a:gd name="T87" fmla="*/ 70 h 87"/>
                <a:gd name="T88" fmla="*/ 10 w 67"/>
                <a:gd name="T89" fmla="*/ 65 h 87"/>
                <a:gd name="T90" fmla="*/ 7 w 67"/>
                <a:gd name="T91" fmla="*/ 59 h 87"/>
                <a:gd name="T92" fmla="*/ 6 w 67"/>
                <a:gd name="T93" fmla="*/ 55 h 87"/>
                <a:gd name="T94" fmla="*/ 5 w 67"/>
                <a:gd name="T95"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87">
                  <a:moveTo>
                    <a:pt x="5" y="52"/>
                  </a:moveTo>
                  <a:lnTo>
                    <a:pt x="4" y="50"/>
                  </a:lnTo>
                  <a:lnTo>
                    <a:pt x="4" y="49"/>
                  </a:lnTo>
                  <a:lnTo>
                    <a:pt x="3" y="47"/>
                  </a:lnTo>
                  <a:lnTo>
                    <a:pt x="2" y="44"/>
                  </a:lnTo>
                  <a:lnTo>
                    <a:pt x="2" y="41"/>
                  </a:lnTo>
                  <a:lnTo>
                    <a:pt x="2" y="39"/>
                  </a:lnTo>
                  <a:lnTo>
                    <a:pt x="1" y="36"/>
                  </a:lnTo>
                  <a:lnTo>
                    <a:pt x="1" y="34"/>
                  </a:lnTo>
                  <a:lnTo>
                    <a:pt x="1" y="31"/>
                  </a:lnTo>
                  <a:lnTo>
                    <a:pt x="0" y="29"/>
                  </a:lnTo>
                  <a:lnTo>
                    <a:pt x="0" y="26"/>
                  </a:lnTo>
                  <a:lnTo>
                    <a:pt x="0" y="23"/>
                  </a:lnTo>
                  <a:lnTo>
                    <a:pt x="0" y="21"/>
                  </a:lnTo>
                  <a:lnTo>
                    <a:pt x="0" y="19"/>
                  </a:lnTo>
                  <a:lnTo>
                    <a:pt x="1" y="16"/>
                  </a:lnTo>
                  <a:lnTo>
                    <a:pt x="1" y="13"/>
                  </a:lnTo>
                  <a:lnTo>
                    <a:pt x="1" y="11"/>
                  </a:lnTo>
                  <a:lnTo>
                    <a:pt x="2" y="9"/>
                  </a:lnTo>
                  <a:lnTo>
                    <a:pt x="2" y="7"/>
                  </a:lnTo>
                  <a:lnTo>
                    <a:pt x="3" y="6"/>
                  </a:lnTo>
                  <a:lnTo>
                    <a:pt x="5" y="5"/>
                  </a:lnTo>
                  <a:lnTo>
                    <a:pt x="6" y="3"/>
                  </a:lnTo>
                  <a:lnTo>
                    <a:pt x="7" y="2"/>
                  </a:lnTo>
                  <a:lnTo>
                    <a:pt x="9" y="1"/>
                  </a:lnTo>
                  <a:lnTo>
                    <a:pt x="11" y="1"/>
                  </a:lnTo>
                  <a:lnTo>
                    <a:pt x="13" y="0"/>
                  </a:lnTo>
                  <a:lnTo>
                    <a:pt x="16" y="0"/>
                  </a:lnTo>
                  <a:lnTo>
                    <a:pt x="18" y="0"/>
                  </a:lnTo>
                  <a:lnTo>
                    <a:pt x="21" y="1"/>
                  </a:lnTo>
                  <a:lnTo>
                    <a:pt x="24" y="2"/>
                  </a:lnTo>
                  <a:lnTo>
                    <a:pt x="27" y="4"/>
                  </a:lnTo>
                  <a:lnTo>
                    <a:pt x="30" y="5"/>
                  </a:lnTo>
                  <a:lnTo>
                    <a:pt x="32" y="6"/>
                  </a:lnTo>
                  <a:lnTo>
                    <a:pt x="34" y="7"/>
                  </a:lnTo>
                  <a:lnTo>
                    <a:pt x="36" y="7"/>
                  </a:lnTo>
                  <a:lnTo>
                    <a:pt x="37" y="8"/>
                  </a:lnTo>
                  <a:lnTo>
                    <a:pt x="38" y="9"/>
                  </a:lnTo>
                  <a:lnTo>
                    <a:pt x="40" y="10"/>
                  </a:lnTo>
                  <a:lnTo>
                    <a:pt x="42" y="11"/>
                  </a:lnTo>
                  <a:lnTo>
                    <a:pt x="43" y="12"/>
                  </a:lnTo>
                  <a:lnTo>
                    <a:pt x="45" y="13"/>
                  </a:lnTo>
                  <a:lnTo>
                    <a:pt x="46" y="15"/>
                  </a:lnTo>
                  <a:lnTo>
                    <a:pt x="48" y="16"/>
                  </a:lnTo>
                  <a:lnTo>
                    <a:pt x="49" y="17"/>
                  </a:lnTo>
                  <a:lnTo>
                    <a:pt x="50" y="19"/>
                  </a:lnTo>
                  <a:lnTo>
                    <a:pt x="52" y="20"/>
                  </a:lnTo>
                  <a:lnTo>
                    <a:pt x="53" y="22"/>
                  </a:lnTo>
                  <a:lnTo>
                    <a:pt x="55" y="23"/>
                  </a:lnTo>
                  <a:lnTo>
                    <a:pt x="56" y="25"/>
                  </a:lnTo>
                  <a:lnTo>
                    <a:pt x="57" y="26"/>
                  </a:lnTo>
                  <a:lnTo>
                    <a:pt x="59" y="28"/>
                  </a:lnTo>
                  <a:lnTo>
                    <a:pt x="59" y="30"/>
                  </a:lnTo>
                  <a:lnTo>
                    <a:pt x="60" y="32"/>
                  </a:lnTo>
                  <a:lnTo>
                    <a:pt x="61" y="34"/>
                  </a:lnTo>
                  <a:lnTo>
                    <a:pt x="63" y="36"/>
                  </a:lnTo>
                  <a:lnTo>
                    <a:pt x="63" y="38"/>
                  </a:lnTo>
                  <a:lnTo>
                    <a:pt x="64" y="40"/>
                  </a:lnTo>
                  <a:lnTo>
                    <a:pt x="64" y="43"/>
                  </a:lnTo>
                  <a:lnTo>
                    <a:pt x="65" y="45"/>
                  </a:lnTo>
                  <a:lnTo>
                    <a:pt x="65" y="48"/>
                  </a:lnTo>
                  <a:lnTo>
                    <a:pt x="66" y="50"/>
                  </a:lnTo>
                  <a:lnTo>
                    <a:pt x="66" y="52"/>
                  </a:lnTo>
                  <a:lnTo>
                    <a:pt x="66" y="55"/>
                  </a:lnTo>
                  <a:lnTo>
                    <a:pt x="66" y="58"/>
                  </a:lnTo>
                  <a:lnTo>
                    <a:pt x="65" y="61"/>
                  </a:lnTo>
                  <a:lnTo>
                    <a:pt x="65" y="65"/>
                  </a:lnTo>
                  <a:lnTo>
                    <a:pt x="64" y="66"/>
                  </a:lnTo>
                  <a:lnTo>
                    <a:pt x="64" y="69"/>
                  </a:lnTo>
                  <a:lnTo>
                    <a:pt x="63" y="72"/>
                  </a:lnTo>
                  <a:lnTo>
                    <a:pt x="61" y="75"/>
                  </a:lnTo>
                  <a:lnTo>
                    <a:pt x="60" y="78"/>
                  </a:lnTo>
                  <a:lnTo>
                    <a:pt x="59" y="79"/>
                  </a:lnTo>
                  <a:lnTo>
                    <a:pt x="57" y="81"/>
                  </a:lnTo>
                  <a:lnTo>
                    <a:pt x="55" y="83"/>
                  </a:lnTo>
                  <a:lnTo>
                    <a:pt x="53" y="84"/>
                  </a:lnTo>
                  <a:lnTo>
                    <a:pt x="50" y="86"/>
                  </a:lnTo>
                  <a:lnTo>
                    <a:pt x="46" y="86"/>
                  </a:lnTo>
                  <a:lnTo>
                    <a:pt x="43" y="86"/>
                  </a:lnTo>
                  <a:lnTo>
                    <a:pt x="39" y="86"/>
                  </a:lnTo>
                  <a:lnTo>
                    <a:pt x="34" y="85"/>
                  </a:lnTo>
                  <a:lnTo>
                    <a:pt x="30" y="84"/>
                  </a:lnTo>
                  <a:lnTo>
                    <a:pt x="26" y="82"/>
                  </a:lnTo>
                  <a:lnTo>
                    <a:pt x="24" y="80"/>
                  </a:lnTo>
                  <a:lnTo>
                    <a:pt x="21" y="79"/>
                  </a:lnTo>
                  <a:lnTo>
                    <a:pt x="18" y="76"/>
                  </a:lnTo>
                  <a:lnTo>
                    <a:pt x="16" y="73"/>
                  </a:lnTo>
                  <a:lnTo>
                    <a:pt x="14" y="70"/>
                  </a:lnTo>
                  <a:lnTo>
                    <a:pt x="12" y="66"/>
                  </a:lnTo>
                  <a:lnTo>
                    <a:pt x="10" y="65"/>
                  </a:lnTo>
                  <a:lnTo>
                    <a:pt x="9" y="62"/>
                  </a:lnTo>
                  <a:lnTo>
                    <a:pt x="7" y="59"/>
                  </a:lnTo>
                  <a:lnTo>
                    <a:pt x="6" y="57"/>
                  </a:lnTo>
                  <a:lnTo>
                    <a:pt x="6" y="55"/>
                  </a:lnTo>
                  <a:lnTo>
                    <a:pt x="5" y="54"/>
                  </a:lnTo>
                  <a:lnTo>
                    <a:pt x="5" y="5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2" name="Freeform 118"/>
            <p:cNvSpPr>
              <a:spLocks/>
            </p:cNvSpPr>
            <p:nvPr/>
          </p:nvSpPr>
          <p:spPr bwMode="auto">
            <a:xfrm>
              <a:off x="6028" y="734"/>
              <a:ext cx="30" cy="52"/>
            </a:xfrm>
            <a:custGeom>
              <a:avLst/>
              <a:gdLst>
                <a:gd name="T0" fmla="*/ 29 w 30"/>
                <a:gd name="T1" fmla="*/ 5 h 52"/>
                <a:gd name="T2" fmla="*/ 23 w 30"/>
                <a:gd name="T3" fmla="*/ 2 h 52"/>
                <a:gd name="T4" fmla="*/ 17 w 30"/>
                <a:gd name="T5" fmla="*/ 0 h 52"/>
                <a:gd name="T6" fmla="*/ 13 w 30"/>
                <a:gd name="T7" fmla="*/ 0 h 52"/>
                <a:gd name="T8" fmla="*/ 9 w 30"/>
                <a:gd name="T9" fmla="*/ 2 h 52"/>
                <a:gd name="T10" fmla="*/ 6 w 30"/>
                <a:gd name="T11" fmla="*/ 4 h 52"/>
                <a:gd name="T12" fmla="*/ 4 w 30"/>
                <a:gd name="T13" fmla="*/ 6 h 52"/>
                <a:gd name="T14" fmla="*/ 2 w 30"/>
                <a:gd name="T15" fmla="*/ 10 h 52"/>
                <a:gd name="T16" fmla="*/ 1 w 30"/>
                <a:gd name="T17" fmla="*/ 13 h 52"/>
                <a:gd name="T18" fmla="*/ 0 w 30"/>
                <a:gd name="T19" fmla="*/ 18 h 52"/>
                <a:gd name="T20" fmla="*/ 0 w 30"/>
                <a:gd name="T21" fmla="*/ 23 h 52"/>
                <a:gd name="T22" fmla="*/ 0 w 30"/>
                <a:gd name="T23" fmla="*/ 29 h 52"/>
                <a:gd name="T24" fmla="*/ 1 w 30"/>
                <a:gd name="T25" fmla="*/ 33 h 52"/>
                <a:gd name="T26" fmla="*/ 2 w 30"/>
                <a:gd name="T27" fmla="*/ 38 h 52"/>
                <a:gd name="T28" fmla="*/ 3 w 30"/>
                <a:gd name="T29" fmla="*/ 43 h 52"/>
                <a:gd name="T30" fmla="*/ 4 w 30"/>
                <a:gd name="T31" fmla="*/ 47 h 52"/>
                <a:gd name="T32" fmla="*/ 5 w 30"/>
                <a:gd name="T33" fmla="*/ 51 h 52"/>
                <a:gd name="T34" fmla="*/ 5 w 30"/>
                <a:gd name="T35" fmla="*/ 49 h 52"/>
                <a:gd name="T36" fmla="*/ 4 w 30"/>
                <a:gd name="T37" fmla="*/ 46 h 52"/>
                <a:gd name="T38" fmla="*/ 4 w 30"/>
                <a:gd name="T39" fmla="*/ 40 h 52"/>
                <a:gd name="T40" fmla="*/ 3 w 30"/>
                <a:gd name="T41" fmla="*/ 36 h 52"/>
                <a:gd name="T42" fmla="*/ 2 w 30"/>
                <a:gd name="T43" fmla="*/ 30 h 52"/>
                <a:gd name="T44" fmla="*/ 2 w 30"/>
                <a:gd name="T45" fmla="*/ 26 h 52"/>
                <a:gd name="T46" fmla="*/ 2 w 30"/>
                <a:gd name="T47" fmla="*/ 21 h 52"/>
                <a:gd name="T48" fmla="*/ 2 w 30"/>
                <a:gd name="T49" fmla="*/ 16 h 52"/>
                <a:gd name="T50" fmla="*/ 3 w 30"/>
                <a:gd name="T51" fmla="*/ 12 h 52"/>
                <a:gd name="T52" fmla="*/ 4 w 30"/>
                <a:gd name="T53" fmla="*/ 8 h 52"/>
                <a:gd name="T54" fmla="*/ 5 w 30"/>
                <a:gd name="T55" fmla="*/ 5 h 52"/>
                <a:gd name="T56" fmla="*/ 8 w 30"/>
                <a:gd name="T57" fmla="*/ 3 h 52"/>
                <a:gd name="T58" fmla="*/ 11 w 30"/>
                <a:gd name="T59" fmla="*/ 2 h 52"/>
                <a:gd name="T60" fmla="*/ 15 w 30"/>
                <a:gd name="T61" fmla="*/ 2 h 52"/>
                <a:gd name="T62" fmla="*/ 20 w 30"/>
                <a:gd name="T63" fmla="*/ 2 h 52"/>
                <a:gd name="T64" fmla="*/ 25 w 30"/>
                <a:gd name="T65" fmla="*/ 4 h 52"/>
                <a:gd name="T66" fmla="*/ 29 w 30"/>
                <a:gd name="T6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52">
                  <a:moveTo>
                    <a:pt x="29" y="5"/>
                  </a:moveTo>
                  <a:lnTo>
                    <a:pt x="29" y="5"/>
                  </a:lnTo>
                  <a:lnTo>
                    <a:pt x="26" y="4"/>
                  </a:lnTo>
                  <a:lnTo>
                    <a:pt x="23" y="2"/>
                  </a:lnTo>
                  <a:lnTo>
                    <a:pt x="20" y="2"/>
                  </a:lnTo>
                  <a:lnTo>
                    <a:pt x="17" y="0"/>
                  </a:lnTo>
                  <a:lnTo>
                    <a:pt x="15" y="0"/>
                  </a:lnTo>
                  <a:lnTo>
                    <a:pt x="13" y="0"/>
                  </a:lnTo>
                  <a:lnTo>
                    <a:pt x="11" y="1"/>
                  </a:lnTo>
                  <a:lnTo>
                    <a:pt x="9" y="2"/>
                  </a:lnTo>
                  <a:lnTo>
                    <a:pt x="7" y="2"/>
                  </a:lnTo>
                  <a:lnTo>
                    <a:pt x="6" y="4"/>
                  </a:lnTo>
                  <a:lnTo>
                    <a:pt x="5" y="4"/>
                  </a:lnTo>
                  <a:lnTo>
                    <a:pt x="4" y="6"/>
                  </a:lnTo>
                  <a:lnTo>
                    <a:pt x="3" y="8"/>
                  </a:lnTo>
                  <a:lnTo>
                    <a:pt x="2" y="10"/>
                  </a:lnTo>
                  <a:lnTo>
                    <a:pt x="2" y="12"/>
                  </a:lnTo>
                  <a:lnTo>
                    <a:pt x="1" y="13"/>
                  </a:lnTo>
                  <a:lnTo>
                    <a:pt x="1" y="16"/>
                  </a:lnTo>
                  <a:lnTo>
                    <a:pt x="0" y="18"/>
                  </a:lnTo>
                  <a:lnTo>
                    <a:pt x="0" y="21"/>
                  </a:lnTo>
                  <a:lnTo>
                    <a:pt x="0" y="23"/>
                  </a:lnTo>
                  <a:lnTo>
                    <a:pt x="0" y="26"/>
                  </a:lnTo>
                  <a:lnTo>
                    <a:pt x="0" y="29"/>
                  </a:lnTo>
                  <a:lnTo>
                    <a:pt x="1" y="30"/>
                  </a:lnTo>
                  <a:lnTo>
                    <a:pt x="1" y="33"/>
                  </a:lnTo>
                  <a:lnTo>
                    <a:pt x="2" y="36"/>
                  </a:lnTo>
                  <a:lnTo>
                    <a:pt x="2" y="38"/>
                  </a:lnTo>
                  <a:lnTo>
                    <a:pt x="3" y="40"/>
                  </a:lnTo>
                  <a:lnTo>
                    <a:pt x="3" y="43"/>
                  </a:lnTo>
                  <a:lnTo>
                    <a:pt x="3" y="46"/>
                  </a:lnTo>
                  <a:lnTo>
                    <a:pt x="4" y="47"/>
                  </a:lnTo>
                  <a:lnTo>
                    <a:pt x="5" y="49"/>
                  </a:lnTo>
                  <a:lnTo>
                    <a:pt x="5" y="51"/>
                  </a:lnTo>
                  <a:lnTo>
                    <a:pt x="5" y="51"/>
                  </a:lnTo>
                  <a:lnTo>
                    <a:pt x="5" y="49"/>
                  </a:lnTo>
                  <a:lnTo>
                    <a:pt x="5" y="47"/>
                  </a:lnTo>
                  <a:lnTo>
                    <a:pt x="4" y="46"/>
                  </a:lnTo>
                  <a:lnTo>
                    <a:pt x="4" y="43"/>
                  </a:lnTo>
                  <a:lnTo>
                    <a:pt x="4" y="40"/>
                  </a:lnTo>
                  <a:lnTo>
                    <a:pt x="3" y="38"/>
                  </a:lnTo>
                  <a:lnTo>
                    <a:pt x="3" y="36"/>
                  </a:lnTo>
                  <a:lnTo>
                    <a:pt x="2" y="33"/>
                  </a:lnTo>
                  <a:lnTo>
                    <a:pt x="2" y="30"/>
                  </a:lnTo>
                  <a:lnTo>
                    <a:pt x="2" y="29"/>
                  </a:lnTo>
                  <a:lnTo>
                    <a:pt x="2" y="26"/>
                  </a:lnTo>
                  <a:lnTo>
                    <a:pt x="2" y="23"/>
                  </a:lnTo>
                  <a:lnTo>
                    <a:pt x="2" y="21"/>
                  </a:lnTo>
                  <a:lnTo>
                    <a:pt x="2" y="19"/>
                  </a:lnTo>
                  <a:lnTo>
                    <a:pt x="2" y="16"/>
                  </a:lnTo>
                  <a:lnTo>
                    <a:pt x="2" y="13"/>
                  </a:lnTo>
                  <a:lnTo>
                    <a:pt x="3" y="12"/>
                  </a:lnTo>
                  <a:lnTo>
                    <a:pt x="3" y="10"/>
                  </a:lnTo>
                  <a:lnTo>
                    <a:pt x="4" y="8"/>
                  </a:lnTo>
                  <a:lnTo>
                    <a:pt x="5" y="6"/>
                  </a:lnTo>
                  <a:lnTo>
                    <a:pt x="5" y="5"/>
                  </a:lnTo>
                  <a:lnTo>
                    <a:pt x="6" y="4"/>
                  </a:lnTo>
                  <a:lnTo>
                    <a:pt x="8" y="3"/>
                  </a:lnTo>
                  <a:lnTo>
                    <a:pt x="9" y="2"/>
                  </a:lnTo>
                  <a:lnTo>
                    <a:pt x="11" y="2"/>
                  </a:lnTo>
                  <a:lnTo>
                    <a:pt x="13" y="2"/>
                  </a:lnTo>
                  <a:lnTo>
                    <a:pt x="15" y="2"/>
                  </a:lnTo>
                  <a:lnTo>
                    <a:pt x="17" y="2"/>
                  </a:lnTo>
                  <a:lnTo>
                    <a:pt x="20" y="2"/>
                  </a:lnTo>
                  <a:lnTo>
                    <a:pt x="23" y="3"/>
                  </a:lnTo>
                  <a:lnTo>
                    <a:pt x="25" y="4"/>
                  </a:lnTo>
                  <a:lnTo>
                    <a:pt x="28" y="6"/>
                  </a:lnTo>
                  <a:lnTo>
                    <a:pt x="29"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3" name="Freeform 119"/>
            <p:cNvSpPr>
              <a:spLocks/>
            </p:cNvSpPr>
            <p:nvPr/>
          </p:nvSpPr>
          <p:spPr bwMode="auto">
            <a:xfrm>
              <a:off x="6063" y="740"/>
              <a:ext cx="34" cy="52"/>
            </a:xfrm>
            <a:custGeom>
              <a:avLst/>
              <a:gdLst>
                <a:gd name="T0" fmla="*/ 33 w 34"/>
                <a:gd name="T1" fmla="*/ 51 h 52"/>
                <a:gd name="T2" fmla="*/ 33 w 34"/>
                <a:gd name="T3" fmla="*/ 46 h 52"/>
                <a:gd name="T4" fmla="*/ 32 w 34"/>
                <a:gd name="T5" fmla="*/ 41 h 52"/>
                <a:gd name="T6" fmla="*/ 31 w 34"/>
                <a:gd name="T7" fmla="*/ 37 h 52"/>
                <a:gd name="T8" fmla="*/ 30 w 34"/>
                <a:gd name="T9" fmla="*/ 31 h 52"/>
                <a:gd name="T10" fmla="*/ 28 w 34"/>
                <a:gd name="T11" fmla="*/ 28 h 52"/>
                <a:gd name="T12" fmla="*/ 27 w 34"/>
                <a:gd name="T13" fmla="*/ 24 h 52"/>
                <a:gd name="T14" fmla="*/ 24 w 34"/>
                <a:gd name="T15" fmla="*/ 21 h 52"/>
                <a:gd name="T16" fmla="*/ 22 w 34"/>
                <a:gd name="T17" fmla="*/ 17 h 52"/>
                <a:gd name="T18" fmla="*/ 19 w 34"/>
                <a:gd name="T19" fmla="*/ 14 h 52"/>
                <a:gd name="T20" fmla="*/ 17 w 34"/>
                <a:gd name="T21" fmla="*/ 12 h 52"/>
                <a:gd name="T22" fmla="*/ 14 w 34"/>
                <a:gd name="T23" fmla="*/ 10 h 52"/>
                <a:gd name="T24" fmla="*/ 12 w 34"/>
                <a:gd name="T25" fmla="*/ 7 h 52"/>
                <a:gd name="T26" fmla="*/ 9 w 34"/>
                <a:gd name="T27" fmla="*/ 4 h 52"/>
                <a:gd name="T28" fmla="*/ 6 w 34"/>
                <a:gd name="T29" fmla="*/ 3 h 52"/>
                <a:gd name="T30" fmla="*/ 4 w 34"/>
                <a:gd name="T31" fmla="*/ 1 h 52"/>
                <a:gd name="T32" fmla="*/ 1 w 34"/>
                <a:gd name="T33" fmla="*/ 0 h 52"/>
                <a:gd name="T34" fmla="*/ 2 w 34"/>
                <a:gd name="T35" fmla="*/ 1 h 52"/>
                <a:gd name="T36" fmla="*/ 5 w 34"/>
                <a:gd name="T37" fmla="*/ 3 h 52"/>
                <a:gd name="T38" fmla="*/ 6 w 34"/>
                <a:gd name="T39" fmla="*/ 4 h 52"/>
                <a:gd name="T40" fmla="*/ 9 w 34"/>
                <a:gd name="T41" fmla="*/ 7 h 52"/>
                <a:gd name="T42" fmla="*/ 12 w 34"/>
                <a:gd name="T43" fmla="*/ 9 h 52"/>
                <a:gd name="T44" fmla="*/ 15 w 34"/>
                <a:gd name="T45" fmla="*/ 11 h 52"/>
                <a:gd name="T46" fmla="*/ 17 w 34"/>
                <a:gd name="T47" fmla="*/ 13 h 52"/>
                <a:gd name="T48" fmla="*/ 20 w 34"/>
                <a:gd name="T49" fmla="*/ 17 h 52"/>
                <a:gd name="T50" fmla="*/ 23 w 34"/>
                <a:gd name="T51" fmla="*/ 20 h 52"/>
                <a:gd name="T52" fmla="*/ 25 w 34"/>
                <a:gd name="T53" fmla="*/ 23 h 52"/>
                <a:gd name="T54" fmla="*/ 27 w 34"/>
                <a:gd name="T55" fmla="*/ 27 h 52"/>
                <a:gd name="T56" fmla="*/ 28 w 34"/>
                <a:gd name="T57" fmla="*/ 30 h 52"/>
                <a:gd name="T58" fmla="*/ 29 w 34"/>
                <a:gd name="T59" fmla="*/ 34 h 52"/>
                <a:gd name="T60" fmla="*/ 30 w 34"/>
                <a:gd name="T61" fmla="*/ 38 h 52"/>
                <a:gd name="T62" fmla="*/ 31 w 34"/>
                <a:gd name="T63" fmla="*/ 44 h 52"/>
                <a:gd name="T64" fmla="*/ 31 w 34"/>
                <a:gd name="T65" fmla="*/ 48 h 52"/>
                <a:gd name="T66" fmla="*/ 33 w 34"/>
                <a:gd name="T6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52">
                  <a:moveTo>
                    <a:pt x="33" y="51"/>
                  </a:moveTo>
                  <a:lnTo>
                    <a:pt x="33" y="51"/>
                  </a:lnTo>
                  <a:lnTo>
                    <a:pt x="33" y="48"/>
                  </a:lnTo>
                  <a:lnTo>
                    <a:pt x="33" y="46"/>
                  </a:lnTo>
                  <a:lnTo>
                    <a:pt x="33" y="44"/>
                  </a:lnTo>
                  <a:lnTo>
                    <a:pt x="32" y="41"/>
                  </a:lnTo>
                  <a:lnTo>
                    <a:pt x="31" y="38"/>
                  </a:lnTo>
                  <a:lnTo>
                    <a:pt x="31" y="37"/>
                  </a:lnTo>
                  <a:lnTo>
                    <a:pt x="30" y="34"/>
                  </a:lnTo>
                  <a:lnTo>
                    <a:pt x="30" y="31"/>
                  </a:lnTo>
                  <a:lnTo>
                    <a:pt x="29" y="30"/>
                  </a:lnTo>
                  <a:lnTo>
                    <a:pt x="28" y="28"/>
                  </a:lnTo>
                  <a:lnTo>
                    <a:pt x="28" y="26"/>
                  </a:lnTo>
                  <a:lnTo>
                    <a:pt x="27" y="24"/>
                  </a:lnTo>
                  <a:lnTo>
                    <a:pt x="26" y="22"/>
                  </a:lnTo>
                  <a:lnTo>
                    <a:pt x="24" y="21"/>
                  </a:lnTo>
                  <a:lnTo>
                    <a:pt x="23" y="19"/>
                  </a:lnTo>
                  <a:lnTo>
                    <a:pt x="22" y="17"/>
                  </a:lnTo>
                  <a:lnTo>
                    <a:pt x="20" y="16"/>
                  </a:lnTo>
                  <a:lnTo>
                    <a:pt x="19" y="14"/>
                  </a:lnTo>
                  <a:lnTo>
                    <a:pt x="17" y="13"/>
                  </a:lnTo>
                  <a:lnTo>
                    <a:pt x="17" y="12"/>
                  </a:lnTo>
                  <a:lnTo>
                    <a:pt x="16" y="11"/>
                  </a:lnTo>
                  <a:lnTo>
                    <a:pt x="14" y="10"/>
                  </a:lnTo>
                  <a:lnTo>
                    <a:pt x="13" y="8"/>
                  </a:lnTo>
                  <a:lnTo>
                    <a:pt x="12" y="7"/>
                  </a:lnTo>
                  <a:lnTo>
                    <a:pt x="10" y="6"/>
                  </a:lnTo>
                  <a:lnTo>
                    <a:pt x="9" y="4"/>
                  </a:lnTo>
                  <a:lnTo>
                    <a:pt x="7" y="4"/>
                  </a:lnTo>
                  <a:lnTo>
                    <a:pt x="6" y="3"/>
                  </a:lnTo>
                  <a:lnTo>
                    <a:pt x="5" y="3"/>
                  </a:lnTo>
                  <a:lnTo>
                    <a:pt x="4" y="1"/>
                  </a:lnTo>
                  <a:lnTo>
                    <a:pt x="2" y="1"/>
                  </a:lnTo>
                  <a:lnTo>
                    <a:pt x="1" y="0"/>
                  </a:lnTo>
                  <a:lnTo>
                    <a:pt x="0" y="1"/>
                  </a:lnTo>
                  <a:lnTo>
                    <a:pt x="2" y="1"/>
                  </a:lnTo>
                  <a:lnTo>
                    <a:pt x="3" y="3"/>
                  </a:lnTo>
                  <a:lnTo>
                    <a:pt x="5" y="3"/>
                  </a:lnTo>
                  <a:lnTo>
                    <a:pt x="6" y="4"/>
                  </a:lnTo>
                  <a:lnTo>
                    <a:pt x="6" y="4"/>
                  </a:lnTo>
                  <a:lnTo>
                    <a:pt x="8" y="6"/>
                  </a:lnTo>
                  <a:lnTo>
                    <a:pt x="9" y="7"/>
                  </a:lnTo>
                  <a:lnTo>
                    <a:pt x="11" y="8"/>
                  </a:lnTo>
                  <a:lnTo>
                    <a:pt x="12" y="9"/>
                  </a:lnTo>
                  <a:lnTo>
                    <a:pt x="14" y="10"/>
                  </a:lnTo>
                  <a:lnTo>
                    <a:pt x="15" y="11"/>
                  </a:lnTo>
                  <a:lnTo>
                    <a:pt x="17" y="13"/>
                  </a:lnTo>
                  <a:lnTo>
                    <a:pt x="17" y="13"/>
                  </a:lnTo>
                  <a:lnTo>
                    <a:pt x="19" y="15"/>
                  </a:lnTo>
                  <a:lnTo>
                    <a:pt x="20" y="17"/>
                  </a:lnTo>
                  <a:lnTo>
                    <a:pt x="21" y="18"/>
                  </a:lnTo>
                  <a:lnTo>
                    <a:pt x="23" y="20"/>
                  </a:lnTo>
                  <a:lnTo>
                    <a:pt x="24" y="21"/>
                  </a:lnTo>
                  <a:lnTo>
                    <a:pt x="25" y="23"/>
                  </a:lnTo>
                  <a:lnTo>
                    <a:pt x="26" y="24"/>
                  </a:lnTo>
                  <a:lnTo>
                    <a:pt x="27" y="27"/>
                  </a:lnTo>
                  <a:lnTo>
                    <a:pt x="28" y="28"/>
                  </a:lnTo>
                  <a:lnTo>
                    <a:pt x="28" y="30"/>
                  </a:lnTo>
                  <a:lnTo>
                    <a:pt x="29" y="32"/>
                  </a:lnTo>
                  <a:lnTo>
                    <a:pt x="29" y="34"/>
                  </a:lnTo>
                  <a:lnTo>
                    <a:pt x="30" y="37"/>
                  </a:lnTo>
                  <a:lnTo>
                    <a:pt x="30" y="38"/>
                  </a:lnTo>
                  <a:lnTo>
                    <a:pt x="31" y="41"/>
                  </a:lnTo>
                  <a:lnTo>
                    <a:pt x="31" y="44"/>
                  </a:lnTo>
                  <a:lnTo>
                    <a:pt x="31" y="46"/>
                  </a:lnTo>
                  <a:lnTo>
                    <a:pt x="31" y="48"/>
                  </a:lnTo>
                  <a:lnTo>
                    <a:pt x="31" y="51"/>
                  </a:lnTo>
                  <a:lnTo>
                    <a:pt x="33" y="5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4" name="Freeform 120"/>
            <p:cNvSpPr>
              <a:spLocks/>
            </p:cNvSpPr>
            <p:nvPr/>
          </p:nvSpPr>
          <p:spPr bwMode="auto">
            <a:xfrm>
              <a:off x="6066" y="797"/>
              <a:ext cx="31" cy="26"/>
            </a:xfrm>
            <a:custGeom>
              <a:avLst/>
              <a:gdLst>
                <a:gd name="T0" fmla="*/ 0 w 31"/>
                <a:gd name="T1" fmla="*/ 24 h 26"/>
                <a:gd name="T2" fmla="*/ 0 w 31"/>
                <a:gd name="T3" fmla="*/ 24 h 26"/>
                <a:gd name="T4" fmla="*/ 4 w 31"/>
                <a:gd name="T5" fmla="*/ 24 h 26"/>
                <a:gd name="T6" fmla="*/ 8 w 31"/>
                <a:gd name="T7" fmla="*/ 25 h 26"/>
                <a:gd name="T8" fmla="*/ 11 w 31"/>
                <a:gd name="T9" fmla="*/ 25 h 26"/>
                <a:gd name="T10" fmla="*/ 15 w 31"/>
                <a:gd name="T11" fmla="*/ 24 h 26"/>
                <a:gd name="T12" fmla="*/ 17 w 31"/>
                <a:gd name="T13" fmla="*/ 23 h 26"/>
                <a:gd name="T14" fmla="*/ 19 w 31"/>
                <a:gd name="T15" fmla="*/ 22 h 26"/>
                <a:gd name="T16" fmla="*/ 21 w 31"/>
                <a:gd name="T17" fmla="*/ 21 h 26"/>
                <a:gd name="T18" fmla="*/ 23 w 31"/>
                <a:gd name="T19" fmla="*/ 19 h 26"/>
                <a:gd name="T20" fmla="*/ 25 w 31"/>
                <a:gd name="T21" fmla="*/ 17 h 26"/>
                <a:gd name="T22" fmla="*/ 25 w 31"/>
                <a:gd name="T23" fmla="*/ 15 h 26"/>
                <a:gd name="T24" fmla="*/ 26 w 31"/>
                <a:gd name="T25" fmla="*/ 13 h 26"/>
                <a:gd name="T26" fmla="*/ 27 w 31"/>
                <a:gd name="T27" fmla="*/ 10 h 26"/>
                <a:gd name="T28" fmla="*/ 28 w 31"/>
                <a:gd name="T29" fmla="*/ 7 h 26"/>
                <a:gd name="T30" fmla="*/ 28 w 31"/>
                <a:gd name="T31" fmla="*/ 6 h 26"/>
                <a:gd name="T32" fmla="*/ 29 w 31"/>
                <a:gd name="T33" fmla="*/ 2 h 26"/>
                <a:gd name="T34" fmla="*/ 30 w 31"/>
                <a:gd name="T35" fmla="*/ 0 h 26"/>
                <a:gd name="T36" fmla="*/ 28 w 31"/>
                <a:gd name="T37" fmla="*/ 0 h 26"/>
                <a:gd name="T38" fmla="*/ 28 w 31"/>
                <a:gd name="T39" fmla="*/ 2 h 26"/>
                <a:gd name="T40" fmla="*/ 27 w 31"/>
                <a:gd name="T41" fmla="*/ 6 h 26"/>
                <a:gd name="T42" fmla="*/ 27 w 31"/>
                <a:gd name="T43" fmla="*/ 7 h 26"/>
                <a:gd name="T44" fmla="*/ 26 w 31"/>
                <a:gd name="T45" fmla="*/ 10 h 26"/>
                <a:gd name="T46" fmla="*/ 25 w 31"/>
                <a:gd name="T47" fmla="*/ 12 h 26"/>
                <a:gd name="T48" fmla="*/ 25 w 31"/>
                <a:gd name="T49" fmla="*/ 15 h 26"/>
                <a:gd name="T50" fmla="*/ 24 w 31"/>
                <a:gd name="T51" fmla="*/ 16 h 26"/>
                <a:gd name="T52" fmla="*/ 23 w 31"/>
                <a:gd name="T53" fmla="*/ 19 h 26"/>
                <a:gd name="T54" fmla="*/ 21 w 31"/>
                <a:gd name="T55" fmla="*/ 20 h 26"/>
                <a:gd name="T56" fmla="*/ 19 w 31"/>
                <a:gd name="T57" fmla="*/ 22 h 26"/>
                <a:gd name="T58" fmla="*/ 16 w 31"/>
                <a:gd name="T59" fmla="*/ 23 h 26"/>
                <a:gd name="T60" fmla="*/ 14 w 31"/>
                <a:gd name="T61" fmla="*/ 23 h 26"/>
                <a:gd name="T62" fmla="*/ 11 w 31"/>
                <a:gd name="T63" fmla="*/ 24 h 26"/>
                <a:gd name="T64" fmla="*/ 8 w 31"/>
                <a:gd name="T65" fmla="*/ 24 h 26"/>
                <a:gd name="T66" fmla="*/ 5 w 31"/>
                <a:gd name="T67" fmla="*/ 23 h 26"/>
                <a:gd name="T68" fmla="*/ 0 w 31"/>
                <a:gd name="T69" fmla="*/ 23 h 26"/>
                <a:gd name="T70" fmla="*/ 0 w 31"/>
                <a:gd name="T7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26">
                  <a:moveTo>
                    <a:pt x="0" y="24"/>
                  </a:moveTo>
                  <a:lnTo>
                    <a:pt x="0" y="24"/>
                  </a:lnTo>
                  <a:lnTo>
                    <a:pt x="4" y="24"/>
                  </a:lnTo>
                  <a:lnTo>
                    <a:pt x="8" y="25"/>
                  </a:lnTo>
                  <a:lnTo>
                    <a:pt x="11" y="25"/>
                  </a:lnTo>
                  <a:lnTo>
                    <a:pt x="15" y="24"/>
                  </a:lnTo>
                  <a:lnTo>
                    <a:pt x="17" y="23"/>
                  </a:lnTo>
                  <a:lnTo>
                    <a:pt x="19" y="22"/>
                  </a:lnTo>
                  <a:lnTo>
                    <a:pt x="21" y="21"/>
                  </a:lnTo>
                  <a:lnTo>
                    <a:pt x="23" y="19"/>
                  </a:lnTo>
                  <a:lnTo>
                    <a:pt x="25" y="17"/>
                  </a:lnTo>
                  <a:lnTo>
                    <a:pt x="25" y="15"/>
                  </a:lnTo>
                  <a:lnTo>
                    <a:pt x="26" y="13"/>
                  </a:lnTo>
                  <a:lnTo>
                    <a:pt x="27" y="10"/>
                  </a:lnTo>
                  <a:lnTo>
                    <a:pt x="28" y="7"/>
                  </a:lnTo>
                  <a:lnTo>
                    <a:pt x="28" y="6"/>
                  </a:lnTo>
                  <a:lnTo>
                    <a:pt x="29" y="2"/>
                  </a:lnTo>
                  <a:lnTo>
                    <a:pt x="30" y="0"/>
                  </a:lnTo>
                  <a:lnTo>
                    <a:pt x="28" y="0"/>
                  </a:lnTo>
                  <a:lnTo>
                    <a:pt x="28" y="2"/>
                  </a:lnTo>
                  <a:lnTo>
                    <a:pt x="27" y="6"/>
                  </a:lnTo>
                  <a:lnTo>
                    <a:pt x="27" y="7"/>
                  </a:lnTo>
                  <a:lnTo>
                    <a:pt x="26" y="10"/>
                  </a:lnTo>
                  <a:lnTo>
                    <a:pt x="25" y="12"/>
                  </a:lnTo>
                  <a:lnTo>
                    <a:pt x="25" y="15"/>
                  </a:lnTo>
                  <a:lnTo>
                    <a:pt x="24" y="16"/>
                  </a:lnTo>
                  <a:lnTo>
                    <a:pt x="23" y="19"/>
                  </a:lnTo>
                  <a:lnTo>
                    <a:pt x="21" y="20"/>
                  </a:lnTo>
                  <a:lnTo>
                    <a:pt x="19" y="22"/>
                  </a:lnTo>
                  <a:lnTo>
                    <a:pt x="16" y="23"/>
                  </a:lnTo>
                  <a:lnTo>
                    <a:pt x="14" y="23"/>
                  </a:lnTo>
                  <a:lnTo>
                    <a:pt x="11" y="24"/>
                  </a:lnTo>
                  <a:lnTo>
                    <a:pt x="8" y="24"/>
                  </a:lnTo>
                  <a:lnTo>
                    <a:pt x="5" y="23"/>
                  </a:lnTo>
                  <a:lnTo>
                    <a:pt x="0" y="23"/>
                  </a:lnTo>
                  <a:lnTo>
                    <a:pt x="0" y="2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5" name="Freeform 121"/>
            <p:cNvSpPr>
              <a:spLocks/>
            </p:cNvSpPr>
            <p:nvPr/>
          </p:nvSpPr>
          <p:spPr bwMode="auto">
            <a:xfrm>
              <a:off x="6033" y="791"/>
              <a:ext cx="27" cy="31"/>
            </a:xfrm>
            <a:custGeom>
              <a:avLst/>
              <a:gdLst>
                <a:gd name="T0" fmla="*/ 0 w 27"/>
                <a:gd name="T1" fmla="*/ 0 h 31"/>
                <a:gd name="T2" fmla="*/ 0 w 27"/>
                <a:gd name="T3" fmla="*/ 0 h 31"/>
                <a:gd name="T4" fmla="*/ 1 w 27"/>
                <a:gd name="T5" fmla="*/ 1 h 31"/>
                <a:gd name="T6" fmla="*/ 1 w 27"/>
                <a:gd name="T7" fmla="*/ 2 h 31"/>
                <a:gd name="T8" fmla="*/ 1 w 27"/>
                <a:gd name="T9" fmla="*/ 3 h 31"/>
                <a:gd name="T10" fmla="*/ 2 w 27"/>
                <a:gd name="T11" fmla="*/ 4 h 31"/>
                <a:gd name="T12" fmla="*/ 3 w 27"/>
                <a:gd name="T13" fmla="*/ 7 h 31"/>
                <a:gd name="T14" fmla="*/ 4 w 27"/>
                <a:gd name="T15" fmla="*/ 8 h 31"/>
                <a:gd name="T16" fmla="*/ 5 w 27"/>
                <a:gd name="T17" fmla="*/ 11 h 31"/>
                <a:gd name="T18" fmla="*/ 6 w 27"/>
                <a:gd name="T19" fmla="*/ 13 h 31"/>
                <a:gd name="T20" fmla="*/ 8 w 27"/>
                <a:gd name="T21" fmla="*/ 16 h 31"/>
                <a:gd name="T22" fmla="*/ 11 w 27"/>
                <a:gd name="T23" fmla="*/ 18 h 31"/>
                <a:gd name="T24" fmla="*/ 13 w 27"/>
                <a:gd name="T25" fmla="*/ 21 h 31"/>
                <a:gd name="T26" fmla="*/ 14 w 27"/>
                <a:gd name="T27" fmla="*/ 23 h 31"/>
                <a:gd name="T28" fmla="*/ 17 w 27"/>
                <a:gd name="T29" fmla="*/ 25 h 31"/>
                <a:gd name="T30" fmla="*/ 20 w 27"/>
                <a:gd name="T31" fmla="*/ 27 h 31"/>
                <a:gd name="T32" fmla="*/ 22 w 27"/>
                <a:gd name="T33" fmla="*/ 28 h 31"/>
                <a:gd name="T34" fmla="*/ 26 w 27"/>
                <a:gd name="T35" fmla="*/ 30 h 31"/>
                <a:gd name="T36" fmla="*/ 26 w 27"/>
                <a:gd name="T37" fmla="*/ 28 h 31"/>
                <a:gd name="T38" fmla="*/ 23 w 27"/>
                <a:gd name="T39" fmla="*/ 28 h 31"/>
                <a:gd name="T40" fmla="*/ 21 w 27"/>
                <a:gd name="T41" fmla="*/ 27 h 31"/>
                <a:gd name="T42" fmla="*/ 18 w 27"/>
                <a:gd name="T43" fmla="*/ 24 h 31"/>
                <a:gd name="T44" fmla="*/ 15 w 27"/>
                <a:gd name="T45" fmla="*/ 23 h 31"/>
                <a:gd name="T46" fmla="*/ 13 w 27"/>
                <a:gd name="T47" fmla="*/ 20 h 31"/>
                <a:gd name="T48" fmla="*/ 11 w 27"/>
                <a:gd name="T49" fmla="*/ 18 h 31"/>
                <a:gd name="T50" fmla="*/ 9 w 27"/>
                <a:gd name="T51" fmla="*/ 15 h 31"/>
                <a:gd name="T52" fmla="*/ 7 w 27"/>
                <a:gd name="T53" fmla="*/ 13 h 31"/>
                <a:gd name="T54" fmla="*/ 6 w 27"/>
                <a:gd name="T55" fmla="*/ 11 h 31"/>
                <a:gd name="T56" fmla="*/ 4 w 27"/>
                <a:gd name="T57" fmla="*/ 8 h 31"/>
                <a:gd name="T58" fmla="*/ 4 w 27"/>
                <a:gd name="T59" fmla="*/ 6 h 31"/>
                <a:gd name="T60" fmla="*/ 3 w 27"/>
                <a:gd name="T61" fmla="*/ 4 h 31"/>
                <a:gd name="T62" fmla="*/ 2 w 27"/>
                <a:gd name="T63" fmla="*/ 3 h 31"/>
                <a:gd name="T64" fmla="*/ 2 w 27"/>
                <a:gd name="T65" fmla="*/ 2 h 31"/>
                <a:gd name="T66" fmla="*/ 2 w 27"/>
                <a:gd name="T67" fmla="*/ 0 h 31"/>
                <a:gd name="T68" fmla="*/ 1 w 27"/>
                <a:gd name="T69" fmla="*/ 0 h 31"/>
                <a:gd name="T70" fmla="*/ 0 w 27"/>
                <a:gd name="T7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1">
                  <a:moveTo>
                    <a:pt x="0" y="0"/>
                  </a:moveTo>
                  <a:lnTo>
                    <a:pt x="0" y="0"/>
                  </a:lnTo>
                  <a:lnTo>
                    <a:pt x="1" y="1"/>
                  </a:lnTo>
                  <a:lnTo>
                    <a:pt x="1" y="2"/>
                  </a:lnTo>
                  <a:lnTo>
                    <a:pt x="1" y="3"/>
                  </a:lnTo>
                  <a:lnTo>
                    <a:pt x="2" y="4"/>
                  </a:lnTo>
                  <a:lnTo>
                    <a:pt x="3" y="7"/>
                  </a:lnTo>
                  <a:lnTo>
                    <a:pt x="4" y="8"/>
                  </a:lnTo>
                  <a:lnTo>
                    <a:pt x="5" y="11"/>
                  </a:lnTo>
                  <a:lnTo>
                    <a:pt x="6" y="13"/>
                  </a:lnTo>
                  <a:lnTo>
                    <a:pt x="8" y="16"/>
                  </a:lnTo>
                  <a:lnTo>
                    <a:pt x="11" y="18"/>
                  </a:lnTo>
                  <a:lnTo>
                    <a:pt x="13" y="21"/>
                  </a:lnTo>
                  <a:lnTo>
                    <a:pt x="14" y="23"/>
                  </a:lnTo>
                  <a:lnTo>
                    <a:pt x="17" y="25"/>
                  </a:lnTo>
                  <a:lnTo>
                    <a:pt x="20" y="27"/>
                  </a:lnTo>
                  <a:lnTo>
                    <a:pt x="22" y="28"/>
                  </a:lnTo>
                  <a:lnTo>
                    <a:pt x="26" y="30"/>
                  </a:lnTo>
                  <a:lnTo>
                    <a:pt x="26" y="28"/>
                  </a:lnTo>
                  <a:lnTo>
                    <a:pt x="23" y="28"/>
                  </a:lnTo>
                  <a:lnTo>
                    <a:pt x="21" y="27"/>
                  </a:lnTo>
                  <a:lnTo>
                    <a:pt x="18" y="24"/>
                  </a:lnTo>
                  <a:lnTo>
                    <a:pt x="15" y="23"/>
                  </a:lnTo>
                  <a:lnTo>
                    <a:pt x="13" y="20"/>
                  </a:lnTo>
                  <a:lnTo>
                    <a:pt x="11" y="18"/>
                  </a:lnTo>
                  <a:lnTo>
                    <a:pt x="9" y="15"/>
                  </a:lnTo>
                  <a:lnTo>
                    <a:pt x="7" y="13"/>
                  </a:lnTo>
                  <a:lnTo>
                    <a:pt x="6" y="11"/>
                  </a:lnTo>
                  <a:lnTo>
                    <a:pt x="4" y="8"/>
                  </a:lnTo>
                  <a:lnTo>
                    <a:pt x="4" y="6"/>
                  </a:lnTo>
                  <a:lnTo>
                    <a:pt x="3" y="4"/>
                  </a:lnTo>
                  <a:lnTo>
                    <a:pt x="2" y="3"/>
                  </a:lnTo>
                  <a:lnTo>
                    <a:pt x="2" y="2"/>
                  </a:lnTo>
                  <a:lnTo>
                    <a:pt x="2" y="0"/>
                  </a:lnTo>
                  <a:lnTo>
                    <a:pt x="1"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6" name="Freeform 122"/>
            <p:cNvSpPr>
              <a:spLocks/>
            </p:cNvSpPr>
            <p:nvPr/>
          </p:nvSpPr>
          <p:spPr bwMode="auto">
            <a:xfrm>
              <a:off x="6031" y="779"/>
              <a:ext cx="63" cy="25"/>
            </a:xfrm>
            <a:custGeom>
              <a:avLst/>
              <a:gdLst>
                <a:gd name="T0" fmla="*/ 62 w 63"/>
                <a:gd name="T1" fmla="*/ 0 h 25"/>
                <a:gd name="T2" fmla="*/ 62 w 63"/>
                <a:gd name="T3" fmla="*/ 3 h 25"/>
                <a:gd name="T4" fmla="*/ 62 w 63"/>
                <a:gd name="T5" fmla="*/ 6 h 25"/>
                <a:gd name="T6" fmla="*/ 62 w 63"/>
                <a:gd name="T7" fmla="*/ 10 h 25"/>
                <a:gd name="T8" fmla="*/ 62 w 63"/>
                <a:gd name="T9" fmla="*/ 14 h 25"/>
                <a:gd name="T10" fmla="*/ 61 w 63"/>
                <a:gd name="T11" fmla="*/ 16 h 25"/>
                <a:gd name="T12" fmla="*/ 61 w 63"/>
                <a:gd name="T13" fmla="*/ 18 h 25"/>
                <a:gd name="T14" fmla="*/ 60 w 63"/>
                <a:gd name="T15" fmla="*/ 21 h 25"/>
                <a:gd name="T16" fmla="*/ 59 w 63"/>
                <a:gd name="T17" fmla="*/ 22 h 25"/>
                <a:gd name="T18" fmla="*/ 9 w 63"/>
                <a:gd name="T19" fmla="*/ 20 h 25"/>
                <a:gd name="T20" fmla="*/ 51 w 63"/>
                <a:gd name="T21" fmla="*/ 18 h 25"/>
                <a:gd name="T22" fmla="*/ 53 w 63"/>
                <a:gd name="T23" fmla="*/ 18 h 25"/>
                <a:gd name="T24" fmla="*/ 55 w 63"/>
                <a:gd name="T25" fmla="*/ 15 h 25"/>
                <a:gd name="T26" fmla="*/ 57 w 63"/>
                <a:gd name="T27" fmla="*/ 14 h 25"/>
                <a:gd name="T28" fmla="*/ 58 w 63"/>
                <a:gd name="T29" fmla="*/ 11 h 25"/>
                <a:gd name="T30" fmla="*/ 59 w 63"/>
                <a:gd name="T31" fmla="*/ 9 h 25"/>
                <a:gd name="T32" fmla="*/ 60 w 63"/>
                <a:gd name="T33" fmla="*/ 7 h 25"/>
                <a:gd name="T34" fmla="*/ 60 w 63"/>
                <a:gd name="T35" fmla="*/ 6 h 25"/>
                <a:gd name="T36" fmla="*/ 13 w 63"/>
                <a:gd name="T37" fmla="*/ 6 h 25"/>
                <a:gd name="T38" fmla="*/ 12 w 63"/>
                <a:gd name="T39" fmla="*/ 6 h 25"/>
                <a:gd name="T40" fmla="*/ 12 w 63"/>
                <a:gd name="T41" fmla="*/ 7 h 25"/>
                <a:gd name="T42" fmla="*/ 15 w 63"/>
                <a:gd name="T43" fmla="*/ 7 h 25"/>
                <a:gd name="T44" fmla="*/ 17 w 63"/>
                <a:gd name="T45" fmla="*/ 7 h 25"/>
                <a:gd name="T46" fmla="*/ 19 w 63"/>
                <a:gd name="T47" fmla="*/ 7 h 25"/>
                <a:gd name="T48" fmla="*/ 21 w 63"/>
                <a:gd name="T49" fmla="*/ 8 h 25"/>
                <a:gd name="T50" fmla="*/ 23 w 63"/>
                <a:gd name="T51" fmla="*/ 8 h 25"/>
                <a:gd name="T52" fmla="*/ 26 w 63"/>
                <a:gd name="T53" fmla="*/ 8 h 25"/>
                <a:gd name="T54" fmla="*/ 28 w 63"/>
                <a:gd name="T55" fmla="*/ 8 h 25"/>
                <a:gd name="T56" fmla="*/ 30 w 63"/>
                <a:gd name="T57" fmla="*/ 7 h 25"/>
                <a:gd name="T58" fmla="*/ 33 w 63"/>
                <a:gd name="T59" fmla="*/ 6 h 25"/>
                <a:gd name="T60" fmla="*/ 35 w 63"/>
                <a:gd name="T61" fmla="*/ 6 h 25"/>
                <a:gd name="T62" fmla="*/ 37 w 63"/>
                <a:gd name="T63" fmla="*/ 6 h 25"/>
                <a:gd name="T64" fmla="*/ 37 w 63"/>
                <a:gd name="T65" fmla="*/ 8 h 25"/>
                <a:gd name="T66" fmla="*/ 35 w 63"/>
                <a:gd name="T67" fmla="*/ 10 h 25"/>
                <a:gd name="T68" fmla="*/ 32 w 63"/>
                <a:gd name="T69" fmla="*/ 11 h 25"/>
                <a:gd name="T70" fmla="*/ 28 w 63"/>
                <a:gd name="T71" fmla="*/ 13 h 25"/>
                <a:gd name="T72" fmla="*/ 26 w 63"/>
                <a:gd name="T73" fmla="*/ 14 h 25"/>
                <a:gd name="T74" fmla="*/ 23 w 63"/>
                <a:gd name="T75" fmla="*/ 15 h 25"/>
                <a:gd name="T76" fmla="*/ 20 w 63"/>
                <a:gd name="T77" fmla="*/ 15 h 25"/>
                <a:gd name="T78" fmla="*/ 18 w 63"/>
                <a:gd name="T79" fmla="*/ 15 h 25"/>
                <a:gd name="T80" fmla="*/ 16 w 63"/>
                <a:gd name="T81" fmla="*/ 14 h 25"/>
                <a:gd name="T82" fmla="*/ 15 w 63"/>
                <a:gd name="T83" fmla="*/ 11 h 25"/>
                <a:gd name="T84" fmla="*/ 14 w 63"/>
                <a:gd name="T85" fmla="*/ 10 h 25"/>
                <a:gd name="T86" fmla="*/ 11 w 63"/>
                <a:gd name="T87" fmla="*/ 9 h 25"/>
                <a:gd name="T88" fmla="*/ 7 w 63"/>
                <a:gd name="T89" fmla="*/ 10 h 25"/>
                <a:gd name="T90" fmla="*/ 5 w 63"/>
                <a:gd name="T91" fmla="*/ 10 h 25"/>
                <a:gd name="T92" fmla="*/ 4 w 63"/>
                <a:gd name="T93"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25">
                  <a:moveTo>
                    <a:pt x="0" y="0"/>
                  </a:moveTo>
                  <a:lnTo>
                    <a:pt x="62" y="0"/>
                  </a:lnTo>
                  <a:lnTo>
                    <a:pt x="62" y="2"/>
                  </a:lnTo>
                  <a:lnTo>
                    <a:pt x="62" y="3"/>
                  </a:lnTo>
                  <a:lnTo>
                    <a:pt x="62" y="5"/>
                  </a:lnTo>
                  <a:lnTo>
                    <a:pt x="62" y="6"/>
                  </a:lnTo>
                  <a:lnTo>
                    <a:pt x="62" y="8"/>
                  </a:lnTo>
                  <a:lnTo>
                    <a:pt x="62" y="10"/>
                  </a:lnTo>
                  <a:lnTo>
                    <a:pt x="62" y="11"/>
                  </a:lnTo>
                  <a:lnTo>
                    <a:pt x="62" y="14"/>
                  </a:lnTo>
                  <a:lnTo>
                    <a:pt x="62" y="14"/>
                  </a:lnTo>
                  <a:lnTo>
                    <a:pt x="61" y="16"/>
                  </a:lnTo>
                  <a:lnTo>
                    <a:pt x="61" y="18"/>
                  </a:lnTo>
                  <a:lnTo>
                    <a:pt x="61" y="18"/>
                  </a:lnTo>
                  <a:lnTo>
                    <a:pt x="60" y="20"/>
                  </a:lnTo>
                  <a:lnTo>
                    <a:pt x="60" y="21"/>
                  </a:lnTo>
                  <a:lnTo>
                    <a:pt x="59" y="22"/>
                  </a:lnTo>
                  <a:lnTo>
                    <a:pt x="59" y="22"/>
                  </a:lnTo>
                  <a:lnTo>
                    <a:pt x="12" y="24"/>
                  </a:lnTo>
                  <a:lnTo>
                    <a:pt x="9" y="20"/>
                  </a:lnTo>
                  <a:lnTo>
                    <a:pt x="50" y="19"/>
                  </a:lnTo>
                  <a:lnTo>
                    <a:pt x="51" y="18"/>
                  </a:lnTo>
                  <a:lnTo>
                    <a:pt x="52" y="18"/>
                  </a:lnTo>
                  <a:lnTo>
                    <a:pt x="53" y="18"/>
                  </a:lnTo>
                  <a:lnTo>
                    <a:pt x="54" y="17"/>
                  </a:lnTo>
                  <a:lnTo>
                    <a:pt x="55" y="15"/>
                  </a:lnTo>
                  <a:lnTo>
                    <a:pt x="56" y="14"/>
                  </a:lnTo>
                  <a:lnTo>
                    <a:pt x="57" y="14"/>
                  </a:lnTo>
                  <a:lnTo>
                    <a:pt x="57" y="12"/>
                  </a:lnTo>
                  <a:lnTo>
                    <a:pt x="58" y="11"/>
                  </a:lnTo>
                  <a:lnTo>
                    <a:pt x="59" y="10"/>
                  </a:lnTo>
                  <a:lnTo>
                    <a:pt x="59" y="9"/>
                  </a:lnTo>
                  <a:lnTo>
                    <a:pt x="59" y="8"/>
                  </a:lnTo>
                  <a:lnTo>
                    <a:pt x="60" y="7"/>
                  </a:lnTo>
                  <a:lnTo>
                    <a:pt x="60" y="6"/>
                  </a:lnTo>
                  <a:lnTo>
                    <a:pt x="60" y="6"/>
                  </a:lnTo>
                  <a:lnTo>
                    <a:pt x="14" y="5"/>
                  </a:lnTo>
                  <a:lnTo>
                    <a:pt x="13" y="6"/>
                  </a:lnTo>
                  <a:lnTo>
                    <a:pt x="12" y="6"/>
                  </a:lnTo>
                  <a:lnTo>
                    <a:pt x="12" y="6"/>
                  </a:lnTo>
                  <a:lnTo>
                    <a:pt x="11" y="6"/>
                  </a:lnTo>
                  <a:lnTo>
                    <a:pt x="12" y="7"/>
                  </a:lnTo>
                  <a:lnTo>
                    <a:pt x="13" y="7"/>
                  </a:lnTo>
                  <a:lnTo>
                    <a:pt x="15" y="7"/>
                  </a:lnTo>
                  <a:lnTo>
                    <a:pt x="16" y="7"/>
                  </a:lnTo>
                  <a:lnTo>
                    <a:pt x="17" y="7"/>
                  </a:lnTo>
                  <a:lnTo>
                    <a:pt x="18" y="7"/>
                  </a:lnTo>
                  <a:lnTo>
                    <a:pt x="19" y="7"/>
                  </a:lnTo>
                  <a:lnTo>
                    <a:pt x="20" y="7"/>
                  </a:lnTo>
                  <a:lnTo>
                    <a:pt x="21" y="8"/>
                  </a:lnTo>
                  <a:lnTo>
                    <a:pt x="22" y="8"/>
                  </a:lnTo>
                  <a:lnTo>
                    <a:pt x="23" y="8"/>
                  </a:lnTo>
                  <a:lnTo>
                    <a:pt x="24" y="8"/>
                  </a:lnTo>
                  <a:lnTo>
                    <a:pt x="26" y="8"/>
                  </a:lnTo>
                  <a:lnTo>
                    <a:pt x="27" y="8"/>
                  </a:lnTo>
                  <a:lnTo>
                    <a:pt x="28" y="8"/>
                  </a:lnTo>
                  <a:lnTo>
                    <a:pt x="29" y="8"/>
                  </a:lnTo>
                  <a:lnTo>
                    <a:pt x="30" y="7"/>
                  </a:lnTo>
                  <a:lnTo>
                    <a:pt x="32" y="7"/>
                  </a:lnTo>
                  <a:lnTo>
                    <a:pt x="33" y="6"/>
                  </a:lnTo>
                  <a:lnTo>
                    <a:pt x="34" y="6"/>
                  </a:lnTo>
                  <a:lnTo>
                    <a:pt x="35" y="6"/>
                  </a:lnTo>
                  <a:lnTo>
                    <a:pt x="36" y="6"/>
                  </a:lnTo>
                  <a:lnTo>
                    <a:pt x="37" y="6"/>
                  </a:lnTo>
                  <a:lnTo>
                    <a:pt x="38" y="6"/>
                  </a:lnTo>
                  <a:lnTo>
                    <a:pt x="37" y="8"/>
                  </a:lnTo>
                  <a:lnTo>
                    <a:pt x="36" y="9"/>
                  </a:lnTo>
                  <a:lnTo>
                    <a:pt x="35" y="10"/>
                  </a:lnTo>
                  <a:lnTo>
                    <a:pt x="33" y="10"/>
                  </a:lnTo>
                  <a:lnTo>
                    <a:pt x="32" y="11"/>
                  </a:lnTo>
                  <a:lnTo>
                    <a:pt x="30" y="12"/>
                  </a:lnTo>
                  <a:lnTo>
                    <a:pt x="28" y="13"/>
                  </a:lnTo>
                  <a:lnTo>
                    <a:pt x="27" y="14"/>
                  </a:lnTo>
                  <a:lnTo>
                    <a:pt x="26" y="14"/>
                  </a:lnTo>
                  <a:lnTo>
                    <a:pt x="24" y="14"/>
                  </a:lnTo>
                  <a:lnTo>
                    <a:pt x="23" y="15"/>
                  </a:lnTo>
                  <a:lnTo>
                    <a:pt x="22" y="15"/>
                  </a:lnTo>
                  <a:lnTo>
                    <a:pt x="20" y="15"/>
                  </a:lnTo>
                  <a:lnTo>
                    <a:pt x="19" y="16"/>
                  </a:lnTo>
                  <a:lnTo>
                    <a:pt x="18" y="15"/>
                  </a:lnTo>
                  <a:lnTo>
                    <a:pt x="17" y="15"/>
                  </a:lnTo>
                  <a:lnTo>
                    <a:pt x="16" y="14"/>
                  </a:lnTo>
                  <a:lnTo>
                    <a:pt x="16" y="13"/>
                  </a:lnTo>
                  <a:lnTo>
                    <a:pt x="15" y="11"/>
                  </a:lnTo>
                  <a:lnTo>
                    <a:pt x="15" y="10"/>
                  </a:lnTo>
                  <a:lnTo>
                    <a:pt x="14" y="10"/>
                  </a:lnTo>
                  <a:lnTo>
                    <a:pt x="12" y="9"/>
                  </a:lnTo>
                  <a:lnTo>
                    <a:pt x="11" y="9"/>
                  </a:lnTo>
                  <a:lnTo>
                    <a:pt x="9" y="10"/>
                  </a:lnTo>
                  <a:lnTo>
                    <a:pt x="7" y="10"/>
                  </a:lnTo>
                  <a:lnTo>
                    <a:pt x="6" y="10"/>
                  </a:lnTo>
                  <a:lnTo>
                    <a:pt x="5" y="10"/>
                  </a:lnTo>
                  <a:lnTo>
                    <a:pt x="4" y="10"/>
                  </a:lnTo>
                  <a:lnTo>
                    <a:pt x="4" y="9"/>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7" name="Freeform 123"/>
            <p:cNvSpPr>
              <a:spLocks/>
            </p:cNvSpPr>
            <p:nvPr/>
          </p:nvSpPr>
          <p:spPr bwMode="auto">
            <a:xfrm>
              <a:off x="6031" y="774"/>
              <a:ext cx="63" cy="6"/>
            </a:xfrm>
            <a:custGeom>
              <a:avLst/>
              <a:gdLst>
                <a:gd name="T0" fmla="*/ 62 w 63"/>
                <a:gd name="T1" fmla="*/ 5 h 6"/>
                <a:gd name="T2" fmla="*/ 62 w 63"/>
                <a:gd name="T3" fmla="*/ 5 h 6"/>
                <a:gd name="T4" fmla="*/ 0 w 63"/>
                <a:gd name="T5" fmla="*/ 5 h 6"/>
                <a:gd name="T6" fmla="*/ 0 w 63"/>
                <a:gd name="T7" fmla="*/ 0 h 6"/>
                <a:gd name="T8" fmla="*/ 62 w 63"/>
                <a:gd name="T9" fmla="*/ 0 h 6"/>
                <a:gd name="T10" fmla="*/ 61 w 63"/>
                <a:gd name="T11" fmla="*/ 5 h 6"/>
                <a:gd name="T12" fmla="*/ 62 w 6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3" h="6">
                  <a:moveTo>
                    <a:pt x="62" y="5"/>
                  </a:moveTo>
                  <a:lnTo>
                    <a:pt x="62" y="5"/>
                  </a:lnTo>
                  <a:lnTo>
                    <a:pt x="0" y="5"/>
                  </a:lnTo>
                  <a:lnTo>
                    <a:pt x="0" y="0"/>
                  </a:lnTo>
                  <a:lnTo>
                    <a:pt x="62" y="0"/>
                  </a:lnTo>
                  <a:lnTo>
                    <a:pt x="61" y="5"/>
                  </a:lnTo>
                  <a:lnTo>
                    <a:pt x="62"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8" name="Freeform 124"/>
            <p:cNvSpPr>
              <a:spLocks/>
            </p:cNvSpPr>
            <p:nvPr/>
          </p:nvSpPr>
          <p:spPr bwMode="auto">
            <a:xfrm>
              <a:off x="6094" y="779"/>
              <a:ext cx="3" cy="24"/>
            </a:xfrm>
            <a:custGeom>
              <a:avLst/>
              <a:gdLst>
                <a:gd name="T0" fmla="*/ 2 w 3"/>
                <a:gd name="T1" fmla="*/ 23 h 24"/>
                <a:gd name="T2" fmla="*/ 1 w 3"/>
                <a:gd name="T3" fmla="*/ 23 h 24"/>
                <a:gd name="T4" fmla="*/ 1 w 3"/>
                <a:gd name="T5" fmla="*/ 21 h 24"/>
                <a:gd name="T6" fmla="*/ 1 w 3"/>
                <a:gd name="T7" fmla="*/ 21 h 24"/>
                <a:gd name="T8" fmla="*/ 1 w 3"/>
                <a:gd name="T9" fmla="*/ 20 h 24"/>
                <a:gd name="T10" fmla="*/ 1 w 3"/>
                <a:gd name="T11" fmla="*/ 18 h 24"/>
                <a:gd name="T12" fmla="*/ 0 w 3"/>
                <a:gd name="T13" fmla="*/ 17 h 24"/>
                <a:gd name="T14" fmla="*/ 0 w 3"/>
                <a:gd name="T15" fmla="*/ 16 h 24"/>
                <a:gd name="T16" fmla="*/ 0 w 3"/>
                <a:gd name="T17" fmla="*/ 14 h 24"/>
                <a:gd name="T18" fmla="*/ 0 w 3"/>
                <a:gd name="T19" fmla="*/ 13 h 24"/>
                <a:gd name="T20" fmla="*/ 0 w 3"/>
                <a:gd name="T21" fmla="*/ 11 h 24"/>
                <a:gd name="T22" fmla="*/ 0 w 3"/>
                <a:gd name="T23" fmla="*/ 10 h 24"/>
                <a:gd name="T24" fmla="*/ 0 w 3"/>
                <a:gd name="T25" fmla="*/ 8 h 24"/>
                <a:gd name="T26" fmla="*/ 0 w 3"/>
                <a:gd name="T27" fmla="*/ 6 h 24"/>
                <a:gd name="T28" fmla="*/ 0 w 3"/>
                <a:gd name="T29" fmla="*/ 5 h 24"/>
                <a:gd name="T30" fmla="*/ 0 w 3"/>
                <a:gd name="T31" fmla="*/ 3 h 24"/>
                <a:gd name="T32" fmla="*/ 0 w 3"/>
                <a:gd name="T33" fmla="*/ 2 h 24"/>
                <a:gd name="T34" fmla="*/ 0 w 3"/>
                <a:gd name="T35" fmla="*/ 0 h 24"/>
                <a:gd name="T36" fmla="*/ 1 w 3"/>
                <a:gd name="T37" fmla="*/ 0 h 24"/>
                <a:gd name="T38" fmla="*/ 1 w 3"/>
                <a:gd name="T39" fmla="*/ 2 h 24"/>
                <a:gd name="T40" fmla="*/ 0 w 3"/>
                <a:gd name="T41" fmla="*/ 3 h 24"/>
                <a:gd name="T42" fmla="*/ 0 w 3"/>
                <a:gd name="T43" fmla="*/ 5 h 24"/>
                <a:gd name="T44" fmla="*/ 0 w 3"/>
                <a:gd name="T45" fmla="*/ 6 h 24"/>
                <a:gd name="T46" fmla="*/ 0 w 3"/>
                <a:gd name="T47" fmla="*/ 8 h 24"/>
                <a:gd name="T48" fmla="*/ 0 w 3"/>
                <a:gd name="T49" fmla="*/ 10 h 24"/>
                <a:gd name="T50" fmla="*/ 0 w 3"/>
                <a:gd name="T51" fmla="*/ 11 h 24"/>
                <a:gd name="T52" fmla="*/ 1 w 3"/>
                <a:gd name="T53" fmla="*/ 13 h 24"/>
                <a:gd name="T54" fmla="*/ 1 w 3"/>
                <a:gd name="T55" fmla="*/ 14 h 24"/>
                <a:gd name="T56" fmla="*/ 1 w 3"/>
                <a:gd name="T57" fmla="*/ 16 h 24"/>
                <a:gd name="T58" fmla="*/ 1 w 3"/>
                <a:gd name="T59" fmla="*/ 17 h 24"/>
                <a:gd name="T60" fmla="*/ 1 w 3"/>
                <a:gd name="T61" fmla="*/ 18 h 24"/>
                <a:gd name="T62" fmla="*/ 2 w 3"/>
                <a:gd name="T63" fmla="*/ 20 h 24"/>
                <a:gd name="T64" fmla="*/ 2 w 3"/>
                <a:gd name="T65" fmla="*/ 21 h 24"/>
                <a:gd name="T66" fmla="*/ 2 w 3"/>
                <a:gd name="T67" fmla="*/ 21 h 24"/>
                <a:gd name="T68" fmla="*/ 2 w 3"/>
                <a:gd name="T69" fmla="*/ 22 h 24"/>
                <a:gd name="T70" fmla="*/ 2 w 3"/>
                <a:gd name="T71" fmla="*/ 21 h 24"/>
                <a:gd name="T72" fmla="*/ 2 w 3"/>
                <a:gd name="T73" fmla="*/ 23 h 24"/>
                <a:gd name="T74" fmla="*/ 1 w 3"/>
                <a:gd name="T75" fmla="*/ 23 h 24"/>
                <a:gd name="T76" fmla="*/ 2 w 3"/>
                <a:gd name="T7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24">
                  <a:moveTo>
                    <a:pt x="2" y="23"/>
                  </a:moveTo>
                  <a:lnTo>
                    <a:pt x="1" y="23"/>
                  </a:lnTo>
                  <a:lnTo>
                    <a:pt x="1" y="21"/>
                  </a:lnTo>
                  <a:lnTo>
                    <a:pt x="1" y="21"/>
                  </a:lnTo>
                  <a:lnTo>
                    <a:pt x="1" y="20"/>
                  </a:lnTo>
                  <a:lnTo>
                    <a:pt x="1" y="18"/>
                  </a:lnTo>
                  <a:lnTo>
                    <a:pt x="0" y="17"/>
                  </a:lnTo>
                  <a:lnTo>
                    <a:pt x="0" y="16"/>
                  </a:lnTo>
                  <a:lnTo>
                    <a:pt x="0" y="14"/>
                  </a:lnTo>
                  <a:lnTo>
                    <a:pt x="0" y="13"/>
                  </a:lnTo>
                  <a:lnTo>
                    <a:pt x="0" y="11"/>
                  </a:lnTo>
                  <a:lnTo>
                    <a:pt x="0" y="10"/>
                  </a:lnTo>
                  <a:lnTo>
                    <a:pt x="0" y="8"/>
                  </a:lnTo>
                  <a:lnTo>
                    <a:pt x="0" y="6"/>
                  </a:lnTo>
                  <a:lnTo>
                    <a:pt x="0" y="5"/>
                  </a:lnTo>
                  <a:lnTo>
                    <a:pt x="0" y="3"/>
                  </a:lnTo>
                  <a:lnTo>
                    <a:pt x="0" y="2"/>
                  </a:lnTo>
                  <a:lnTo>
                    <a:pt x="0" y="0"/>
                  </a:lnTo>
                  <a:lnTo>
                    <a:pt x="1" y="0"/>
                  </a:lnTo>
                  <a:lnTo>
                    <a:pt x="1" y="2"/>
                  </a:lnTo>
                  <a:lnTo>
                    <a:pt x="0" y="3"/>
                  </a:lnTo>
                  <a:lnTo>
                    <a:pt x="0" y="5"/>
                  </a:lnTo>
                  <a:lnTo>
                    <a:pt x="0" y="6"/>
                  </a:lnTo>
                  <a:lnTo>
                    <a:pt x="0" y="8"/>
                  </a:lnTo>
                  <a:lnTo>
                    <a:pt x="0" y="10"/>
                  </a:lnTo>
                  <a:lnTo>
                    <a:pt x="0" y="11"/>
                  </a:lnTo>
                  <a:lnTo>
                    <a:pt x="1" y="13"/>
                  </a:lnTo>
                  <a:lnTo>
                    <a:pt x="1" y="14"/>
                  </a:lnTo>
                  <a:lnTo>
                    <a:pt x="1" y="16"/>
                  </a:lnTo>
                  <a:lnTo>
                    <a:pt x="1" y="17"/>
                  </a:lnTo>
                  <a:lnTo>
                    <a:pt x="1" y="18"/>
                  </a:lnTo>
                  <a:lnTo>
                    <a:pt x="2" y="20"/>
                  </a:lnTo>
                  <a:lnTo>
                    <a:pt x="2" y="21"/>
                  </a:lnTo>
                  <a:lnTo>
                    <a:pt x="2" y="21"/>
                  </a:lnTo>
                  <a:lnTo>
                    <a:pt x="2" y="22"/>
                  </a:lnTo>
                  <a:lnTo>
                    <a:pt x="2" y="21"/>
                  </a:lnTo>
                  <a:lnTo>
                    <a:pt x="2" y="23"/>
                  </a:lnTo>
                  <a:lnTo>
                    <a:pt x="1" y="23"/>
                  </a:lnTo>
                  <a:lnTo>
                    <a:pt x="2" y="2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9" name="Freeform 125"/>
            <p:cNvSpPr>
              <a:spLocks/>
            </p:cNvSpPr>
            <p:nvPr/>
          </p:nvSpPr>
          <p:spPr bwMode="auto">
            <a:xfrm>
              <a:off x="6044" y="803"/>
              <a:ext cx="47" cy="4"/>
            </a:xfrm>
            <a:custGeom>
              <a:avLst/>
              <a:gdLst>
                <a:gd name="T0" fmla="*/ 0 w 47"/>
                <a:gd name="T1" fmla="*/ 0 h 4"/>
                <a:gd name="T2" fmla="*/ 1 w 47"/>
                <a:gd name="T3" fmla="*/ 0 h 4"/>
                <a:gd name="T4" fmla="*/ 46 w 47"/>
                <a:gd name="T5" fmla="*/ 1 h 4"/>
                <a:gd name="T6" fmla="*/ 46 w 47"/>
                <a:gd name="T7" fmla="*/ 3 h 4"/>
                <a:gd name="T8" fmla="*/ 1 w 47"/>
                <a:gd name="T9" fmla="*/ 0 h 4"/>
                <a:gd name="T10" fmla="*/ 0 w 47"/>
                <a:gd name="T11" fmla="*/ 0 h 4"/>
              </a:gdLst>
              <a:ahLst/>
              <a:cxnLst>
                <a:cxn ang="0">
                  <a:pos x="T0" y="T1"/>
                </a:cxn>
                <a:cxn ang="0">
                  <a:pos x="T2" y="T3"/>
                </a:cxn>
                <a:cxn ang="0">
                  <a:pos x="T4" y="T5"/>
                </a:cxn>
                <a:cxn ang="0">
                  <a:pos x="T6" y="T7"/>
                </a:cxn>
                <a:cxn ang="0">
                  <a:pos x="T8" y="T9"/>
                </a:cxn>
                <a:cxn ang="0">
                  <a:pos x="T10" y="T11"/>
                </a:cxn>
              </a:cxnLst>
              <a:rect l="0" t="0" r="r" b="b"/>
              <a:pathLst>
                <a:path w="47" h="4">
                  <a:moveTo>
                    <a:pt x="0" y="0"/>
                  </a:moveTo>
                  <a:lnTo>
                    <a:pt x="1" y="0"/>
                  </a:lnTo>
                  <a:lnTo>
                    <a:pt x="46" y="1"/>
                  </a:lnTo>
                  <a:lnTo>
                    <a:pt x="46" y="3"/>
                  </a:lnTo>
                  <a:lnTo>
                    <a:pt x="1"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0" name="Freeform 126"/>
            <p:cNvSpPr>
              <a:spLocks/>
            </p:cNvSpPr>
            <p:nvPr/>
          </p:nvSpPr>
          <p:spPr bwMode="auto">
            <a:xfrm>
              <a:off x="6038" y="803"/>
              <a:ext cx="3" cy="1"/>
            </a:xfrm>
            <a:custGeom>
              <a:avLst/>
              <a:gdLst>
                <a:gd name="T0" fmla="*/ 1 w 3"/>
                <a:gd name="T1" fmla="*/ 0 h 1"/>
                <a:gd name="T2" fmla="*/ 2 w 3"/>
                <a:gd name="T3" fmla="*/ 0 h 1"/>
                <a:gd name="T4" fmla="*/ 0 w 3"/>
                <a:gd name="T5" fmla="*/ 0 h 1"/>
                <a:gd name="T6" fmla="*/ 0 w 3"/>
                <a:gd name="T7" fmla="*/ 0 h 1"/>
                <a:gd name="T8" fmla="*/ 1 w 3"/>
                <a:gd name="T9" fmla="*/ 0 h 1"/>
                <a:gd name="T10" fmla="*/ 1 w 3"/>
                <a:gd name="T11" fmla="*/ 0 h 1"/>
                <a:gd name="T12" fmla="*/ 1 w 3"/>
                <a:gd name="T13" fmla="*/ 0 h 1"/>
                <a:gd name="T14" fmla="*/ 2 w 3"/>
                <a:gd name="T15" fmla="*/ 0 h 1"/>
                <a:gd name="T16" fmla="*/ 2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lnTo>
                    <a:pt x="2" y="0"/>
                  </a:lnTo>
                  <a:lnTo>
                    <a:pt x="0" y="0"/>
                  </a:lnTo>
                  <a:lnTo>
                    <a:pt x="0" y="0"/>
                  </a:lnTo>
                  <a:lnTo>
                    <a:pt x="1" y="0"/>
                  </a:lnTo>
                  <a:lnTo>
                    <a:pt x="1" y="0"/>
                  </a:lnTo>
                  <a:lnTo>
                    <a:pt x="1" y="0"/>
                  </a:lnTo>
                  <a:lnTo>
                    <a:pt x="2" y="0"/>
                  </a:lnTo>
                  <a:lnTo>
                    <a:pt x="2"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1" name="Freeform 127"/>
            <p:cNvSpPr>
              <a:spLocks/>
            </p:cNvSpPr>
            <p:nvPr/>
          </p:nvSpPr>
          <p:spPr bwMode="auto">
            <a:xfrm>
              <a:off x="6041" y="798"/>
              <a:ext cx="40" cy="5"/>
            </a:xfrm>
            <a:custGeom>
              <a:avLst/>
              <a:gdLst>
                <a:gd name="T0" fmla="*/ 39 w 40"/>
                <a:gd name="T1" fmla="*/ 4 h 5"/>
                <a:gd name="T2" fmla="*/ 39 w 40"/>
                <a:gd name="T3" fmla="*/ 4 h 5"/>
                <a:gd name="T4" fmla="*/ 0 w 40"/>
                <a:gd name="T5" fmla="*/ 2 h 5"/>
                <a:gd name="T6" fmla="*/ 0 w 40"/>
                <a:gd name="T7" fmla="*/ 0 h 5"/>
                <a:gd name="T8" fmla="*/ 39 w 40"/>
                <a:gd name="T9" fmla="*/ 0 h 5"/>
                <a:gd name="T10" fmla="*/ 39 w 40"/>
                <a:gd name="T11" fmla="*/ 4 h 5"/>
              </a:gdLst>
              <a:ahLst/>
              <a:cxnLst>
                <a:cxn ang="0">
                  <a:pos x="T0" y="T1"/>
                </a:cxn>
                <a:cxn ang="0">
                  <a:pos x="T2" y="T3"/>
                </a:cxn>
                <a:cxn ang="0">
                  <a:pos x="T4" y="T5"/>
                </a:cxn>
                <a:cxn ang="0">
                  <a:pos x="T6" y="T7"/>
                </a:cxn>
                <a:cxn ang="0">
                  <a:pos x="T8" y="T9"/>
                </a:cxn>
                <a:cxn ang="0">
                  <a:pos x="T10" y="T11"/>
                </a:cxn>
              </a:cxnLst>
              <a:rect l="0" t="0" r="r" b="b"/>
              <a:pathLst>
                <a:path w="40" h="5">
                  <a:moveTo>
                    <a:pt x="39" y="4"/>
                  </a:moveTo>
                  <a:lnTo>
                    <a:pt x="39" y="4"/>
                  </a:lnTo>
                  <a:lnTo>
                    <a:pt x="0" y="2"/>
                  </a:lnTo>
                  <a:lnTo>
                    <a:pt x="0" y="0"/>
                  </a:lnTo>
                  <a:lnTo>
                    <a:pt x="39" y="0"/>
                  </a:lnTo>
                  <a:lnTo>
                    <a:pt x="39"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2" name="Freeform 128"/>
            <p:cNvSpPr>
              <a:spLocks/>
            </p:cNvSpPr>
            <p:nvPr/>
          </p:nvSpPr>
          <p:spPr bwMode="auto">
            <a:xfrm>
              <a:off x="6086" y="785"/>
              <a:ext cx="7" cy="14"/>
            </a:xfrm>
            <a:custGeom>
              <a:avLst/>
              <a:gdLst>
                <a:gd name="T0" fmla="*/ 5 w 7"/>
                <a:gd name="T1" fmla="*/ 1 h 14"/>
                <a:gd name="T2" fmla="*/ 5 w 7"/>
                <a:gd name="T3" fmla="*/ 1 h 14"/>
                <a:gd name="T4" fmla="*/ 5 w 7"/>
                <a:gd name="T5" fmla="*/ 1 h 14"/>
                <a:gd name="T6" fmla="*/ 5 w 7"/>
                <a:gd name="T7" fmla="*/ 2 h 14"/>
                <a:gd name="T8" fmla="*/ 5 w 7"/>
                <a:gd name="T9" fmla="*/ 3 h 14"/>
                <a:gd name="T10" fmla="*/ 4 w 7"/>
                <a:gd name="T11" fmla="*/ 3 h 14"/>
                <a:gd name="T12" fmla="*/ 4 w 7"/>
                <a:gd name="T13" fmla="*/ 4 h 14"/>
                <a:gd name="T14" fmla="*/ 4 w 7"/>
                <a:gd name="T15" fmla="*/ 5 h 14"/>
                <a:gd name="T16" fmla="*/ 4 w 7"/>
                <a:gd name="T17" fmla="*/ 6 h 14"/>
                <a:gd name="T18" fmla="*/ 3 w 7"/>
                <a:gd name="T19" fmla="*/ 8 h 14"/>
                <a:gd name="T20" fmla="*/ 3 w 7"/>
                <a:gd name="T21" fmla="*/ 8 h 14"/>
                <a:gd name="T22" fmla="*/ 2 w 7"/>
                <a:gd name="T23" fmla="*/ 9 h 14"/>
                <a:gd name="T24" fmla="*/ 2 w 7"/>
                <a:gd name="T25" fmla="*/ 10 h 14"/>
                <a:gd name="T26" fmla="*/ 2 w 7"/>
                <a:gd name="T27" fmla="*/ 10 h 14"/>
                <a:gd name="T28" fmla="*/ 1 w 7"/>
                <a:gd name="T29" fmla="*/ 11 h 14"/>
                <a:gd name="T30" fmla="*/ 1 w 7"/>
                <a:gd name="T31" fmla="*/ 12 h 14"/>
                <a:gd name="T32" fmla="*/ 0 w 7"/>
                <a:gd name="T33" fmla="*/ 12 h 14"/>
                <a:gd name="T34" fmla="*/ 0 w 7"/>
                <a:gd name="T35" fmla="*/ 13 h 14"/>
                <a:gd name="T36" fmla="*/ 1 w 7"/>
                <a:gd name="T37" fmla="*/ 12 h 14"/>
                <a:gd name="T38" fmla="*/ 2 w 7"/>
                <a:gd name="T39" fmla="*/ 12 h 14"/>
                <a:gd name="T40" fmla="*/ 2 w 7"/>
                <a:gd name="T41" fmla="*/ 11 h 14"/>
                <a:gd name="T42" fmla="*/ 2 w 7"/>
                <a:gd name="T43" fmla="*/ 10 h 14"/>
                <a:gd name="T44" fmla="*/ 3 w 7"/>
                <a:gd name="T45" fmla="*/ 10 h 14"/>
                <a:gd name="T46" fmla="*/ 4 w 7"/>
                <a:gd name="T47" fmla="*/ 8 h 14"/>
                <a:gd name="T48" fmla="*/ 4 w 7"/>
                <a:gd name="T49" fmla="*/ 8 h 14"/>
                <a:gd name="T50" fmla="*/ 4 w 7"/>
                <a:gd name="T51" fmla="*/ 7 h 14"/>
                <a:gd name="T52" fmla="*/ 4 w 7"/>
                <a:gd name="T53" fmla="*/ 5 h 14"/>
                <a:gd name="T54" fmla="*/ 5 w 7"/>
                <a:gd name="T55" fmla="*/ 5 h 14"/>
                <a:gd name="T56" fmla="*/ 5 w 7"/>
                <a:gd name="T57" fmla="*/ 4 h 14"/>
                <a:gd name="T58" fmla="*/ 5 w 7"/>
                <a:gd name="T59" fmla="*/ 3 h 14"/>
                <a:gd name="T60" fmla="*/ 6 w 7"/>
                <a:gd name="T61" fmla="*/ 3 h 14"/>
                <a:gd name="T62" fmla="*/ 6 w 7"/>
                <a:gd name="T63" fmla="*/ 1 h 14"/>
                <a:gd name="T64" fmla="*/ 6 w 7"/>
                <a:gd name="T65" fmla="*/ 1 h 14"/>
                <a:gd name="T66" fmla="*/ 5 w 7"/>
                <a:gd name="T67" fmla="*/ 0 h 14"/>
                <a:gd name="T68" fmla="*/ 6 w 7"/>
                <a:gd name="T69" fmla="*/ 1 h 14"/>
                <a:gd name="T70" fmla="*/ 6 w 7"/>
                <a:gd name="T71" fmla="*/ 0 h 14"/>
                <a:gd name="T72" fmla="*/ 5 w 7"/>
                <a:gd name="T73" fmla="*/ 0 h 14"/>
                <a:gd name="T74" fmla="*/ 5 w 7"/>
                <a:gd name="T7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14">
                  <a:moveTo>
                    <a:pt x="5" y="1"/>
                  </a:moveTo>
                  <a:lnTo>
                    <a:pt x="5" y="1"/>
                  </a:lnTo>
                  <a:lnTo>
                    <a:pt x="5" y="1"/>
                  </a:lnTo>
                  <a:lnTo>
                    <a:pt x="5" y="2"/>
                  </a:lnTo>
                  <a:lnTo>
                    <a:pt x="5" y="3"/>
                  </a:lnTo>
                  <a:lnTo>
                    <a:pt x="4" y="3"/>
                  </a:lnTo>
                  <a:lnTo>
                    <a:pt x="4" y="4"/>
                  </a:lnTo>
                  <a:lnTo>
                    <a:pt x="4" y="5"/>
                  </a:lnTo>
                  <a:lnTo>
                    <a:pt x="4" y="6"/>
                  </a:lnTo>
                  <a:lnTo>
                    <a:pt x="3" y="8"/>
                  </a:lnTo>
                  <a:lnTo>
                    <a:pt x="3" y="8"/>
                  </a:lnTo>
                  <a:lnTo>
                    <a:pt x="2" y="9"/>
                  </a:lnTo>
                  <a:lnTo>
                    <a:pt x="2" y="10"/>
                  </a:lnTo>
                  <a:lnTo>
                    <a:pt x="2" y="10"/>
                  </a:lnTo>
                  <a:lnTo>
                    <a:pt x="1" y="11"/>
                  </a:lnTo>
                  <a:lnTo>
                    <a:pt x="1" y="12"/>
                  </a:lnTo>
                  <a:lnTo>
                    <a:pt x="0" y="12"/>
                  </a:lnTo>
                  <a:lnTo>
                    <a:pt x="0" y="13"/>
                  </a:lnTo>
                  <a:lnTo>
                    <a:pt x="1" y="12"/>
                  </a:lnTo>
                  <a:lnTo>
                    <a:pt x="2" y="12"/>
                  </a:lnTo>
                  <a:lnTo>
                    <a:pt x="2" y="11"/>
                  </a:lnTo>
                  <a:lnTo>
                    <a:pt x="2" y="10"/>
                  </a:lnTo>
                  <a:lnTo>
                    <a:pt x="3" y="10"/>
                  </a:lnTo>
                  <a:lnTo>
                    <a:pt x="4" y="8"/>
                  </a:lnTo>
                  <a:lnTo>
                    <a:pt x="4" y="8"/>
                  </a:lnTo>
                  <a:lnTo>
                    <a:pt x="4" y="7"/>
                  </a:lnTo>
                  <a:lnTo>
                    <a:pt x="4" y="5"/>
                  </a:lnTo>
                  <a:lnTo>
                    <a:pt x="5" y="5"/>
                  </a:lnTo>
                  <a:lnTo>
                    <a:pt x="5" y="4"/>
                  </a:lnTo>
                  <a:lnTo>
                    <a:pt x="5" y="3"/>
                  </a:lnTo>
                  <a:lnTo>
                    <a:pt x="6" y="3"/>
                  </a:lnTo>
                  <a:lnTo>
                    <a:pt x="6" y="1"/>
                  </a:lnTo>
                  <a:lnTo>
                    <a:pt x="6" y="1"/>
                  </a:lnTo>
                  <a:lnTo>
                    <a:pt x="5" y="0"/>
                  </a:lnTo>
                  <a:lnTo>
                    <a:pt x="6" y="1"/>
                  </a:lnTo>
                  <a:lnTo>
                    <a:pt x="6" y="0"/>
                  </a:lnTo>
                  <a:lnTo>
                    <a:pt x="5" y="0"/>
                  </a:lnTo>
                  <a:lnTo>
                    <a:pt x="5"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3" name="Freeform 129"/>
            <p:cNvSpPr>
              <a:spLocks/>
            </p:cNvSpPr>
            <p:nvPr/>
          </p:nvSpPr>
          <p:spPr bwMode="auto">
            <a:xfrm>
              <a:off x="6047" y="780"/>
              <a:ext cx="45" cy="6"/>
            </a:xfrm>
            <a:custGeom>
              <a:avLst/>
              <a:gdLst>
                <a:gd name="T0" fmla="*/ 1 w 45"/>
                <a:gd name="T1" fmla="*/ 5 h 6"/>
                <a:gd name="T2" fmla="*/ 0 w 45"/>
                <a:gd name="T3" fmla="*/ 0 h 6"/>
                <a:gd name="T4" fmla="*/ 44 w 45"/>
                <a:gd name="T5" fmla="*/ 0 h 6"/>
                <a:gd name="T6" fmla="*/ 44 w 45"/>
                <a:gd name="T7" fmla="*/ 5 h 6"/>
                <a:gd name="T8" fmla="*/ 0 w 45"/>
                <a:gd name="T9" fmla="*/ 5 h 6"/>
                <a:gd name="T10" fmla="*/ 1 w 45"/>
                <a:gd name="T11" fmla="*/ 5 h 6"/>
              </a:gdLst>
              <a:ahLst/>
              <a:cxnLst>
                <a:cxn ang="0">
                  <a:pos x="T0" y="T1"/>
                </a:cxn>
                <a:cxn ang="0">
                  <a:pos x="T2" y="T3"/>
                </a:cxn>
                <a:cxn ang="0">
                  <a:pos x="T4" y="T5"/>
                </a:cxn>
                <a:cxn ang="0">
                  <a:pos x="T6" y="T7"/>
                </a:cxn>
                <a:cxn ang="0">
                  <a:pos x="T8" y="T9"/>
                </a:cxn>
                <a:cxn ang="0">
                  <a:pos x="T10" y="T11"/>
                </a:cxn>
              </a:cxnLst>
              <a:rect l="0" t="0" r="r" b="b"/>
              <a:pathLst>
                <a:path w="45" h="6">
                  <a:moveTo>
                    <a:pt x="1" y="5"/>
                  </a:moveTo>
                  <a:lnTo>
                    <a:pt x="0" y="0"/>
                  </a:lnTo>
                  <a:lnTo>
                    <a:pt x="44" y="0"/>
                  </a:lnTo>
                  <a:lnTo>
                    <a:pt x="44" y="5"/>
                  </a:lnTo>
                  <a:lnTo>
                    <a:pt x="0" y="5"/>
                  </a:lnTo>
                  <a:lnTo>
                    <a:pt x="1"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4" name="Freeform 130"/>
            <p:cNvSpPr>
              <a:spLocks/>
            </p:cNvSpPr>
            <p:nvPr/>
          </p:nvSpPr>
          <p:spPr bwMode="auto">
            <a:xfrm>
              <a:off x="6041" y="783"/>
              <a:ext cx="4" cy="3"/>
            </a:xfrm>
            <a:custGeom>
              <a:avLst/>
              <a:gdLst>
                <a:gd name="T0" fmla="*/ 0 w 4"/>
                <a:gd name="T1" fmla="*/ 1 h 3"/>
                <a:gd name="T2" fmla="*/ 0 w 4"/>
                <a:gd name="T3" fmla="*/ 1 h 3"/>
                <a:gd name="T4" fmla="*/ 1 w 4"/>
                <a:gd name="T5" fmla="*/ 1 h 3"/>
                <a:gd name="T6" fmla="*/ 2 w 4"/>
                <a:gd name="T7" fmla="*/ 1 h 3"/>
                <a:gd name="T8" fmla="*/ 3 w 4"/>
                <a:gd name="T9" fmla="*/ 1 h 3"/>
                <a:gd name="T10" fmla="*/ 2 w 4"/>
                <a:gd name="T11" fmla="*/ 1 h 3"/>
                <a:gd name="T12" fmla="*/ 1 w 4"/>
                <a:gd name="T13" fmla="*/ 1 h 3"/>
                <a:gd name="T14" fmla="*/ 0 w 4"/>
                <a:gd name="T15" fmla="*/ 2 h 3"/>
                <a:gd name="T16" fmla="*/ 1 w 4"/>
                <a:gd name="T17" fmla="*/ 2 h 3"/>
                <a:gd name="T18" fmla="*/ 1 w 4"/>
                <a:gd name="T19" fmla="*/ 2 h 3"/>
                <a:gd name="T20" fmla="*/ 2 w 4"/>
                <a:gd name="T21" fmla="*/ 1 h 3"/>
                <a:gd name="T22" fmla="*/ 3 w 4"/>
                <a:gd name="T23" fmla="*/ 1 h 3"/>
                <a:gd name="T24" fmla="*/ 3 w 4"/>
                <a:gd name="T25" fmla="*/ 1 h 3"/>
                <a:gd name="T26" fmla="*/ 3 w 4"/>
                <a:gd name="T27" fmla="*/ 0 h 3"/>
                <a:gd name="T28" fmla="*/ 2 w 4"/>
                <a:gd name="T29" fmla="*/ 0 h 3"/>
                <a:gd name="T30" fmla="*/ 1 w 4"/>
                <a:gd name="T31" fmla="*/ 0 h 3"/>
                <a:gd name="T32" fmla="*/ 0 w 4"/>
                <a:gd name="T33" fmla="*/ 0 h 3"/>
                <a:gd name="T34" fmla="*/ 0 w 4"/>
                <a:gd name="T3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3">
                  <a:moveTo>
                    <a:pt x="0" y="1"/>
                  </a:moveTo>
                  <a:lnTo>
                    <a:pt x="0" y="1"/>
                  </a:lnTo>
                  <a:lnTo>
                    <a:pt x="1" y="1"/>
                  </a:lnTo>
                  <a:lnTo>
                    <a:pt x="2" y="1"/>
                  </a:lnTo>
                  <a:lnTo>
                    <a:pt x="3" y="1"/>
                  </a:lnTo>
                  <a:lnTo>
                    <a:pt x="2" y="1"/>
                  </a:lnTo>
                  <a:lnTo>
                    <a:pt x="1" y="1"/>
                  </a:lnTo>
                  <a:lnTo>
                    <a:pt x="0" y="2"/>
                  </a:lnTo>
                  <a:lnTo>
                    <a:pt x="1" y="2"/>
                  </a:lnTo>
                  <a:lnTo>
                    <a:pt x="1" y="2"/>
                  </a:lnTo>
                  <a:lnTo>
                    <a:pt x="2" y="1"/>
                  </a:lnTo>
                  <a:lnTo>
                    <a:pt x="3" y="1"/>
                  </a:lnTo>
                  <a:lnTo>
                    <a:pt x="3" y="1"/>
                  </a:lnTo>
                  <a:lnTo>
                    <a:pt x="3" y="0"/>
                  </a:lnTo>
                  <a:lnTo>
                    <a:pt x="2" y="0"/>
                  </a:lnTo>
                  <a:lnTo>
                    <a:pt x="1" y="0"/>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5" name="Freeform 131"/>
            <p:cNvSpPr>
              <a:spLocks/>
            </p:cNvSpPr>
            <p:nvPr/>
          </p:nvSpPr>
          <p:spPr bwMode="auto">
            <a:xfrm>
              <a:off x="6048" y="783"/>
              <a:ext cx="12" cy="5"/>
            </a:xfrm>
            <a:custGeom>
              <a:avLst/>
              <a:gdLst>
                <a:gd name="T0" fmla="*/ 10 w 12"/>
                <a:gd name="T1" fmla="*/ 4 h 5"/>
                <a:gd name="T2" fmla="*/ 10 w 12"/>
                <a:gd name="T3" fmla="*/ 4 h 5"/>
                <a:gd name="T4" fmla="*/ 10 w 12"/>
                <a:gd name="T5" fmla="*/ 2 h 5"/>
                <a:gd name="T6" fmla="*/ 9 w 12"/>
                <a:gd name="T7" fmla="*/ 2 h 5"/>
                <a:gd name="T8" fmla="*/ 8 w 12"/>
                <a:gd name="T9" fmla="*/ 2 h 5"/>
                <a:gd name="T10" fmla="*/ 8 w 12"/>
                <a:gd name="T11" fmla="*/ 2 h 5"/>
                <a:gd name="T12" fmla="*/ 6 w 12"/>
                <a:gd name="T13" fmla="*/ 2 h 5"/>
                <a:gd name="T14" fmla="*/ 6 w 12"/>
                <a:gd name="T15" fmla="*/ 2 h 5"/>
                <a:gd name="T16" fmla="*/ 5 w 12"/>
                <a:gd name="T17" fmla="*/ 2 h 5"/>
                <a:gd name="T18" fmla="*/ 4 w 12"/>
                <a:gd name="T19" fmla="*/ 2 h 5"/>
                <a:gd name="T20" fmla="*/ 3 w 12"/>
                <a:gd name="T21" fmla="*/ 4 h 5"/>
                <a:gd name="T22" fmla="*/ 3 w 12"/>
                <a:gd name="T23" fmla="*/ 4 h 5"/>
                <a:gd name="T24" fmla="*/ 2 w 12"/>
                <a:gd name="T25" fmla="*/ 4 h 5"/>
                <a:gd name="T26" fmla="*/ 1 w 12"/>
                <a:gd name="T27" fmla="*/ 4 h 5"/>
                <a:gd name="T28" fmla="*/ 1 w 12"/>
                <a:gd name="T29" fmla="*/ 4 h 5"/>
                <a:gd name="T30" fmla="*/ 0 w 12"/>
                <a:gd name="T31" fmla="*/ 4 h 5"/>
                <a:gd name="T32" fmla="*/ 0 w 12"/>
                <a:gd name="T33" fmla="*/ 0 h 5"/>
                <a:gd name="T34" fmla="*/ 1 w 12"/>
                <a:gd name="T35" fmla="*/ 0 h 5"/>
                <a:gd name="T36" fmla="*/ 1 w 12"/>
                <a:gd name="T37" fmla="*/ 0 h 5"/>
                <a:gd name="T38" fmla="*/ 2 w 12"/>
                <a:gd name="T39" fmla="*/ 0 h 5"/>
                <a:gd name="T40" fmla="*/ 3 w 12"/>
                <a:gd name="T41" fmla="*/ 0 h 5"/>
                <a:gd name="T42" fmla="*/ 3 w 12"/>
                <a:gd name="T43" fmla="*/ 0 h 5"/>
                <a:gd name="T44" fmla="*/ 4 w 12"/>
                <a:gd name="T45" fmla="*/ 0 h 5"/>
                <a:gd name="T46" fmla="*/ 5 w 12"/>
                <a:gd name="T47" fmla="*/ 0 h 5"/>
                <a:gd name="T48" fmla="*/ 6 w 12"/>
                <a:gd name="T49" fmla="*/ 0 h 5"/>
                <a:gd name="T50" fmla="*/ 6 w 12"/>
                <a:gd name="T51" fmla="*/ 0 h 5"/>
                <a:gd name="T52" fmla="*/ 8 w 12"/>
                <a:gd name="T53" fmla="*/ 0 h 5"/>
                <a:gd name="T54" fmla="*/ 8 w 12"/>
                <a:gd name="T55" fmla="*/ 0 h 5"/>
                <a:gd name="T56" fmla="*/ 9 w 12"/>
                <a:gd name="T57" fmla="*/ 0 h 5"/>
                <a:gd name="T58" fmla="*/ 10 w 12"/>
                <a:gd name="T59" fmla="*/ 0 h 5"/>
                <a:gd name="T60" fmla="*/ 10 w 12"/>
                <a:gd name="T61" fmla="*/ 0 h 5"/>
                <a:gd name="T62" fmla="*/ 11 w 12"/>
                <a:gd name="T63" fmla="*/ 0 h 5"/>
                <a:gd name="T64" fmla="*/ 10 w 12"/>
                <a:gd name="T6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5">
                  <a:moveTo>
                    <a:pt x="10" y="4"/>
                  </a:moveTo>
                  <a:lnTo>
                    <a:pt x="10" y="4"/>
                  </a:lnTo>
                  <a:lnTo>
                    <a:pt x="10" y="2"/>
                  </a:lnTo>
                  <a:lnTo>
                    <a:pt x="9" y="2"/>
                  </a:lnTo>
                  <a:lnTo>
                    <a:pt x="8" y="2"/>
                  </a:lnTo>
                  <a:lnTo>
                    <a:pt x="8" y="2"/>
                  </a:lnTo>
                  <a:lnTo>
                    <a:pt x="6" y="2"/>
                  </a:lnTo>
                  <a:lnTo>
                    <a:pt x="6" y="2"/>
                  </a:lnTo>
                  <a:lnTo>
                    <a:pt x="5" y="2"/>
                  </a:lnTo>
                  <a:lnTo>
                    <a:pt x="4" y="2"/>
                  </a:lnTo>
                  <a:lnTo>
                    <a:pt x="3" y="4"/>
                  </a:lnTo>
                  <a:lnTo>
                    <a:pt x="3" y="4"/>
                  </a:lnTo>
                  <a:lnTo>
                    <a:pt x="2" y="4"/>
                  </a:lnTo>
                  <a:lnTo>
                    <a:pt x="1" y="4"/>
                  </a:lnTo>
                  <a:lnTo>
                    <a:pt x="1" y="4"/>
                  </a:lnTo>
                  <a:lnTo>
                    <a:pt x="0" y="4"/>
                  </a:lnTo>
                  <a:lnTo>
                    <a:pt x="0" y="0"/>
                  </a:lnTo>
                  <a:lnTo>
                    <a:pt x="1" y="0"/>
                  </a:lnTo>
                  <a:lnTo>
                    <a:pt x="1" y="0"/>
                  </a:lnTo>
                  <a:lnTo>
                    <a:pt x="2" y="0"/>
                  </a:lnTo>
                  <a:lnTo>
                    <a:pt x="3" y="0"/>
                  </a:lnTo>
                  <a:lnTo>
                    <a:pt x="3" y="0"/>
                  </a:lnTo>
                  <a:lnTo>
                    <a:pt x="4" y="0"/>
                  </a:lnTo>
                  <a:lnTo>
                    <a:pt x="5" y="0"/>
                  </a:lnTo>
                  <a:lnTo>
                    <a:pt x="6" y="0"/>
                  </a:lnTo>
                  <a:lnTo>
                    <a:pt x="6" y="0"/>
                  </a:lnTo>
                  <a:lnTo>
                    <a:pt x="8" y="0"/>
                  </a:lnTo>
                  <a:lnTo>
                    <a:pt x="8" y="0"/>
                  </a:lnTo>
                  <a:lnTo>
                    <a:pt x="9" y="0"/>
                  </a:lnTo>
                  <a:lnTo>
                    <a:pt x="10" y="0"/>
                  </a:lnTo>
                  <a:lnTo>
                    <a:pt x="10" y="0"/>
                  </a:lnTo>
                  <a:lnTo>
                    <a:pt x="11" y="0"/>
                  </a:lnTo>
                  <a:lnTo>
                    <a:pt x="1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6" name="Freeform 132"/>
            <p:cNvSpPr>
              <a:spLocks/>
            </p:cNvSpPr>
            <p:nvPr/>
          </p:nvSpPr>
          <p:spPr bwMode="auto">
            <a:xfrm>
              <a:off x="6065" y="783"/>
              <a:ext cx="3" cy="4"/>
            </a:xfrm>
            <a:custGeom>
              <a:avLst/>
              <a:gdLst>
                <a:gd name="T0" fmla="*/ 2 w 3"/>
                <a:gd name="T1" fmla="*/ 1 h 4"/>
                <a:gd name="T2" fmla="*/ 2 w 3"/>
                <a:gd name="T3" fmla="*/ 2 h 4"/>
                <a:gd name="T4" fmla="*/ 2 w 3"/>
                <a:gd name="T5" fmla="*/ 2 h 4"/>
                <a:gd name="T6" fmla="*/ 1 w 3"/>
                <a:gd name="T7" fmla="*/ 3 h 4"/>
                <a:gd name="T8" fmla="*/ 1 w 3"/>
                <a:gd name="T9" fmla="*/ 3 h 4"/>
                <a:gd name="T10" fmla="*/ 1 w 3"/>
                <a:gd name="T11" fmla="*/ 2 h 4"/>
                <a:gd name="T12" fmla="*/ 1 w 3"/>
                <a:gd name="T13" fmla="*/ 2 h 4"/>
                <a:gd name="T14" fmla="*/ 0 w 3"/>
                <a:gd name="T15" fmla="*/ 2 h 4"/>
                <a:gd name="T16" fmla="*/ 0 w 3"/>
                <a:gd name="T17" fmla="*/ 0 h 4"/>
                <a:gd name="T18" fmla="*/ 1 w 3"/>
                <a:gd name="T19" fmla="*/ 1 h 4"/>
                <a:gd name="T20" fmla="*/ 1 w 3"/>
                <a:gd name="T21" fmla="*/ 1 h 4"/>
                <a:gd name="T22" fmla="*/ 1 w 3"/>
                <a:gd name="T23" fmla="*/ 2 h 4"/>
                <a:gd name="T24" fmla="*/ 1 w 3"/>
                <a:gd name="T25" fmla="*/ 2 h 4"/>
                <a:gd name="T26" fmla="*/ 2 w 3"/>
                <a:gd name="T27" fmla="*/ 1 h 4"/>
                <a:gd name="T28" fmla="*/ 2 w 3"/>
                <a:gd name="T29" fmla="*/ 1 h 4"/>
                <a:gd name="T30" fmla="*/ 2 w 3"/>
                <a:gd name="T31" fmla="*/ 2 h 4"/>
                <a:gd name="T32" fmla="*/ 2 w 3"/>
                <a:gd name="T33" fmla="*/ 1 h 4"/>
                <a:gd name="T34" fmla="*/ 2 w 3"/>
                <a:gd name="T35" fmla="*/ 2 h 4"/>
                <a:gd name="T36" fmla="*/ 2 w 3"/>
                <a:gd name="T37" fmla="*/ 2 h 4"/>
                <a:gd name="T38" fmla="*/ 2 w 3"/>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2" y="1"/>
                  </a:moveTo>
                  <a:lnTo>
                    <a:pt x="2" y="2"/>
                  </a:lnTo>
                  <a:lnTo>
                    <a:pt x="2" y="2"/>
                  </a:lnTo>
                  <a:lnTo>
                    <a:pt x="1" y="3"/>
                  </a:lnTo>
                  <a:lnTo>
                    <a:pt x="1" y="3"/>
                  </a:lnTo>
                  <a:lnTo>
                    <a:pt x="1" y="2"/>
                  </a:lnTo>
                  <a:lnTo>
                    <a:pt x="1" y="2"/>
                  </a:lnTo>
                  <a:lnTo>
                    <a:pt x="0" y="2"/>
                  </a:lnTo>
                  <a:lnTo>
                    <a:pt x="0" y="0"/>
                  </a:lnTo>
                  <a:lnTo>
                    <a:pt x="1" y="1"/>
                  </a:lnTo>
                  <a:lnTo>
                    <a:pt x="1" y="1"/>
                  </a:lnTo>
                  <a:lnTo>
                    <a:pt x="1" y="2"/>
                  </a:lnTo>
                  <a:lnTo>
                    <a:pt x="1" y="2"/>
                  </a:lnTo>
                  <a:lnTo>
                    <a:pt x="2" y="1"/>
                  </a:lnTo>
                  <a:lnTo>
                    <a:pt x="2" y="1"/>
                  </a:lnTo>
                  <a:lnTo>
                    <a:pt x="2" y="2"/>
                  </a:lnTo>
                  <a:lnTo>
                    <a:pt x="2" y="1"/>
                  </a:lnTo>
                  <a:lnTo>
                    <a:pt x="2" y="2"/>
                  </a:lnTo>
                  <a:lnTo>
                    <a:pt x="2" y="2"/>
                  </a:lnTo>
                  <a:lnTo>
                    <a:pt x="2"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7" name="Freeform 133"/>
            <p:cNvSpPr>
              <a:spLocks/>
            </p:cNvSpPr>
            <p:nvPr/>
          </p:nvSpPr>
          <p:spPr bwMode="auto">
            <a:xfrm>
              <a:off x="6051" y="787"/>
              <a:ext cx="17" cy="8"/>
            </a:xfrm>
            <a:custGeom>
              <a:avLst/>
              <a:gdLst>
                <a:gd name="T0" fmla="*/ 0 w 17"/>
                <a:gd name="T1" fmla="*/ 6 h 8"/>
                <a:gd name="T2" fmla="*/ 0 w 17"/>
                <a:gd name="T3" fmla="*/ 6 h 8"/>
                <a:gd name="T4" fmla="*/ 1 w 17"/>
                <a:gd name="T5" fmla="*/ 7 h 8"/>
                <a:gd name="T6" fmla="*/ 2 w 17"/>
                <a:gd name="T7" fmla="*/ 7 h 8"/>
                <a:gd name="T8" fmla="*/ 2 w 17"/>
                <a:gd name="T9" fmla="*/ 6 h 8"/>
                <a:gd name="T10" fmla="*/ 3 w 17"/>
                <a:gd name="T11" fmla="*/ 6 h 8"/>
                <a:gd name="T12" fmla="*/ 4 w 17"/>
                <a:gd name="T13" fmla="*/ 6 h 8"/>
                <a:gd name="T14" fmla="*/ 5 w 17"/>
                <a:gd name="T15" fmla="*/ 6 h 8"/>
                <a:gd name="T16" fmla="*/ 6 w 17"/>
                <a:gd name="T17" fmla="*/ 5 h 8"/>
                <a:gd name="T18" fmla="*/ 7 w 17"/>
                <a:gd name="T19" fmla="*/ 5 h 8"/>
                <a:gd name="T20" fmla="*/ 8 w 17"/>
                <a:gd name="T21" fmla="*/ 4 h 8"/>
                <a:gd name="T22" fmla="*/ 10 w 17"/>
                <a:gd name="T23" fmla="*/ 4 h 8"/>
                <a:gd name="T24" fmla="*/ 10 w 17"/>
                <a:gd name="T25" fmla="*/ 3 h 8"/>
                <a:gd name="T26" fmla="*/ 12 w 17"/>
                <a:gd name="T27" fmla="*/ 3 h 8"/>
                <a:gd name="T28" fmla="*/ 13 w 17"/>
                <a:gd name="T29" fmla="*/ 2 h 8"/>
                <a:gd name="T30" fmla="*/ 14 w 17"/>
                <a:gd name="T31" fmla="*/ 2 h 8"/>
                <a:gd name="T32" fmla="*/ 15 w 17"/>
                <a:gd name="T33" fmla="*/ 1 h 8"/>
                <a:gd name="T34" fmla="*/ 16 w 17"/>
                <a:gd name="T35" fmla="*/ 1 h 8"/>
                <a:gd name="T36" fmla="*/ 15 w 17"/>
                <a:gd name="T37" fmla="*/ 0 h 8"/>
                <a:gd name="T38" fmla="*/ 14 w 17"/>
                <a:gd name="T39" fmla="*/ 1 h 8"/>
                <a:gd name="T40" fmla="*/ 13 w 17"/>
                <a:gd name="T41" fmla="*/ 1 h 8"/>
                <a:gd name="T42" fmla="*/ 12 w 17"/>
                <a:gd name="T43" fmla="*/ 2 h 8"/>
                <a:gd name="T44" fmla="*/ 11 w 17"/>
                <a:gd name="T45" fmla="*/ 2 h 8"/>
                <a:gd name="T46" fmla="*/ 10 w 17"/>
                <a:gd name="T47" fmla="*/ 3 h 8"/>
                <a:gd name="T48" fmla="*/ 9 w 17"/>
                <a:gd name="T49" fmla="*/ 3 h 8"/>
                <a:gd name="T50" fmla="*/ 8 w 17"/>
                <a:gd name="T51" fmla="*/ 4 h 8"/>
                <a:gd name="T52" fmla="*/ 6 w 17"/>
                <a:gd name="T53" fmla="*/ 4 h 8"/>
                <a:gd name="T54" fmla="*/ 6 w 17"/>
                <a:gd name="T55" fmla="*/ 5 h 8"/>
                <a:gd name="T56" fmla="*/ 5 w 17"/>
                <a:gd name="T57" fmla="*/ 5 h 8"/>
                <a:gd name="T58" fmla="*/ 4 w 17"/>
                <a:gd name="T59" fmla="*/ 5 h 8"/>
                <a:gd name="T60" fmla="*/ 3 w 17"/>
                <a:gd name="T61" fmla="*/ 6 h 8"/>
                <a:gd name="T62" fmla="*/ 2 w 17"/>
                <a:gd name="T63" fmla="*/ 6 h 8"/>
                <a:gd name="T64" fmla="*/ 1 w 17"/>
                <a:gd name="T65" fmla="*/ 6 h 8"/>
                <a:gd name="T66" fmla="*/ 0 w 17"/>
                <a:gd name="T67" fmla="*/ 6 h 8"/>
                <a:gd name="T68" fmla="*/ 0 w 17"/>
                <a:gd name="T6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8">
                  <a:moveTo>
                    <a:pt x="0" y="6"/>
                  </a:moveTo>
                  <a:lnTo>
                    <a:pt x="0" y="6"/>
                  </a:lnTo>
                  <a:lnTo>
                    <a:pt x="1" y="7"/>
                  </a:lnTo>
                  <a:lnTo>
                    <a:pt x="2" y="7"/>
                  </a:lnTo>
                  <a:lnTo>
                    <a:pt x="2" y="6"/>
                  </a:lnTo>
                  <a:lnTo>
                    <a:pt x="3" y="6"/>
                  </a:lnTo>
                  <a:lnTo>
                    <a:pt x="4" y="6"/>
                  </a:lnTo>
                  <a:lnTo>
                    <a:pt x="5" y="6"/>
                  </a:lnTo>
                  <a:lnTo>
                    <a:pt x="6" y="5"/>
                  </a:lnTo>
                  <a:lnTo>
                    <a:pt x="7" y="5"/>
                  </a:lnTo>
                  <a:lnTo>
                    <a:pt x="8" y="4"/>
                  </a:lnTo>
                  <a:lnTo>
                    <a:pt x="10" y="4"/>
                  </a:lnTo>
                  <a:lnTo>
                    <a:pt x="10" y="3"/>
                  </a:lnTo>
                  <a:lnTo>
                    <a:pt x="12" y="3"/>
                  </a:lnTo>
                  <a:lnTo>
                    <a:pt x="13" y="2"/>
                  </a:lnTo>
                  <a:lnTo>
                    <a:pt x="14" y="2"/>
                  </a:lnTo>
                  <a:lnTo>
                    <a:pt x="15" y="1"/>
                  </a:lnTo>
                  <a:lnTo>
                    <a:pt x="16" y="1"/>
                  </a:lnTo>
                  <a:lnTo>
                    <a:pt x="15" y="0"/>
                  </a:lnTo>
                  <a:lnTo>
                    <a:pt x="14" y="1"/>
                  </a:lnTo>
                  <a:lnTo>
                    <a:pt x="13" y="1"/>
                  </a:lnTo>
                  <a:lnTo>
                    <a:pt x="12" y="2"/>
                  </a:lnTo>
                  <a:lnTo>
                    <a:pt x="11" y="2"/>
                  </a:lnTo>
                  <a:lnTo>
                    <a:pt x="10" y="3"/>
                  </a:lnTo>
                  <a:lnTo>
                    <a:pt x="9" y="3"/>
                  </a:lnTo>
                  <a:lnTo>
                    <a:pt x="8" y="4"/>
                  </a:lnTo>
                  <a:lnTo>
                    <a:pt x="6" y="4"/>
                  </a:lnTo>
                  <a:lnTo>
                    <a:pt x="6" y="5"/>
                  </a:lnTo>
                  <a:lnTo>
                    <a:pt x="5" y="5"/>
                  </a:lnTo>
                  <a:lnTo>
                    <a:pt x="4" y="5"/>
                  </a:lnTo>
                  <a:lnTo>
                    <a:pt x="3" y="6"/>
                  </a:lnTo>
                  <a:lnTo>
                    <a:pt x="2" y="6"/>
                  </a:lnTo>
                  <a:lnTo>
                    <a:pt x="1" y="6"/>
                  </a:lnTo>
                  <a:lnTo>
                    <a:pt x="0" y="6"/>
                  </a:lnTo>
                  <a:lnTo>
                    <a:pt x="0" y="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8" name="Freeform 134"/>
            <p:cNvSpPr>
              <a:spLocks/>
            </p:cNvSpPr>
            <p:nvPr/>
          </p:nvSpPr>
          <p:spPr bwMode="auto">
            <a:xfrm>
              <a:off x="6044" y="790"/>
              <a:ext cx="2" cy="4"/>
            </a:xfrm>
            <a:custGeom>
              <a:avLst/>
              <a:gdLst>
                <a:gd name="T0" fmla="*/ 0 w 2"/>
                <a:gd name="T1" fmla="*/ 0 h 4"/>
                <a:gd name="T2" fmla="*/ 0 w 2"/>
                <a:gd name="T3" fmla="*/ 0 h 4"/>
                <a:gd name="T4" fmla="*/ 0 w 2"/>
                <a:gd name="T5" fmla="*/ 0 h 4"/>
                <a:gd name="T6" fmla="*/ 0 w 2"/>
                <a:gd name="T7" fmla="*/ 0 h 4"/>
                <a:gd name="T8" fmla="*/ 0 w 2"/>
                <a:gd name="T9" fmla="*/ 1 h 4"/>
                <a:gd name="T10" fmla="*/ 1 w 2"/>
                <a:gd name="T11" fmla="*/ 1 h 4"/>
                <a:gd name="T12" fmla="*/ 1 w 2"/>
                <a:gd name="T13" fmla="*/ 2 h 4"/>
                <a:gd name="T14" fmla="*/ 1 w 2"/>
                <a:gd name="T15" fmla="*/ 2 h 4"/>
                <a:gd name="T16" fmla="*/ 1 w 2"/>
                <a:gd name="T17" fmla="*/ 3 h 4"/>
                <a:gd name="T18" fmla="*/ 1 w 2"/>
                <a:gd name="T19" fmla="*/ 3 h 4"/>
                <a:gd name="T20" fmla="*/ 1 w 2"/>
                <a:gd name="T21" fmla="*/ 3 h 4"/>
                <a:gd name="T22" fmla="*/ 1 w 2"/>
                <a:gd name="T23" fmla="*/ 2 h 4"/>
                <a:gd name="T24" fmla="*/ 1 w 2"/>
                <a:gd name="T25" fmla="*/ 2 h 4"/>
                <a:gd name="T26" fmla="*/ 1 w 2"/>
                <a:gd name="T27" fmla="*/ 2 h 4"/>
                <a:gd name="T28" fmla="*/ 1 w 2"/>
                <a:gd name="T29" fmla="*/ 1 h 4"/>
                <a:gd name="T30" fmla="*/ 1 w 2"/>
                <a:gd name="T31" fmla="*/ 0 h 4"/>
                <a:gd name="T32" fmla="*/ 0 w 2"/>
                <a:gd name="T33" fmla="*/ 0 h 4"/>
                <a:gd name="T34" fmla="*/ 0 w 2"/>
                <a:gd name="T35" fmla="*/ 0 h 4"/>
                <a:gd name="T36" fmla="*/ 0 w 2"/>
                <a:gd name="T37" fmla="*/ 0 h 4"/>
                <a:gd name="T38" fmla="*/ 0 w 2"/>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4">
                  <a:moveTo>
                    <a:pt x="0" y="0"/>
                  </a:moveTo>
                  <a:lnTo>
                    <a:pt x="0" y="0"/>
                  </a:lnTo>
                  <a:lnTo>
                    <a:pt x="0" y="0"/>
                  </a:lnTo>
                  <a:lnTo>
                    <a:pt x="0" y="0"/>
                  </a:lnTo>
                  <a:lnTo>
                    <a:pt x="0" y="1"/>
                  </a:lnTo>
                  <a:lnTo>
                    <a:pt x="1" y="1"/>
                  </a:lnTo>
                  <a:lnTo>
                    <a:pt x="1" y="2"/>
                  </a:lnTo>
                  <a:lnTo>
                    <a:pt x="1" y="2"/>
                  </a:lnTo>
                  <a:lnTo>
                    <a:pt x="1" y="3"/>
                  </a:lnTo>
                  <a:lnTo>
                    <a:pt x="1" y="3"/>
                  </a:lnTo>
                  <a:lnTo>
                    <a:pt x="1" y="3"/>
                  </a:lnTo>
                  <a:lnTo>
                    <a:pt x="1" y="2"/>
                  </a:lnTo>
                  <a:lnTo>
                    <a:pt x="1" y="2"/>
                  </a:lnTo>
                  <a:lnTo>
                    <a:pt x="1" y="2"/>
                  </a:lnTo>
                  <a:lnTo>
                    <a:pt x="1" y="1"/>
                  </a:lnTo>
                  <a:lnTo>
                    <a:pt x="1" y="0"/>
                  </a:lnTo>
                  <a:lnTo>
                    <a:pt x="0" y="0"/>
                  </a:lnTo>
                  <a:lnTo>
                    <a:pt x="0"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9" name="Freeform 135"/>
            <p:cNvSpPr>
              <a:spLocks/>
            </p:cNvSpPr>
            <p:nvPr/>
          </p:nvSpPr>
          <p:spPr bwMode="auto">
            <a:xfrm>
              <a:off x="6035" y="785"/>
              <a:ext cx="3" cy="6"/>
            </a:xfrm>
            <a:custGeom>
              <a:avLst/>
              <a:gdLst>
                <a:gd name="T0" fmla="*/ 0 w 3"/>
                <a:gd name="T1" fmla="*/ 0 h 6"/>
                <a:gd name="T2" fmla="*/ 0 w 3"/>
                <a:gd name="T3" fmla="*/ 0 h 6"/>
                <a:gd name="T4" fmla="*/ 1 w 3"/>
                <a:gd name="T5" fmla="*/ 0 h 6"/>
                <a:gd name="T6" fmla="*/ 1 w 3"/>
                <a:gd name="T7" fmla="*/ 0 h 6"/>
                <a:gd name="T8" fmla="*/ 1 w 3"/>
                <a:gd name="T9" fmla="*/ 0 h 6"/>
                <a:gd name="T10" fmla="*/ 2 w 3"/>
                <a:gd name="T11" fmla="*/ 0 h 6"/>
                <a:gd name="T12" fmla="*/ 2 w 3"/>
                <a:gd name="T13" fmla="*/ 0 h 6"/>
                <a:gd name="T14" fmla="*/ 2 w 3"/>
                <a:gd name="T15" fmla="*/ 5 h 6"/>
                <a:gd name="T16" fmla="*/ 1 w 3"/>
                <a:gd name="T17" fmla="*/ 5 h 6"/>
                <a:gd name="T18" fmla="*/ 1 w 3"/>
                <a:gd name="T19" fmla="*/ 5 h 6"/>
                <a:gd name="T20" fmla="*/ 1 w 3"/>
                <a:gd name="T21" fmla="*/ 5 h 6"/>
                <a:gd name="T22" fmla="*/ 1 w 3"/>
                <a:gd name="T23" fmla="*/ 5 h 6"/>
                <a:gd name="T24" fmla="*/ 0 w 3"/>
                <a:gd name="T25" fmla="*/ 5 h 6"/>
                <a:gd name="T26" fmla="*/ 0 w 3"/>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0" y="0"/>
                  </a:moveTo>
                  <a:lnTo>
                    <a:pt x="0" y="0"/>
                  </a:lnTo>
                  <a:lnTo>
                    <a:pt x="1" y="0"/>
                  </a:lnTo>
                  <a:lnTo>
                    <a:pt x="1" y="0"/>
                  </a:lnTo>
                  <a:lnTo>
                    <a:pt x="1" y="0"/>
                  </a:lnTo>
                  <a:lnTo>
                    <a:pt x="2" y="0"/>
                  </a:lnTo>
                  <a:lnTo>
                    <a:pt x="2" y="0"/>
                  </a:lnTo>
                  <a:lnTo>
                    <a:pt x="2" y="5"/>
                  </a:lnTo>
                  <a:lnTo>
                    <a:pt x="1" y="5"/>
                  </a:lnTo>
                  <a:lnTo>
                    <a:pt x="1" y="5"/>
                  </a:lnTo>
                  <a:lnTo>
                    <a:pt x="1" y="5"/>
                  </a:lnTo>
                  <a:lnTo>
                    <a:pt x="1" y="5"/>
                  </a:lnTo>
                  <a:lnTo>
                    <a:pt x="0" y="5"/>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0" name="Freeform 136"/>
            <p:cNvSpPr>
              <a:spLocks/>
            </p:cNvSpPr>
            <p:nvPr/>
          </p:nvSpPr>
          <p:spPr bwMode="auto">
            <a:xfrm>
              <a:off x="6029" y="779"/>
              <a:ext cx="3" cy="7"/>
            </a:xfrm>
            <a:custGeom>
              <a:avLst/>
              <a:gdLst>
                <a:gd name="T0" fmla="*/ 2 w 3"/>
                <a:gd name="T1" fmla="*/ 0 h 7"/>
                <a:gd name="T2" fmla="*/ 2 w 3"/>
                <a:gd name="T3" fmla="*/ 0 h 7"/>
                <a:gd name="T4" fmla="*/ 0 w 3"/>
                <a:gd name="T5" fmla="*/ 6 h 7"/>
                <a:gd name="T6" fmla="*/ 0 w 3"/>
                <a:gd name="T7" fmla="*/ 6 h 7"/>
                <a:gd name="T8" fmla="*/ 1 w 3"/>
                <a:gd name="T9" fmla="*/ 0 h 7"/>
                <a:gd name="T10" fmla="*/ 2 w 3"/>
                <a:gd name="T11" fmla="*/ 1 h 7"/>
                <a:gd name="T12" fmla="*/ 2 w 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2" y="0"/>
                  </a:moveTo>
                  <a:lnTo>
                    <a:pt x="2" y="0"/>
                  </a:lnTo>
                  <a:lnTo>
                    <a:pt x="0" y="6"/>
                  </a:lnTo>
                  <a:lnTo>
                    <a:pt x="0" y="6"/>
                  </a:lnTo>
                  <a:lnTo>
                    <a:pt x="1" y="0"/>
                  </a:lnTo>
                  <a:lnTo>
                    <a:pt x="2" y="1"/>
                  </a:lnTo>
                  <a:lnTo>
                    <a:pt x="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1" name="Freeform 137"/>
            <p:cNvSpPr>
              <a:spLocks/>
            </p:cNvSpPr>
            <p:nvPr/>
          </p:nvSpPr>
          <p:spPr bwMode="auto">
            <a:xfrm>
              <a:off x="6004" y="705"/>
              <a:ext cx="102" cy="73"/>
            </a:xfrm>
            <a:custGeom>
              <a:avLst/>
              <a:gdLst>
                <a:gd name="T0" fmla="*/ 3 w 102"/>
                <a:gd name="T1" fmla="*/ 20 h 73"/>
                <a:gd name="T2" fmla="*/ 5 w 102"/>
                <a:gd name="T3" fmla="*/ 20 h 73"/>
                <a:gd name="T4" fmla="*/ 7 w 102"/>
                <a:gd name="T5" fmla="*/ 19 h 73"/>
                <a:gd name="T6" fmla="*/ 9 w 102"/>
                <a:gd name="T7" fmla="*/ 19 h 73"/>
                <a:gd name="T8" fmla="*/ 13 w 102"/>
                <a:gd name="T9" fmla="*/ 20 h 73"/>
                <a:gd name="T10" fmla="*/ 15 w 102"/>
                <a:gd name="T11" fmla="*/ 21 h 73"/>
                <a:gd name="T12" fmla="*/ 16 w 102"/>
                <a:gd name="T13" fmla="*/ 23 h 73"/>
                <a:gd name="T14" fmla="*/ 16 w 102"/>
                <a:gd name="T15" fmla="*/ 26 h 73"/>
                <a:gd name="T16" fmla="*/ 26 w 102"/>
                <a:gd name="T17" fmla="*/ 29 h 73"/>
                <a:gd name="T18" fmla="*/ 27 w 102"/>
                <a:gd name="T19" fmla="*/ 28 h 73"/>
                <a:gd name="T20" fmla="*/ 29 w 102"/>
                <a:gd name="T21" fmla="*/ 27 h 73"/>
                <a:gd name="T22" fmla="*/ 32 w 102"/>
                <a:gd name="T23" fmla="*/ 26 h 73"/>
                <a:gd name="T24" fmla="*/ 34 w 102"/>
                <a:gd name="T25" fmla="*/ 26 h 73"/>
                <a:gd name="T26" fmla="*/ 38 w 102"/>
                <a:gd name="T27" fmla="*/ 26 h 73"/>
                <a:gd name="T28" fmla="*/ 41 w 102"/>
                <a:gd name="T29" fmla="*/ 26 h 73"/>
                <a:gd name="T30" fmla="*/ 45 w 102"/>
                <a:gd name="T31" fmla="*/ 27 h 73"/>
                <a:gd name="T32" fmla="*/ 51 w 102"/>
                <a:gd name="T33" fmla="*/ 28 h 73"/>
                <a:gd name="T34" fmla="*/ 55 w 102"/>
                <a:gd name="T35" fmla="*/ 30 h 73"/>
                <a:gd name="T36" fmla="*/ 61 w 102"/>
                <a:gd name="T37" fmla="*/ 32 h 73"/>
                <a:gd name="T38" fmla="*/ 66 w 102"/>
                <a:gd name="T39" fmla="*/ 35 h 73"/>
                <a:gd name="T40" fmla="*/ 74 w 102"/>
                <a:gd name="T41" fmla="*/ 40 h 73"/>
                <a:gd name="T42" fmla="*/ 80 w 102"/>
                <a:gd name="T43" fmla="*/ 44 h 73"/>
                <a:gd name="T44" fmla="*/ 86 w 102"/>
                <a:gd name="T45" fmla="*/ 51 h 73"/>
                <a:gd name="T46" fmla="*/ 94 w 102"/>
                <a:gd name="T47" fmla="*/ 57 h 73"/>
                <a:gd name="T48" fmla="*/ 98 w 102"/>
                <a:gd name="T49" fmla="*/ 64 h 73"/>
                <a:gd name="T50" fmla="*/ 99 w 102"/>
                <a:gd name="T51" fmla="*/ 66 h 73"/>
                <a:gd name="T52" fmla="*/ 100 w 102"/>
                <a:gd name="T53" fmla="*/ 68 h 73"/>
                <a:gd name="T54" fmla="*/ 101 w 102"/>
                <a:gd name="T55" fmla="*/ 71 h 73"/>
                <a:gd name="T56" fmla="*/ 101 w 102"/>
                <a:gd name="T57" fmla="*/ 70 h 73"/>
                <a:gd name="T58" fmla="*/ 101 w 102"/>
                <a:gd name="T59" fmla="*/ 67 h 73"/>
                <a:gd name="T60" fmla="*/ 101 w 102"/>
                <a:gd name="T61" fmla="*/ 64 h 73"/>
                <a:gd name="T62" fmla="*/ 100 w 102"/>
                <a:gd name="T63" fmla="*/ 61 h 73"/>
                <a:gd name="T64" fmla="*/ 100 w 102"/>
                <a:gd name="T65" fmla="*/ 57 h 73"/>
                <a:gd name="T66" fmla="*/ 98 w 102"/>
                <a:gd name="T67" fmla="*/ 53 h 73"/>
                <a:gd name="T68" fmla="*/ 96 w 102"/>
                <a:gd name="T69" fmla="*/ 49 h 73"/>
                <a:gd name="T70" fmla="*/ 93 w 102"/>
                <a:gd name="T71" fmla="*/ 45 h 73"/>
                <a:gd name="T72" fmla="*/ 89 w 102"/>
                <a:gd name="T73" fmla="*/ 41 h 73"/>
                <a:gd name="T74" fmla="*/ 85 w 102"/>
                <a:gd name="T75" fmla="*/ 37 h 73"/>
                <a:gd name="T76" fmla="*/ 81 w 102"/>
                <a:gd name="T77" fmla="*/ 33 h 73"/>
                <a:gd name="T78" fmla="*/ 76 w 102"/>
                <a:gd name="T79" fmla="*/ 30 h 73"/>
                <a:gd name="T80" fmla="*/ 69 w 102"/>
                <a:gd name="T81" fmla="*/ 27 h 73"/>
                <a:gd name="T82" fmla="*/ 62 w 102"/>
                <a:gd name="T83" fmla="*/ 24 h 73"/>
                <a:gd name="T84" fmla="*/ 55 w 102"/>
                <a:gd name="T85" fmla="*/ 22 h 73"/>
                <a:gd name="T86" fmla="*/ 46 w 102"/>
                <a:gd name="T87" fmla="*/ 19 h 73"/>
                <a:gd name="T88" fmla="*/ 39 w 102"/>
                <a:gd name="T89" fmla="*/ 18 h 73"/>
                <a:gd name="T90" fmla="*/ 34 w 102"/>
                <a:gd name="T91" fmla="*/ 18 h 73"/>
                <a:gd name="T92" fmla="*/ 29 w 102"/>
                <a:gd name="T93" fmla="*/ 18 h 73"/>
                <a:gd name="T94" fmla="*/ 26 w 102"/>
                <a:gd name="T95" fmla="*/ 18 h 73"/>
                <a:gd name="T96" fmla="*/ 24 w 102"/>
                <a:gd name="T97" fmla="*/ 18 h 73"/>
                <a:gd name="T98" fmla="*/ 21 w 102"/>
                <a:gd name="T99" fmla="*/ 18 h 73"/>
                <a:gd name="T100" fmla="*/ 19 w 102"/>
                <a:gd name="T101" fmla="*/ 18 h 73"/>
                <a:gd name="T102" fmla="*/ 17 w 102"/>
                <a:gd name="T103" fmla="*/ 18 h 73"/>
                <a:gd name="T104" fmla="*/ 0 w 102"/>
                <a:gd name="T105"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73">
                  <a:moveTo>
                    <a:pt x="0" y="5"/>
                  </a:moveTo>
                  <a:lnTo>
                    <a:pt x="3" y="20"/>
                  </a:lnTo>
                  <a:lnTo>
                    <a:pt x="4" y="20"/>
                  </a:lnTo>
                  <a:lnTo>
                    <a:pt x="5" y="20"/>
                  </a:lnTo>
                  <a:lnTo>
                    <a:pt x="6" y="19"/>
                  </a:lnTo>
                  <a:lnTo>
                    <a:pt x="7" y="19"/>
                  </a:lnTo>
                  <a:lnTo>
                    <a:pt x="8" y="19"/>
                  </a:lnTo>
                  <a:lnTo>
                    <a:pt x="9" y="19"/>
                  </a:lnTo>
                  <a:lnTo>
                    <a:pt x="11" y="19"/>
                  </a:lnTo>
                  <a:lnTo>
                    <a:pt x="13" y="20"/>
                  </a:lnTo>
                  <a:lnTo>
                    <a:pt x="14" y="21"/>
                  </a:lnTo>
                  <a:lnTo>
                    <a:pt x="15" y="21"/>
                  </a:lnTo>
                  <a:lnTo>
                    <a:pt x="15" y="22"/>
                  </a:lnTo>
                  <a:lnTo>
                    <a:pt x="16" y="23"/>
                  </a:lnTo>
                  <a:lnTo>
                    <a:pt x="16" y="25"/>
                  </a:lnTo>
                  <a:lnTo>
                    <a:pt x="16" y="26"/>
                  </a:lnTo>
                  <a:lnTo>
                    <a:pt x="16" y="28"/>
                  </a:lnTo>
                  <a:lnTo>
                    <a:pt x="26" y="29"/>
                  </a:lnTo>
                  <a:lnTo>
                    <a:pt x="26" y="28"/>
                  </a:lnTo>
                  <a:lnTo>
                    <a:pt x="27" y="28"/>
                  </a:lnTo>
                  <a:lnTo>
                    <a:pt x="28" y="27"/>
                  </a:lnTo>
                  <a:lnTo>
                    <a:pt x="29" y="27"/>
                  </a:lnTo>
                  <a:lnTo>
                    <a:pt x="31" y="26"/>
                  </a:lnTo>
                  <a:lnTo>
                    <a:pt x="32" y="26"/>
                  </a:lnTo>
                  <a:lnTo>
                    <a:pt x="33" y="26"/>
                  </a:lnTo>
                  <a:lnTo>
                    <a:pt x="34" y="26"/>
                  </a:lnTo>
                  <a:lnTo>
                    <a:pt x="36" y="26"/>
                  </a:lnTo>
                  <a:lnTo>
                    <a:pt x="38" y="26"/>
                  </a:lnTo>
                  <a:lnTo>
                    <a:pt x="40" y="26"/>
                  </a:lnTo>
                  <a:lnTo>
                    <a:pt x="41" y="26"/>
                  </a:lnTo>
                  <a:lnTo>
                    <a:pt x="43" y="26"/>
                  </a:lnTo>
                  <a:lnTo>
                    <a:pt x="45" y="27"/>
                  </a:lnTo>
                  <a:lnTo>
                    <a:pt x="48" y="27"/>
                  </a:lnTo>
                  <a:lnTo>
                    <a:pt x="51" y="28"/>
                  </a:lnTo>
                  <a:lnTo>
                    <a:pt x="53" y="29"/>
                  </a:lnTo>
                  <a:lnTo>
                    <a:pt x="55" y="30"/>
                  </a:lnTo>
                  <a:lnTo>
                    <a:pt x="58" y="31"/>
                  </a:lnTo>
                  <a:lnTo>
                    <a:pt x="61" y="32"/>
                  </a:lnTo>
                  <a:lnTo>
                    <a:pt x="64" y="33"/>
                  </a:lnTo>
                  <a:lnTo>
                    <a:pt x="66" y="35"/>
                  </a:lnTo>
                  <a:lnTo>
                    <a:pt x="69" y="37"/>
                  </a:lnTo>
                  <a:lnTo>
                    <a:pt x="74" y="40"/>
                  </a:lnTo>
                  <a:lnTo>
                    <a:pt x="77" y="42"/>
                  </a:lnTo>
                  <a:lnTo>
                    <a:pt x="80" y="44"/>
                  </a:lnTo>
                  <a:lnTo>
                    <a:pt x="83" y="47"/>
                  </a:lnTo>
                  <a:lnTo>
                    <a:pt x="86" y="51"/>
                  </a:lnTo>
                  <a:lnTo>
                    <a:pt x="90" y="54"/>
                  </a:lnTo>
                  <a:lnTo>
                    <a:pt x="94" y="57"/>
                  </a:lnTo>
                  <a:lnTo>
                    <a:pt x="98" y="62"/>
                  </a:lnTo>
                  <a:lnTo>
                    <a:pt x="98" y="64"/>
                  </a:lnTo>
                  <a:lnTo>
                    <a:pt x="98" y="65"/>
                  </a:lnTo>
                  <a:lnTo>
                    <a:pt x="99" y="66"/>
                  </a:lnTo>
                  <a:lnTo>
                    <a:pt x="100" y="67"/>
                  </a:lnTo>
                  <a:lnTo>
                    <a:pt x="100" y="68"/>
                  </a:lnTo>
                  <a:lnTo>
                    <a:pt x="101" y="70"/>
                  </a:lnTo>
                  <a:lnTo>
                    <a:pt x="101" y="71"/>
                  </a:lnTo>
                  <a:lnTo>
                    <a:pt x="101" y="72"/>
                  </a:lnTo>
                  <a:lnTo>
                    <a:pt x="101" y="70"/>
                  </a:lnTo>
                  <a:lnTo>
                    <a:pt x="101" y="68"/>
                  </a:lnTo>
                  <a:lnTo>
                    <a:pt x="101" y="67"/>
                  </a:lnTo>
                  <a:lnTo>
                    <a:pt x="101" y="66"/>
                  </a:lnTo>
                  <a:lnTo>
                    <a:pt x="101" y="64"/>
                  </a:lnTo>
                  <a:lnTo>
                    <a:pt x="101" y="62"/>
                  </a:lnTo>
                  <a:lnTo>
                    <a:pt x="100" y="61"/>
                  </a:lnTo>
                  <a:lnTo>
                    <a:pt x="100" y="58"/>
                  </a:lnTo>
                  <a:lnTo>
                    <a:pt x="100" y="57"/>
                  </a:lnTo>
                  <a:lnTo>
                    <a:pt x="98" y="54"/>
                  </a:lnTo>
                  <a:lnTo>
                    <a:pt x="98" y="53"/>
                  </a:lnTo>
                  <a:lnTo>
                    <a:pt x="97" y="51"/>
                  </a:lnTo>
                  <a:lnTo>
                    <a:pt x="96" y="49"/>
                  </a:lnTo>
                  <a:lnTo>
                    <a:pt x="94" y="47"/>
                  </a:lnTo>
                  <a:lnTo>
                    <a:pt x="93" y="45"/>
                  </a:lnTo>
                  <a:lnTo>
                    <a:pt x="92" y="43"/>
                  </a:lnTo>
                  <a:lnTo>
                    <a:pt x="89" y="41"/>
                  </a:lnTo>
                  <a:lnTo>
                    <a:pt x="88" y="40"/>
                  </a:lnTo>
                  <a:lnTo>
                    <a:pt x="85" y="37"/>
                  </a:lnTo>
                  <a:lnTo>
                    <a:pt x="84" y="36"/>
                  </a:lnTo>
                  <a:lnTo>
                    <a:pt x="81" y="33"/>
                  </a:lnTo>
                  <a:lnTo>
                    <a:pt x="78" y="32"/>
                  </a:lnTo>
                  <a:lnTo>
                    <a:pt x="76" y="30"/>
                  </a:lnTo>
                  <a:lnTo>
                    <a:pt x="73" y="29"/>
                  </a:lnTo>
                  <a:lnTo>
                    <a:pt x="69" y="27"/>
                  </a:lnTo>
                  <a:lnTo>
                    <a:pt x="66" y="26"/>
                  </a:lnTo>
                  <a:lnTo>
                    <a:pt x="62" y="24"/>
                  </a:lnTo>
                  <a:lnTo>
                    <a:pt x="59" y="23"/>
                  </a:lnTo>
                  <a:lnTo>
                    <a:pt x="55" y="22"/>
                  </a:lnTo>
                  <a:lnTo>
                    <a:pt x="51" y="21"/>
                  </a:lnTo>
                  <a:lnTo>
                    <a:pt x="46" y="19"/>
                  </a:lnTo>
                  <a:lnTo>
                    <a:pt x="41" y="18"/>
                  </a:lnTo>
                  <a:lnTo>
                    <a:pt x="39" y="18"/>
                  </a:lnTo>
                  <a:lnTo>
                    <a:pt x="37" y="18"/>
                  </a:lnTo>
                  <a:lnTo>
                    <a:pt x="34" y="18"/>
                  </a:lnTo>
                  <a:lnTo>
                    <a:pt x="32" y="18"/>
                  </a:lnTo>
                  <a:lnTo>
                    <a:pt x="29" y="18"/>
                  </a:lnTo>
                  <a:lnTo>
                    <a:pt x="28" y="18"/>
                  </a:lnTo>
                  <a:lnTo>
                    <a:pt x="26" y="18"/>
                  </a:lnTo>
                  <a:lnTo>
                    <a:pt x="25" y="18"/>
                  </a:lnTo>
                  <a:lnTo>
                    <a:pt x="24" y="18"/>
                  </a:lnTo>
                  <a:lnTo>
                    <a:pt x="22" y="18"/>
                  </a:lnTo>
                  <a:lnTo>
                    <a:pt x="21" y="18"/>
                  </a:lnTo>
                  <a:lnTo>
                    <a:pt x="20" y="18"/>
                  </a:lnTo>
                  <a:lnTo>
                    <a:pt x="19" y="18"/>
                  </a:lnTo>
                  <a:lnTo>
                    <a:pt x="18" y="18"/>
                  </a:lnTo>
                  <a:lnTo>
                    <a:pt x="17" y="18"/>
                  </a:lnTo>
                  <a:lnTo>
                    <a:pt x="16" y="0"/>
                  </a:lnTo>
                  <a:lnTo>
                    <a:pt x="0"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2" name="Freeform 138"/>
            <p:cNvSpPr>
              <a:spLocks/>
            </p:cNvSpPr>
            <p:nvPr/>
          </p:nvSpPr>
          <p:spPr bwMode="auto">
            <a:xfrm>
              <a:off x="6002" y="710"/>
              <a:ext cx="3" cy="13"/>
            </a:xfrm>
            <a:custGeom>
              <a:avLst/>
              <a:gdLst>
                <a:gd name="T0" fmla="*/ 0 w 3"/>
                <a:gd name="T1" fmla="*/ 11 h 13"/>
                <a:gd name="T2" fmla="*/ 0 w 3"/>
                <a:gd name="T3" fmla="*/ 11 h 13"/>
                <a:gd name="T4" fmla="*/ 1 w 3"/>
                <a:gd name="T5" fmla="*/ 0 h 13"/>
                <a:gd name="T6" fmla="*/ 2 w 3"/>
                <a:gd name="T7" fmla="*/ 0 h 13"/>
                <a:gd name="T8" fmla="*/ 1 w 3"/>
                <a:gd name="T9" fmla="*/ 11 h 13"/>
                <a:gd name="T10" fmla="*/ 0 w 3"/>
                <a:gd name="T11" fmla="*/ 12 h 13"/>
                <a:gd name="T12" fmla="*/ 1 w 3"/>
                <a:gd name="T13" fmla="*/ 11 h 13"/>
                <a:gd name="T14" fmla="*/ 1 w 3"/>
                <a:gd name="T15" fmla="*/ 12 h 13"/>
                <a:gd name="T16" fmla="*/ 0 w 3"/>
                <a:gd name="T17" fmla="*/ 12 h 13"/>
                <a:gd name="T18" fmla="*/ 0 w 3"/>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0" y="11"/>
                  </a:moveTo>
                  <a:lnTo>
                    <a:pt x="0" y="11"/>
                  </a:lnTo>
                  <a:lnTo>
                    <a:pt x="1" y="0"/>
                  </a:lnTo>
                  <a:lnTo>
                    <a:pt x="2" y="0"/>
                  </a:lnTo>
                  <a:lnTo>
                    <a:pt x="1" y="11"/>
                  </a:lnTo>
                  <a:lnTo>
                    <a:pt x="0" y="12"/>
                  </a:lnTo>
                  <a:lnTo>
                    <a:pt x="1" y="11"/>
                  </a:lnTo>
                  <a:lnTo>
                    <a:pt x="1" y="12"/>
                  </a:lnTo>
                  <a:lnTo>
                    <a:pt x="0" y="12"/>
                  </a:lnTo>
                  <a:lnTo>
                    <a:pt x="0"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3" name="Freeform 139"/>
            <p:cNvSpPr>
              <a:spLocks/>
            </p:cNvSpPr>
            <p:nvPr/>
          </p:nvSpPr>
          <p:spPr bwMode="auto">
            <a:xfrm>
              <a:off x="6008" y="726"/>
              <a:ext cx="8" cy="5"/>
            </a:xfrm>
            <a:custGeom>
              <a:avLst/>
              <a:gdLst>
                <a:gd name="T0" fmla="*/ 6 w 8"/>
                <a:gd name="T1" fmla="*/ 3 h 5"/>
                <a:gd name="T2" fmla="*/ 7 w 8"/>
                <a:gd name="T3" fmla="*/ 4 h 5"/>
                <a:gd name="T4" fmla="*/ 7 w 8"/>
                <a:gd name="T5" fmla="*/ 3 h 5"/>
                <a:gd name="T6" fmla="*/ 7 w 8"/>
                <a:gd name="T7" fmla="*/ 2 h 5"/>
                <a:gd name="T8" fmla="*/ 7 w 8"/>
                <a:gd name="T9" fmla="*/ 2 h 5"/>
                <a:gd name="T10" fmla="*/ 6 w 8"/>
                <a:gd name="T11" fmla="*/ 1 h 5"/>
                <a:gd name="T12" fmla="*/ 6 w 8"/>
                <a:gd name="T13" fmla="*/ 1 h 5"/>
                <a:gd name="T14" fmla="*/ 5 w 8"/>
                <a:gd name="T15" fmla="*/ 0 h 5"/>
                <a:gd name="T16" fmla="*/ 5 w 8"/>
                <a:gd name="T17" fmla="*/ 0 h 5"/>
                <a:gd name="T18" fmla="*/ 4 w 8"/>
                <a:gd name="T19" fmla="*/ 0 h 5"/>
                <a:gd name="T20" fmla="*/ 3 w 8"/>
                <a:gd name="T21" fmla="*/ 0 h 5"/>
                <a:gd name="T22" fmla="*/ 3 w 8"/>
                <a:gd name="T23" fmla="*/ 0 h 5"/>
                <a:gd name="T24" fmla="*/ 2 w 8"/>
                <a:gd name="T25" fmla="*/ 0 h 5"/>
                <a:gd name="T26" fmla="*/ 2 w 8"/>
                <a:gd name="T27" fmla="*/ 0 h 5"/>
                <a:gd name="T28" fmla="*/ 1 w 8"/>
                <a:gd name="T29" fmla="*/ 0 h 5"/>
                <a:gd name="T30" fmla="*/ 1 w 8"/>
                <a:gd name="T31" fmla="*/ 0 h 5"/>
                <a:gd name="T32" fmla="*/ 0 w 8"/>
                <a:gd name="T33" fmla="*/ 0 h 5"/>
                <a:gd name="T34" fmla="*/ 0 w 8"/>
                <a:gd name="T35" fmla="*/ 1 h 5"/>
                <a:gd name="T36" fmla="*/ 1 w 8"/>
                <a:gd name="T37" fmla="*/ 1 h 5"/>
                <a:gd name="T38" fmla="*/ 1 w 8"/>
                <a:gd name="T39" fmla="*/ 1 h 5"/>
                <a:gd name="T40" fmla="*/ 2 w 8"/>
                <a:gd name="T41" fmla="*/ 0 h 5"/>
                <a:gd name="T42" fmla="*/ 2 w 8"/>
                <a:gd name="T43" fmla="*/ 0 h 5"/>
                <a:gd name="T44" fmla="*/ 3 w 8"/>
                <a:gd name="T45" fmla="*/ 0 h 5"/>
                <a:gd name="T46" fmla="*/ 3 w 8"/>
                <a:gd name="T47" fmla="*/ 0 h 5"/>
                <a:gd name="T48" fmla="*/ 4 w 8"/>
                <a:gd name="T49" fmla="*/ 0 h 5"/>
                <a:gd name="T50" fmla="*/ 4 w 8"/>
                <a:gd name="T51" fmla="*/ 1 h 5"/>
                <a:gd name="T52" fmla="*/ 5 w 8"/>
                <a:gd name="T53" fmla="*/ 1 h 5"/>
                <a:gd name="T54" fmla="*/ 5 w 8"/>
                <a:gd name="T55" fmla="*/ 1 h 5"/>
                <a:gd name="T56" fmla="*/ 5 w 8"/>
                <a:gd name="T57" fmla="*/ 1 h 5"/>
                <a:gd name="T58" fmla="*/ 6 w 8"/>
                <a:gd name="T59" fmla="*/ 1 h 5"/>
                <a:gd name="T60" fmla="*/ 6 w 8"/>
                <a:gd name="T61" fmla="*/ 2 h 5"/>
                <a:gd name="T62" fmla="*/ 6 w 8"/>
                <a:gd name="T63" fmla="*/ 2 h 5"/>
                <a:gd name="T64" fmla="*/ 6 w 8"/>
                <a:gd name="T65" fmla="*/ 3 h 5"/>
                <a:gd name="T66" fmla="*/ 6 w 8"/>
                <a:gd name="T67" fmla="*/ 4 h 5"/>
                <a:gd name="T68" fmla="*/ 6 w 8"/>
                <a:gd name="T69" fmla="*/ 4 h 5"/>
                <a:gd name="T70" fmla="*/ 6 w 8"/>
                <a:gd name="T71" fmla="*/ 4 h 5"/>
                <a:gd name="T72" fmla="*/ 6 w 8"/>
                <a:gd name="T73" fmla="*/ 4 h 5"/>
                <a:gd name="T74" fmla="*/ 6 w 8"/>
                <a:gd name="T75" fmla="*/ 4 h 5"/>
                <a:gd name="T76" fmla="*/ 6 w 8"/>
                <a:gd name="T7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5">
                  <a:moveTo>
                    <a:pt x="6" y="3"/>
                  </a:moveTo>
                  <a:lnTo>
                    <a:pt x="7" y="4"/>
                  </a:lnTo>
                  <a:lnTo>
                    <a:pt x="7" y="3"/>
                  </a:lnTo>
                  <a:lnTo>
                    <a:pt x="7" y="2"/>
                  </a:lnTo>
                  <a:lnTo>
                    <a:pt x="7" y="2"/>
                  </a:lnTo>
                  <a:lnTo>
                    <a:pt x="6" y="1"/>
                  </a:lnTo>
                  <a:lnTo>
                    <a:pt x="6" y="1"/>
                  </a:lnTo>
                  <a:lnTo>
                    <a:pt x="5" y="0"/>
                  </a:lnTo>
                  <a:lnTo>
                    <a:pt x="5" y="0"/>
                  </a:lnTo>
                  <a:lnTo>
                    <a:pt x="4" y="0"/>
                  </a:lnTo>
                  <a:lnTo>
                    <a:pt x="3" y="0"/>
                  </a:lnTo>
                  <a:lnTo>
                    <a:pt x="3" y="0"/>
                  </a:lnTo>
                  <a:lnTo>
                    <a:pt x="2" y="0"/>
                  </a:lnTo>
                  <a:lnTo>
                    <a:pt x="2" y="0"/>
                  </a:lnTo>
                  <a:lnTo>
                    <a:pt x="1" y="0"/>
                  </a:lnTo>
                  <a:lnTo>
                    <a:pt x="1" y="0"/>
                  </a:lnTo>
                  <a:lnTo>
                    <a:pt x="0" y="0"/>
                  </a:lnTo>
                  <a:lnTo>
                    <a:pt x="0" y="1"/>
                  </a:lnTo>
                  <a:lnTo>
                    <a:pt x="1" y="1"/>
                  </a:lnTo>
                  <a:lnTo>
                    <a:pt x="1" y="1"/>
                  </a:lnTo>
                  <a:lnTo>
                    <a:pt x="2" y="0"/>
                  </a:lnTo>
                  <a:lnTo>
                    <a:pt x="2" y="0"/>
                  </a:lnTo>
                  <a:lnTo>
                    <a:pt x="3" y="0"/>
                  </a:lnTo>
                  <a:lnTo>
                    <a:pt x="3" y="0"/>
                  </a:lnTo>
                  <a:lnTo>
                    <a:pt x="4" y="0"/>
                  </a:lnTo>
                  <a:lnTo>
                    <a:pt x="4" y="1"/>
                  </a:lnTo>
                  <a:lnTo>
                    <a:pt x="5" y="1"/>
                  </a:lnTo>
                  <a:lnTo>
                    <a:pt x="5" y="1"/>
                  </a:lnTo>
                  <a:lnTo>
                    <a:pt x="5" y="1"/>
                  </a:lnTo>
                  <a:lnTo>
                    <a:pt x="6" y="1"/>
                  </a:lnTo>
                  <a:lnTo>
                    <a:pt x="6" y="2"/>
                  </a:lnTo>
                  <a:lnTo>
                    <a:pt x="6" y="2"/>
                  </a:lnTo>
                  <a:lnTo>
                    <a:pt x="6" y="3"/>
                  </a:lnTo>
                  <a:lnTo>
                    <a:pt x="6" y="4"/>
                  </a:lnTo>
                  <a:lnTo>
                    <a:pt x="6" y="4"/>
                  </a:lnTo>
                  <a:lnTo>
                    <a:pt x="6" y="4"/>
                  </a:lnTo>
                  <a:lnTo>
                    <a:pt x="6" y="4"/>
                  </a:lnTo>
                  <a:lnTo>
                    <a:pt x="6" y="4"/>
                  </a:lnTo>
                  <a:lnTo>
                    <a:pt x="6"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4" name="Freeform 140"/>
            <p:cNvSpPr>
              <a:spLocks/>
            </p:cNvSpPr>
            <p:nvPr/>
          </p:nvSpPr>
          <p:spPr bwMode="auto">
            <a:xfrm>
              <a:off x="6021" y="730"/>
              <a:ext cx="7" cy="5"/>
            </a:xfrm>
            <a:custGeom>
              <a:avLst/>
              <a:gdLst>
                <a:gd name="T0" fmla="*/ 5 w 7"/>
                <a:gd name="T1" fmla="*/ 0 h 5"/>
                <a:gd name="T2" fmla="*/ 5 w 7"/>
                <a:gd name="T3" fmla="*/ 2 h 5"/>
                <a:gd name="T4" fmla="*/ 0 w 7"/>
                <a:gd name="T5" fmla="*/ 4 h 5"/>
                <a:gd name="T6" fmla="*/ 0 w 7"/>
                <a:gd name="T7" fmla="*/ 0 h 5"/>
                <a:gd name="T8" fmla="*/ 5 w 7"/>
                <a:gd name="T9" fmla="*/ 0 h 5"/>
                <a:gd name="T10" fmla="*/ 6 w 7"/>
                <a:gd name="T11" fmla="*/ 0 h 5"/>
                <a:gd name="T12" fmla="*/ 5 w 7"/>
                <a:gd name="T13" fmla="*/ 0 h 5"/>
                <a:gd name="T14" fmla="*/ 6 w 7"/>
                <a:gd name="T15" fmla="*/ 0 h 5"/>
                <a:gd name="T16" fmla="*/ 5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5" y="2"/>
                  </a:lnTo>
                  <a:lnTo>
                    <a:pt x="0" y="4"/>
                  </a:lnTo>
                  <a:lnTo>
                    <a:pt x="0" y="0"/>
                  </a:lnTo>
                  <a:lnTo>
                    <a:pt x="5" y="0"/>
                  </a:lnTo>
                  <a:lnTo>
                    <a:pt x="6" y="0"/>
                  </a:lnTo>
                  <a:lnTo>
                    <a:pt x="5" y="0"/>
                  </a:lnTo>
                  <a:lnTo>
                    <a:pt x="6" y="0"/>
                  </a:lnTo>
                  <a:lnTo>
                    <a:pt x="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5" name="Freeform 141"/>
            <p:cNvSpPr>
              <a:spLocks/>
            </p:cNvSpPr>
            <p:nvPr/>
          </p:nvSpPr>
          <p:spPr bwMode="auto">
            <a:xfrm>
              <a:off x="6032" y="732"/>
              <a:ext cx="71" cy="35"/>
            </a:xfrm>
            <a:custGeom>
              <a:avLst/>
              <a:gdLst>
                <a:gd name="T0" fmla="*/ 70 w 71"/>
                <a:gd name="T1" fmla="*/ 33 h 35"/>
                <a:gd name="T2" fmla="*/ 63 w 71"/>
                <a:gd name="T3" fmla="*/ 26 h 35"/>
                <a:gd name="T4" fmla="*/ 57 w 71"/>
                <a:gd name="T5" fmla="*/ 20 h 35"/>
                <a:gd name="T6" fmla="*/ 49 w 71"/>
                <a:gd name="T7" fmla="*/ 15 h 35"/>
                <a:gd name="T8" fmla="*/ 43 w 71"/>
                <a:gd name="T9" fmla="*/ 11 h 35"/>
                <a:gd name="T10" fmla="*/ 37 w 71"/>
                <a:gd name="T11" fmla="*/ 8 h 35"/>
                <a:gd name="T12" fmla="*/ 31 w 71"/>
                <a:gd name="T13" fmla="*/ 5 h 35"/>
                <a:gd name="T14" fmla="*/ 26 w 71"/>
                <a:gd name="T15" fmla="*/ 3 h 35"/>
                <a:gd name="T16" fmla="*/ 22 w 71"/>
                <a:gd name="T17" fmla="*/ 2 h 35"/>
                <a:gd name="T18" fmla="*/ 16 w 71"/>
                <a:gd name="T19" fmla="*/ 1 h 35"/>
                <a:gd name="T20" fmla="*/ 13 w 71"/>
                <a:gd name="T21" fmla="*/ 0 h 35"/>
                <a:gd name="T22" fmla="*/ 9 w 71"/>
                <a:gd name="T23" fmla="*/ 0 h 35"/>
                <a:gd name="T24" fmla="*/ 6 w 71"/>
                <a:gd name="T25" fmla="*/ 1 h 35"/>
                <a:gd name="T26" fmla="*/ 4 w 71"/>
                <a:gd name="T27" fmla="*/ 1 h 35"/>
                <a:gd name="T28" fmla="*/ 2 w 71"/>
                <a:gd name="T29" fmla="*/ 2 h 35"/>
                <a:gd name="T30" fmla="*/ 0 w 71"/>
                <a:gd name="T31" fmla="*/ 2 h 35"/>
                <a:gd name="T32" fmla="*/ 0 w 71"/>
                <a:gd name="T33" fmla="*/ 3 h 35"/>
                <a:gd name="T34" fmla="*/ 1 w 71"/>
                <a:gd name="T35" fmla="*/ 3 h 35"/>
                <a:gd name="T36" fmla="*/ 2 w 71"/>
                <a:gd name="T37" fmla="*/ 2 h 35"/>
                <a:gd name="T38" fmla="*/ 4 w 71"/>
                <a:gd name="T39" fmla="*/ 2 h 35"/>
                <a:gd name="T40" fmla="*/ 6 w 71"/>
                <a:gd name="T41" fmla="*/ 1 h 35"/>
                <a:gd name="T42" fmla="*/ 9 w 71"/>
                <a:gd name="T43" fmla="*/ 1 h 35"/>
                <a:gd name="T44" fmla="*/ 13 w 71"/>
                <a:gd name="T45" fmla="*/ 1 h 35"/>
                <a:gd name="T46" fmla="*/ 16 w 71"/>
                <a:gd name="T47" fmla="*/ 2 h 35"/>
                <a:gd name="T48" fmla="*/ 22 w 71"/>
                <a:gd name="T49" fmla="*/ 3 h 35"/>
                <a:gd name="T50" fmla="*/ 26 w 71"/>
                <a:gd name="T51" fmla="*/ 4 h 35"/>
                <a:gd name="T52" fmla="*/ 31 w 71"/>
                <a:gd name="T53" fmla="*/ 6 h 35"/>
                <a:gd name="T54" fmla="*/ 37 w 71"/>
                <a:gd name="T55" fmla="*/ 9 h 35"/>
                <a:gd name="T56" fmla="*/ 42 w 71"/>
                <a:gd name="T57" fmla="*/ 12 h 35"/>
                <a:gd name="T58" fmla="*/ 48 w 71"/>
                <a:gd name="T59" fmla="*/ 16 h 35"/>
                <a:gd name="T60" fmla="*/ 55 w 71"/>
                <a:gd name="T61" fmla="*/ 21 h 35"/>
                <a:gd name="T62" fmla="*/ 62 w 71"/>
                <a:gd name="T63" fmla="*/ 27 h 35"/>
                <a:gd name="T64" fmla="*/ 69 w 71"/>
                <a:gd name="T6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35">
                  <a:moveTo>
                    <a:pt x="70" y="33"/>
                  </a:moveTo>
                  <a:lnTo>
                    <a:pt x="70" y="33"/>
                  </a:lnTo>
                  <a:lnTo>
                    <a:pt x="66" y="30"/>
                  </a:lnTo>
                  <a:lnTo>
                    <a:pt x="63" y="26"/>
                  </a:lnTo>
                  <a:lnTo>
                    <a:pt x="60" y="23"/>
                  </a:lnTo>
                  <a:lnTo>
                    <a:pt x="57" y="20"/>
                  </a:lnTo>
                  <a:lnTo>
                    <a:pt x="53" y="18"/>
                  </a:lnTo>
                  <a:lnTo>
                    <a:pt x="49" y="15"/>
                  </a:lnTo>
                  <a:lnTo>
                    <a:pt x="46" y="13"/>
                  </a:lnTo>
                  <a:lnTo>
                    <a:pt x="43" y="11"/>
                  </a:lnTo>
                  <a:lnTo>
                    <a:pt x="40" y="9"/>
                  </a:lnTo>
                  <a:lnTo>
                    <a:pt x="37" y="8"/>
                  </a:lnTo>
                  <a:lnTo>
                    <a:pt x="34" y="6"/>
                  </a:lnTo>
                  <a:lnTo>
                    <a:pt x="31" y="5"/>
                  </a:lnTo>
                  <a:lnTo>
                    <a:pt x="29" y="4"/>
                  </a:lnTo>
                  <a:lnTo>
                    <a:pt x="26" y="3"/>
                  </a:lnTo>
                  <a:lnTo>
                    <a:pt x="24" y="2"/>
                  </a:lnTo>
                  <a:lnTo>
                    <a:pt x="22" y="2"/>
                  </a:lnTo>
                  <a:lnTo>
                    <a:pt x="19" y="1"/>
                  </a:lnTo>
                  <a:lnTo>
                    <a:pt x="16" y="1"/>
                  </a:lnTo>
                  <a:lnTo>
                    <a:pt x="14" y="1"/>
                  </a:lnTo>
                  <a:lnTo>
                    <a:pt x="13" y="0"/>
                  </a:lnTo>
                  <a:lnTo>
                    <a:pt x="11" y="0"/>
                  </a:lnTo>
                  <a:lnTo>
                    <a:pt x="9" y="0"/>
                  </a:lnTo>
                  <a:lnTo>
                    <a:pt x="7" y="0"/>
                  </a:lnTo>
                  <a:lnTo>
                    <a:pt x="6" y="1"/>
                  </a:lnTo>
                  <a:lnTo>
                    <a:pt x="5" y="1"/>
                  </a:lnTo>
                  <a:lnTo>
                    <a:pt x="4" y="1"/>
                  </a:lnTo>
                  <a:lnTo>
                    <a:pt x="3" y="1"/>
                  </a:lnTo>
                  <a:lnTo>
                    <a:pt x="2" y="2"/>
                  </a:lnTo>
                  <a:lnTo>
                    <a:pt x="1" y="2"/>
                  </a:lnTo>
                  <a:lnTo>
                    <a:pt x="0" y="2"/>
                  </a:lnTo>
                  <a:lnTo>
                    <a:pt x="0" y="3"/>
                  </a:lnTo>
                  <a:lnTo>
                    <a:pt x="0" y="3"/>
                  </a:lnTo>
                  <a:lnTo>
                    <a:pt x="1" y="3"/>
                  </a:lnTo>
                  <a:lnTo>
                    <a:pt x="1" y="3"/>
                  </a:lnTo>
                  <a:lnTo>
                    <a:pt x="2" y="3"/>
                  </a:lnTo>
                  <a:lnTo>
                    <a:pt x="2" y="2"/>
                  </a:lnTo>
                  <a:lnTo>
                    <a:pt x="3" y="2"/>
                  </a:lnTo>
                  <a:lnTo>
                    <a:pt x="4" y="2"/>
                  </a:lnTo>
                  <a:lnTo>
                    <a:pt x="5" y="2"/>
                  </a:lnTo>
                  <a:lnTo>
                    <a:pt x="6" y="1"/>
                  </a:lnTo>
                  <a:lnTo>
                    <a:pt x="7" y="1"/>
                  </a:lnTo>
                  <a:lnTo>
                    <a:pt x="9" y="1"/>
                  </a:lnTo>
                  <a:lnTo>
                    <a:pt x="11" y="1"/>
                  </a:lnTo>
                  <a:lnTo>
                    <a:pt x="13" y="1"/>
                  </a:lnTo>
                  <a:lnTo>
                    <a:pt x="14" y="2"/>
                  </a:lnTo>
                  <a:lnTo>
                    <a:pt x="16" y="2"/>
                  </a:lnTo>
                  <a:lnTo>
                    <a:pt x="19" y="2"/>
                  </a:lnTo>
                  <a:lnTo>
                    <a:pt x="22" y="3"/>
                  </a:lnTo>
                  <a:lnTo>
                    <a:pt x="24" y="3"/>
                  </a:lnTo>
                  <a:lnTo>
                    <a:pt x="26" y="4"/>
                  </a:lnTo>
                  <a:lnTo>
                    <a:pt x="28" y="5"/>
                  </a:lnTo>
                  <a:lnTo>
                    <a:pt x="31" y="6"/>
                  </a:lnTo>
                  <a:lnTo>
                    <a:pt x="34" y="7"/>
                  </a:lnTo>
                  <a:lnTo>
                    <a:pt x="37" y="9"/>
                  </a:lnTo>
                  <a:lnTo>
                    <a:pt x="39" y="10"/>
                  </a:lnTo>
                  <a:lnTo>
                    <a:pt x="42" y="12"/>
                  </a:lnTo>
                  <a:lnTo>
                    <a:pt x="45" y="14"/>
                  </a:lnTo>
                  <a:lnTo>
                    <a:pt x="48" y="16"/>
                  </a:lnTo>
                  <a:lnTo>
                    <a:pt x="53" y="18"/>
                  </a:lnTo>
                  <a:lnTo>
                    <a:pt x="55" y="21"/>
                  </a:lnTo>
                  <a:lnTo>
                    <a:pt x="59" y="24"/>
                  </a:lnTo>
                  <a:lnTo>
                    <a:pt x="62" y="27"/>
                  </a:lnTo>
                  <a:lnTo>
                    <a:pt x="66" y="31"/>
                  </a:lnTo>
                  <a:lnTo>
                    <a:pt x="69" y="34"/>
                  </a:lnTo>
                  <a:lnTo>
                    <a:pt x="70" y="3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6" name="Freeform 142"/>
            <p:cNvSpPr>
              <a:spLocks/>
            </p:cNvSpPr>
            <p:nvPr/>
          </p:nvSpPr>
          <p:spPr bwMode="auto">
            <a:xfrm>
              <a:off x="6107" y="771"/>
              <a:ext cx="2" cy="9"/>
            </a:xfrm>
            <a:custGeom>
              <a:avLst/>
              <a:gdLst>
                <a:gd name="T0" fmla="*/ 0 w 2"/>
                <a:gd name="T1" fmla="*/ 7 h 9"/>
                <a:gd name="T2" fmla="*/ 0 w 2"/>
                <a:gd name="T3" fmla="*/ 6 h 9"/>
                <a:gd name="T4" fmla="*/ 0 w 2"/>
                <a:gd name="T5" fmla="*/ 6 h 9"/>
                <a:gd name="T6" fmla="*/ 0 w 2"/>
                <a:gd name="T7" fmla="*/ 6 h 9"/>
                <a:gd name="T8" fmla="*/ 0 w 2"/>
                <a:gd name="T9" fmla="*/ 5 h 9"/>
                <a:gd name="T10" fmla="*/ 0 w 2"/>
                <a:gd name="T11" fmla="*/ 4 h 9"/>
                <a:gd name="T12" fmla="*/ 0 w 2"/>
                <a:gd name="T13" fmla="*/ 3 h 9"/>
                <a:gd name="T14" fmla="*/ 1 w 2"/>
                <a:gd name="T15" fmla="*/ 2 h 9"/>
                <a:gd name="T16" fmla="*/ 1 w 2"/>
                <a:gd name="T17" fmla="*/ 2 h 9"/>
                <a:gd name="T18" fmla="*/ 1 w 2"/>
                <a:gd name="T19" fmla="*/ 0 h 9"/>
                <a:gd name="T20" fmla="*/ 1 w 2"/>
                <a:gd name="T21" fmla="*/ 1 h 9"/>
                <a:gd name="T22" fmla="*/ 1 w 2"/>
                <a:gd name="T23" fmla="*/ 2 h 9"/>
                <a:gd name="T24" fmla="*/ 1 w 2"/>
                <a:gd name="T25" fmla="*/ 2 h 9"/>
                <a:gd name="T26" fmla="*/ 1 w 2"/>
                <a:gd name="T27" fmla="*/ 3 h 9"/>
                <a:gd name="T28" fmla="*/ 1 w 2"/>
                <a:gd name="T29" fmla="*/ 4 h 9"/>
                <a:gd name="T30" fmla="*/ 0 w 2"/>
                <a:gd name="T31" fmla="*/ 5 h 9"/>
                <a:gd name="T32" fmla="*/ 0 w 2"/>
                <a:gd name="T33" fmla="*/ 6 h 9"/>
                <a:gd name="T34" fmla="*/ 0 w 2"/>
                <a:gd name="T35" fmla="*/ 6 h 9"/>
                <a:gd name="T36" fmla="*/ 0 w 2"/>
                <a:gd name="T37" fmla="*/ 7 h 9"/>
                <a:gd name="T38" fmla="*/ 0 w 2"/>
                <a:gd name="T39" fmla="*/ 7 h 9"/>
                <a:gd name="T40" fmla="*/ 0 w 2"/>
                <a:gd name="T41" fmla="*/ 7 h 9"/>
                <a:gd name="T42" fmla="*/ 0 w 2"/>
                <a:gd name="T43" fmla="*/ 8 h 9"/>
                <a:gd name="T44" fmla="*/ 0 w 2"/>
                <a:gd name="T45" fmla="*/ 7 h 9"/>
                <a:gd name="T46" fmla="*/ 0 w 2"/>
                <a:gd name="T4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9">
                  <a:moveTo>
                    <a:pt x="0" y="7"/>
                  </a:moveTo>
                  <a:lnTo>
                    <a:pt x="0" y="6"/>
                  </a:lnTo>
                  <a:lnTo>
                    <a:pt x="0" y="6"/>
                  </a:lnTo>
                  <a:lnTo>
                    <a:pt x="0" y="6"/>
                  </a:lnTo>
                  <a:lnTo>
                    <a:pt x="0" y="5"/>
                  </a:lnTo>
                  <a:lnTo>
                    <a:pt x="0" y="4"/>
                  </a:lnTo>
                  <a:lnTo>
                    <a:pt x="0" y="3"/>
                  </a:lnTo>
                  <a:lnTo>
                    <a:pt x="1" y="2"/>
                  </a:lnTo>
                  <a:lnTo>
                    <a:pt x="1" y="2"/>
                  </a:lnTo>
                  <a:lnTo>
                    <a:pt x="1" y="0"/>
                  </a:lnTo>
                  <a:lnTo>
                    <a:pt x="1" y="1"/>
                  </a:lnTo>
                  <a:lnTo>
                    <a:pt x="1" y="2"/>
                  </a:lnTo>
                  <a:lnTo>
                    <a:pt x="1" y="2"/>
                  </a:lnTo>
                  <a:lnTo>
                    <a:pt x="1" y="3"/>
                  </a:lnTo>
                  <a:lnTo>
                    <a:pt x="1" y="4"/>
                  </a:lnTo>
                  <a:lnTo>
                    <a:pt x="0" y="5"/>
                  </a:lnTo>
                  <a:lnTo>
                    <a:pt x="0" y="6"/>
                  </a:lnTo>
                  <a:lnTo>
                    <a:pt x="0" y="6"/>
                  </a:lnTo>
                  <a:lnTo>
                    <a:pt x="0" y="7"/>
                  </a:lnTo>
                  <a:lnTo>
                    <a:pt x="0" y="7"/>
                  </a:lnTo>
                  <a:lnTo>
                    <a:pt x="0" y="7"/>
                  </a:lnTo>
                  <a:lnTo>
                    <a:pt x="0" y="8"/>
                  </a:lnTo>
                  <a:lnTo>
                    <a:pt x="0" y="7"/>
                  </a:lnTo>
                  <a:lnTo>
                    <a:pt x="0"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7" name="Freeform 143"/>
            <p:cNvSpPr>
              <a:spLocks/>
            </p:cNvSpPr>
            <p:nvPr/>
          </p:nvSpPr>
          <p:spPr bwMode="auto">
            <a:xfrm>
              <a:off x="6048" y="725"/>
              <a:ext cx="60" cy="53"/>
            </a:xfrm>
            <a:custGeom>
              <a:avLst/>
              <a:gdLst>
                <a:gd name="T0" fmla="*/ 0 w 60"/>
                <a:gd name="T1" fmla="*/ 1 h 53"/>
                <a:gd name="T2" fmla="*/ 9 w 60"/>
                <a:gd name="T3" fmla="*/ 3 h 53"/>
                <a:gd name="T4" fmla="*/ 17 w 60"/>
                <a:gd name="T5" fmla="*/ 4 h 53"/>
                <a:gd name="T6" fmla="*/ 24 w 60"/>
                <a:gd name="T7" fmla="*/ 7 h 53"/>
                <a:gd name="T8" fmla="*/ 31 w 60"/>
                <a:gd name="T9" fmla="*/ 11 h 53"/>
                <a:gd name="T10" fmla="*/ 36 w 60"/>
                <a:gd name="T11" fmla="*/ 13 h 53"/>
                <a:gd name="T12" fmla="*/ 41 w 60"/>
                <a:gd name="T13" fmla="*/ 17 h 53"/>
                <a:gd name="T14" fmla="*/ 45 w 60"/>
                <a:gd name="T15" fmla="*/ 21 h 53"/>
                <a:gd name="T16" fmla="*/ 48 w 60"/>
                <a:gd name="T17" fmla="*/ 24 h 53"/>
                <a:gd name="T18" fmla="*/ 51 w 60"/>
                <a:gd name="T19" fmla="*/ 28 h 53"/>
                <a:gd name="T20" fmla="*/ 54 w 60"/>
                <a:gd name="T21" fmla="*/ 31 h 53"/>
                <a:gd name="T22" fmla="*/ 55 w 60"/>
                <a:gd name="T23" fmla="*/ 35 h 53"/>
                <a:gd name="T24" fmla="*/ 57 w 60"/>
                <a:gd name="T25" fmla="*/ 39 h 53"/>
                <a:gd name="T26" fmla="*/ 57 w 60"/>
                <a:gd name="T27" fmla="*/ 42 h 53"/>
                <a:gd name="T28" fmla="*/ 58 w 60"/>
                <a:gd name="T29" fmla="*/ 47 h 53"/>
                <a:gd name="T30" fmla="*/ 58 w 60"/>
                <a:gd name="T31" fmla="*/ 48 h 53"/>
                <a:gd name="T32" fmla="*/ 58 w 60"/>
                <a:gd name="T33" fmla="*/ 52 h 53"/>
                <a:gd name="T34" fmla="*/ 59 w 60"/>
                <a:gd name="T35" fmla="*/ 50 h 53"/>
                <a:gd name="T36" fmla="*/ 59 w 60"/>
                <a:gd name="T37" fmla="*/ 48 h 53"/>
                <a:gd name="T38" fmla="*/ 59 w 60"/>
                <a:gd name="T39" fmla="*/ 44 h 53"/>
                <a:gd name="T40" fmla="*/ 58 w 60"/>
                <a:gd name="T41" fmla="*/ 40 h 53"/>
                <a:gd name="T42" fmla="*/ 57 w 60"/>
                <a:gd name="T43" fmla="*/ 37 h 53"/>
                <a:gd name="T44" fmla="*/ 55 w 60"/>
                <a:gd name="T45" fmla="*/ 33 h 53"/>
                <a:gd name="T46" fmla="*/ 53 w 60"/>
                <a:gd name="T47" fmla="*/ 30 h 53"/>
                <a:gd name="T48" fmla="*/ 51 w 60"/>
                <a:gd name="T49" fmla="*/ 25 h 53"/>
                <a:gd name="T50" fmla="*/ 48 w 60"/>
                <a:gd name="T51" fmla="*/ 22 h 53"/>
                <a:gd name="T52" fmla="*/ 44 w 60"/>
                <a:gd name="T53" fmla="*/ 18 h 53"/>
                <a:gd name="T54" fmla="*/ 39 w 60"/>
                <a:gd name="T55" fmla="*/ 14 h 53"/>
                <a:gd name="T56" fmla="*/ 34 w 60"/>
                <a:gd name="T57" fmla="*/ 11 h 53"/>
                <a:gd name="T58" fmla="*/ 27 w 60"/>
                <a:gd name="T59" fmla="*/ 8 h 53"/>
                <a:gd name="T60" fmla="*/ 21 w 60"/>
                <a:gd name="T61" fmla="*/ 5 h 53"/>
                <a:gd name="T62" fmla="*/ 13 w 60"/>
                <a:gd name="T63" fmla="*/ 3 h 53"/>
                <a:gd name="T64" fmla="*/ 5 w 60"/>
                <a:gd name="T65" fmla="*/ 1 h 53"/>
                <a:gd name="T66" fmla="*/ 0 w 60"/>
                <a:gd name="T6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3">
                  <a:moveTo>
                    <a:pt x="0" y="1"/>
                  </a:moveTo>
                  <a:lnTo>
                    <a:pt x="0" y="1"/>
                  </a:lnTo>
                  <a:lnTo>
                    <a:pt x="5" y="2"/>
                  </a:lnTo>
                  <a:lnTo>
                    <a:pt x="9" y="3"/>
                  </a:lnTo>
                  <a:lnTo>
                    <a:pt x="13" y="4"/>
                  </a:lnTo>
                  <a:lnTo>
                    <a:pt x="17" y="4"/>
                  </a:lnTo>
                  <a:lnTo>
                    <a:pt x="20" y="6"/>
                  </a:lnTo>
                  <a:lnTo>
                    <a:pt x="24" y="7"/>
                  </a:lnTo>
                  <a:lnTo>
                    <a:pt x="27" y="9"/>
                  </a:lnTo>
                  <a:lnTo>
                    <a:pt x="31" y="11"/>
                  </a:lnTo>
                  <a:lnTo>
                    <a:pt x="33" y="13"/>
                  </a:lnTo>
                  <a:lnTo>
                    <a:pt x="36" y="13"/>
                  </a:lnTo>
                  <a:lnTo>
                    <a:pt x="39" y="15"/>
                  </a:lnTo>
                  <a:lnTo>
                    <a:pt x="41" y="17"/>
                  </a:lnTo>
                  <a:lnTo>
                    <a:pt x="43" y="19"/>
                  </a:lnTo>
                  <a:lnTo>
                    <a:pt x="45" y="21"/>
                  </a:lnTo>
                  <a:lnTo>
                    <a:pt x="47" y="22"/>
                  </a:lnTo>
                  <a:lnTo>
                    <a:pt x="48" y="24"/>
                  </a:lnTo>
                  <a:lnTo>
                    <a:pt x="50" y="26"/>
                  </a:lnTo>
                  <a:lnTo>
                    <a:pt x="51" y="28"/>
                  </a:lnTo>
                  <a:lnTo>
                    <a:pt x="53" y="30"/>
                  </a:lnTo>
                  <a:lnTo>
                    <a:pt x="54" y="31"/>
                  </a:lnTo>
                  <a:lnTo>
                    <a:pt x="54" y="34"/>
                  </a:lnTo>
                  <a:lnTo>
                    <a:pt x="55" y="35"/>
                  </a:lnTo>
                  <a:lnTo>
                    <a:pt x="56" y="38"/>
                  </a:lnTo>
                  <a:lnTo>
                    <a:pt x="57" y="39"/>
                  </a:lnTo>
                  <a:lnTo>
                    <a:pt x="57" y="41"/>
                  </a:lnTo>
                  <a:lnTo>
                    <a:pt x="57" y="42"/>
                  </a:lnTo>
                  <a:lnTo>
                    <a:pt x="58" y="44"/>
                  </a:lnTo>
                  <a:lnTo>
                    <a:pt x="58" y="47"/>
                  </a:lnTo>
                  <a:lnTo>
                    <a:pt x="58" y="48"/>
                  </a:lnTo>
                  <a:lnTo>
                    <a:pt x="58" y="48"/>
                  </a:lnTo>
                  <a:lnTo>
                    <a:pt x="58" y="50"/>
                  </a:lnTo>
                  <a:lnTo>
                    <a:pt x="58" y="52"/>
                  </a:lnTo>
                  <a:lnTo>
                    <a:pt x="59" y="52"/>
                  </a:lnTo>
                  <a:lnTo>
                    <a:pt x="59" y="50"/>
                  </a:lnTo>
                  <a:lnTo>
                    <a:pt x="59" y="48"/>
                  </a:lnTo>
                  <a:lnTo>
                    <a:pt x="59" y="48"/>
                  </a:lnTo>
                  <a:lnTo>
                    <a:pt x="59" y="46"/>
                  </a:lnTo>
                  <a:lnTo>
                    <a:pt x="59" y="44"/>
                  </a:lnTo>
                  <a:lnTo>
                    <a:pt x="58" y="42"/>
                  </a:lnTo>
                  <a:lnTo>
                    <a:pt x="58" y="40"/>
                  </a:lnTo>
                  <a:lnTo>
                    <a:pt x="58" y="39"/>
                  </a:lnTo>
                  <a:lnTo>
                    <a:pt x="57" y="37"/>
                  </a:lnTo>
                  <a:lnTo>
                    <a:pt x="56" y="35"/>
                  </a:lnTo>
                  <a:lnTo>
                    <a:pt x="55" y="33"/>
                  </a:lnTo>
                  <a:lnTo>
                    <a:pt x="54" y="31"/>
                  </a:lnTo>
                  <a:lnTo>
                    <a:pt x="53" y="30"/>
                  </a:lnTo>
                  <a:lnTo>
                    <a:pt x="52" y="28"/>
                  </a:lnTo>
                  <a:lnTo>
                    <a:pt x="51" y="25"/>
                  </a:lnTo>
                  <a:lnTo>
                    <a:pt x="49" y="23"/>
                  </a:lnTo>
                  <a:lnTo>
                    <a:pt x="48" y="22"/>
                  </a:lnTo>
                  <a:lnTo>
                    <a:pt x="46" y="20"/>
                  </a:lnTo>
                  <a:lnTo>
                    <a:pt x="44" y="18"/>
                  </a:lnTo>
                  <a:lnTo>
                    <a:pt x="42" y="16"/>
                  </a:lnTo>
                  <a:lnTo>
                    <a:pt x="39" y="14"/>
                  </a:lnTo>
                  <a:lnTo>
                    <a:pt x="37" y="13"/>
                  </a:lnTo>
                  <a:lnTo>
                    <a:pt x="34" y="11"/>
                  </a:lnTo>
                  <a:lnTo>
                    <a:pt x="32" y="10"/>
                  </a:lnTo>
                  <a:lnTo>
                    <a:pt x="27" y="8"/>
                  </a:lnTo>
                  <a:lnTo>
                    <a:pt x="24" y="6"/>
                  </a:lnTo>
                  <a:lnTo>
                    <a:pt x="21" y="5"/>
                  </a:lnTo>
                  <a:lnTo>
                    <a:pt x="17" y="4"/>
                  </a:lnTo>
                  <a:lnTo>
                    <a:pt x="13" y="3"/>
                  </a:lnTo>
                  <a:lnTo>
                    <a:pt x="9" y="2"/>
                  </a:lnTo>
                  <a:lnTo>
                    <a:pt x="5" y="1"/>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8" name="Freeform 144"/>
            <p:cNvSpPr>
              <a:spLocks/>
            </p:cNvSpPr>
            <p:nvPr/>
          </p:nvSpPr>
          <p:spPr bwMode="auto">
            <a:xfrm>
              <a:off x="6022" y="720"/>
              <a:ext cx="20" cy="5"/>
            </a:xfrm>
            <a:custGeom>
              <a:avLst/>
              <a:gdLst>
                <a:gd name="T0" fmla="*/ 0 w 20"/>
                <a:gd name="T1" fmla="*/ 4 h 5"/>
                <a:gd name="T2" fmla="*/ 0 w 20"/>
                <a:gd name="T3" fmla="*/ 2 h 5"/>
                <a:gd name="T4" fmla="*/ 1 w 20"/>
                <a:gd name="T5" fmla="*/ 2 h 5"/>
                <a:gd name="T6" fmla="*/ 2 w 20"/>
                <a:gd name="T7" fmla="*/ 2 h 5"/>
                <a:gd name="T8" fmla="*/ 2 w 20"/>
                <a:gd name="T9" fmla="*/ 2 h 5"/>
                <a:gd name="T10" fmla="*/ 3 w 20"/>
                <a:gd name="T11" fmla="*/ 2 h 5"/>
                <a:gd name="T12" fmla="*/ 4 w 20"/>
                <a:gd name="T13" fmla="*/ 2 h 5"/>
                <a:gd name="T14" fmla="*/ 6 w 20"/>
                <a:gd name="T15" fmla="*/ 2 h 5"/>
                <a:gd name="T16" fmla="*/ 7 w 20"/>
                <a:gd name="T17" fmla="*/ 2 h 5"/>
                <a:gd name="T18" fmla="*/ 7 w 20"/>
                <a:gd name="T19" fmla="*/ 2 h 5"/>
                <a:gd name="T20" fmla="*/ 9 w 20"/>
                <a:gd name="T21" fmla="*/ 2 h 5"/>
                <a:gd name="T22" fmla="*/ 10 w 20"/>
                <a:gd name="T23" fmla="*/ 2 h 5"/>
                <a:gd name="T24" fmla="*/ 12 w 20"/>
                <a:gd name="T25" fmla="*/ 2 h 5"/>
                <a:gd name="T26" fmla="*/ 13 w 20"/>
                <a:gd name="T27" fmla="*/ 2 h 5"/>
                <a:gd name="T28" fmla="*/ 15 w 20"/>
                <a:gd name="T29" fmla="*/ 2 h 5"/>
                <a:gd name="T30" fmla="*/ 17 w 20"/>
                <a:gd name="T31" fmla="*/ 0 h 5"/>
                <a:gd name="T32" fmla="*/ 19 w 20"/>
                <a:gd name="T33" fmla="*/ 0 h 5"/>
                <a:gd name="T34" fmla="*/ 19 w 20"/>
                <a:gd name="T35" fmla="*/ 2 h 5"/>
                <a:gd name="T36" fmla="*/ 17 w 20"/>
                <a:gd name="T37" fmla="*/ 2 h 5"/>
                <a:gd name="T38" fmla="*/ 16 w 20"/>
                <a:gd name="T39" fmla="*/ 4 h 5"/>
                <a:gd name="T40" fmla="*/ 13 w 20"/>
                <a:gd name="T41" fmla="*/ 4 h 5"/>
                <a:gd name="T42" fmla="*/ 12 w 20"/>
                <a:gd name="T43" fmla="*/ 4 h 5"/>
                <a:gd name="T44" fmla="*/ 10 w 20"/>
                <a:gd name="T45" fmla="*/ 4 h 5"/>
                <a:gd name="T46" fmla="*/ 9 w 20"/>
                <a:gd name="T47" fmla="*/ 4 h 5"/>
                <a:gd name="T48" fmla="*/ 7 w 20"/>
                <a:gd name="T49" fmla="*/ 4 h 5"/>
                <a:gd name="T50" fmla="*/ 7 w 20"/>
                <a:gd name="T51" fmla="*/ 4 h 5"/>
                <a:gd name="T52" fmla="*/ 6 w 20"/>
                <a:gd name="T53" fmla="*/ 4 h 5"/>
                <a:gd name="T54" fmla="*/ 4 w 20"/>
                <a:gd name="T55" fmla="*/ 4 h 5"/>
                <a:gd name="T56" fmla="*/ 3 w 20"/>
                <a:gd name="T57" fmla="*/ 4 h 5"/>
                <a:gd name="T58" fmla="*/ 2 w 20"/>
                <a:gd name="T59" fmla="*/ 4 h 5"/>
                <a:gd name="T60" fmla="*/ 2 w 20"/>
                <a:gd name="T61" fmla="*/ 4 h 5"/>
                <a:gd name="T62" fmla="*/ 1 w 20"/>
                <a:gd name="T63" fmla="*/ 4 h 5"/>
                <a:gd name="T64" fmla="*/ 0 w 20"/>
                <a:gd name="T65" fmla="*/ 4 h 5"/>
                <a:gd name="T66" fmla="*/ 1 w 20"/>
                <a:gd name="T67" fmla="*/ 4 h 5"/>
                <a:gd name="T68" fmla="*/ 0 w 20"/>
                <a:gd name="T69" fmla="*/ 4 h 5"/>
                <a:gd name="T70" fmla="*/ 0 w 20"/>
                <a:gd name="T71" fmla="*/ 2 h 5"/>
                <a:gd name="T72" fmla="*/ 0 w 20"/>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5">
                  <a:moveTo>
                    <a:pt x="0" y="4"/>
                  </a:moveTo>
                  <a:lnTo>
                    <a:pt x="0" y="2"/>
                  </a:lnTo>
                  <a:lnTo>
                    <a:pt x="1" y="2"/>
                  </a:lnTo>
                  <a:lnTo>
                    <a:pt x="2" y="2"/>
                  </a:lnTo>
                  <a:lnTo>
                    <a:pt x="2" y="2"/>
                  </a:lnTo>
                  <a:lnTo>
                    <a:pt x="3" y="2"/>
                  </a:lnTo>
                  <a:lnTo>
                    <a:pt x="4" y="2"/>
                  </a:lnTo>
                  <a:lnTo>
                    <a:pt x="6" y="2"/>
                  </a:lnTo>
                  <a:lnTo>
                    <a:pt x="7" y="2"/>
                  </a:lnTo>
                  <a:lnTo>
                    <a:pt x="7" y="2"/>
                  </a:lnTo>
                  <a:lnTo>
                    <a:pt x="9" y="2"/>
                  </a:lnTo>
                  <a:lnTo>
                    <a:pt x="10" y="2"/>
                  </a:lnTo>
                  <a:lnTo>
                    <a:pt x="12" y="2"/>
                  </a:lnTo>
                  <a:lnTo>
                    <a:pt x="13" y="2"/>
                  </a:lnTo>
                  <a:lnTo>
                    <a:pt x="15" y="2"/>
                  </a:lnTo>
                  <a:lnTo>
                    <a:pt x="17" y="0"/>
                  </a:lnTo>
                  <a:lnTo>
                    <a:pt x="19" y="0"/>
                  </a:lnTo>
                  <a:lnTo>
                    <a:pt x="19" y="2"/>
                  </a:lnTo>
                  <a:lnTo>
                    <a:pt x="17" y="2"/>
                  </a:lnTo>
                  <a:lnTo>
                    <a:pt x="16" y="4"/>
                  </a:lnTo>
                  <a:lnTo>
                    <a:pt x="13" y="4"/>
                  </a:lnTo>
                  <a:lnTo>
                    <a:pt x="12" y="4"/>
                  </a:lnTo>
                  <a:lnTo>
                    <a:pt x="10" y="4"/>
                  </a:lnTo>
                  <a:lnTo>
                    <a:pt x="9" y="4"/>
                  </a:lnTo>
                  <a:lnTo>
                    <a:pt x="7" y="4"/>
                  </a:lnTo>
                  <a:lnTo>
                    <a:pt x="7" y="4"/>
                  </a:lnTo>
                  <a:lnTo>
                    <a:pt x="6" y="4"/>
                  </a:lnTo>
                  <a:lnTo>
                    <a:pt x="4" y="4"/>
                  </a:lnTo>
                  <a:lnTo>
                    <a:pt x="3" y="4"/>
                  </a:lnTo>
                  <a:lnTo>
                    <a:pt x="2" y="4"/>
                  </a:lnTo>
                  <a:lnTo>
                    <a:pt x="2" y="4"/>
                  </a:lnTo>
                  <a:lnTo>
                    <a:pt x="1" y="4"/>
                  </a:lnTo>
                  <a:lnTo>
                    <a:pt x="0" y="4"/>
                  </a:lnTo>
                  <a:lnTo>
                    <a:pt x="1" y="4"/>
                  </a:lnTo>
                  <a:lnTo>
                    <a:pt x="0" y="4"/>
                  </a:lnTo>
                  <a:lnTo>
                    <a:pt x="0" y="2"/>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9" name="Freeform 145"/>
            <p:cNvSpPr>
              <a:spLocks/>
            </p:cNvSpPr>
            <p:nvPr/>
          </p:nvSpPr>
          <p:spPr bwMode="auto">
            <a:xfrm>
              <a:off x="6017" y="704"/>
              <a:ext cx="4" cy="15"/>
            </a:xfrm>
            <a:custGeom>
              <a:avLst/>
              <a:gdLst>
                <a:gd name="T0" fmla="*/ 2 w 4"/>
                <a:gd name="T1" fmla="*/ 1 h 15"/>
                <a:gd name="T2" fmla="*/ 3 w 4"/>
                <a:gd name="T3" fmla="*/ 1 h 15"/>
                <a:gd name="T4" fmla="*/ 1 w 4"/>
                <a:gd name="T5" fmla="*/ 14 h 15"/>
                <a:gd name="T6" fmla="*/ 0 w 4"/>
                <a:gd name="T7" fmla="*/ 14 h 15"/>
                <a:gd name="T8" fmla="*/ 1 w 4"/>
                <a:gd name="T9" fmla="*/ 1 h 15"/>
                <a:gd name="T10" fmla="*/ 2 w 4"/>
                <a:gd name="T11" fmla="*/ 0 h 15"/>
                <a:gd name="T12" fmla="*/ 2 w 4"/>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
                  </a:moveTo>
                  <a:lnTo>
                    <a:pt x="3" y="1"/>
                  </a:lnTo>
                  <a:lnTo>
                    <a:pt x="1" y="14"/>
                  </a:lnTo>
                  <a:lnTo>
                    <a:pt x="0" y="14"/>
                  </a:lnTo>
                  <a:lnTo>
                    <a:pt x="1" y="1"/>
                  </a:lnTo>
                  <a:lnTo>
                    <a:pt x="2" y="0"/>
                  </a:lnTo>
                  <a:lnTo>
                    <a:pt x="2"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0" name="Freeform 146"/>
            <p:cNvSpPr>
              <a:spLocks/>
            </p:cNvSpPr>
            <p:nvPr/>
          </p:nvSpPr>
          <p:spPr bwMode="auto">
            <a:xfrm>
              <a:off x="6003" y="704"/>
              <a:ext cx="12" cy="2"/>
            </a:xfrm>
            <a:custGeom>
              <a:avLst/>
              <a:gdLst>
                <a:gd name="T0" fmla="*/ 1 w 12"/>
                <a:gd name="T1" fmla="*/ 1 h 2"/>
                <a:gd name="T2" fmla="*/ 1 w 12"/>
                <a:gd name="T3" fmla="*/ 1 h 2"/>
                <a:gd name="T4" fmla="*/ 11 w 12"/>
                <a:gd name="T5" fmla="*/ 0 h 2"/>
                <a:gd name="T6" fmla="*/ 11 w 12"/>
                <a:gd name="T7" fmla="*/ 0 h 2"/>
                <a:gd name="T8" fmla="*/ 1 w 12"/>
                <a:gd name="T9" fmla="*/ 1 h 2"/>
                <a:gd name="T10" fmla="*/ 0 w 12"/>
                <a:gd name="T11" fmla="*/ 1 h 2"/>
                <a:gd name="T12" fmla="*/ 1 w 12"/>
                <a:gd name="T13" fmla="*/ 1 h 2"/>
                <a:gd name="T14" fmla="*/ 1 w 1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
                  <a:moveTo>
                    <a:pt x="1" y="1"/>
                  </a:moveTo>
                  <a:lnTo>
                    <a:pt x="1" y="1"/>
                  </a:lnTo>
                  <a:lnTo>
                    <a:pt x="11" y="0"/>
                  </a:lnTo>
                  <a:lnTo>
                    <a:pt x="11" y="0"/>
                  </a:lnTo>
                  <a:lnTo>
                    <a:pt x="1" y="1"/>
                  </a:lnTo>
                  <a:lnTo>
                    <a:pt x="0" y="1"/>
                  </a:lnTo>
                  <a:lnTo>
                    <a:pt x="1" y="1"/>
                  </a:lnTo>
                  <a:lnTo>
                    <a:pt x="1"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1" name="Freeform 147"/>
            <p:cNvSpPr>
              <a:spLocks/>
            </p:cNvSpPr>
            <p:nvPr/>
          </p:nvSpPr>
          <p:spPr bwMode="auto">
            <a:xfrm>
              <a:off x="6031" y="736"/>
              <a:ext cx="64" cy="40"/>
            </a:xfrm>
            <a:custGeom>
              <a:avLst/>
              <a:gdLst>
                <a:gd name="T0" fmla="*/ 0 w 64"/>
                <a:gd name="T1" fmla="*/ 23 h 40"/>
                <a:gd name="T2" fmla="*/ 0 w 64"/>
                <a:gd name="T3" fmla="*/ 17 h 40"/>
                <a:gd name="T4" fmla="*/ 0 w 64"/>
                <a:gd name="T5" fmla="*/ 12 h 40"/>
                <a:gd name="T6" fmla="*/ 2 w 64"/>
                <a:gd name="T7" fmla="*/ 7 h 40"/>
                <a:gd name="T8" fmla="*/ 4 w 64"/>
                <a:gd name="T9" fmla="*/ 3 h 40"/>
                <a:gd name="T10" fmla="*/ 9 w 64"/>
                <a:gd name="T11" fmla="*/ 0 h 40"/>
                <a:gd name="T12" fmla="*/ 15 w 64"/>
                <a:gd name="T13" fmla="*/ 0 h 40"/>
                <a:gd name="T14" fmla="*/ 24 w 64"/>
                <a:gd name="T15" fmla="*/ 3 h 40"/>
                <a:gd name="T16" fmla="*/ 36 w 64"/>
                <a:gd name="T17" fmla="*/ 7 h 40"/>
                <a:gd name="T18" fmla="*/ 44 w 64"/>
                <a:gd name="T19" fmla="*/ 13 h 40"/>
                <a:gd name="T20" fmla="*/ 51 w 64"/>
                <a:gd name="T21" fmla="*/ 18 h 40"/>
                <a:gd name="T22" fmla="*/ 55 w 64"/>
                <a:gd name="T23" fmla="*/ 23 h 40"/>
                <a:gd name="T24" fmla="*/ 58 w 64"/>
                <a:gd name="T25" fmla="*/ 27 h 40"/>
                <a:gd name="T26" fmla="*/ 59 w 64"/>
                <a:gd name="T27" fmla="*/ 30 h 40"/>
                <a:gd name="T28" fmla="*/ 59 w 64"/>
                <a:gd name="T29" fmla="*/ 33 h 40"/>
                <a:gd name="T30" fmla="*/ 60 w 64"/>
                <a:gd name="T31" fmla="*/ 35 h 40"/>
                <a:gd name="T32" fmla="*/ 61 w 64"/>
                <a:gd name="T33" fmla="*/ 36 h 40"/>
                <a:gd name="T34" fmla="*/ 63 w 64"/>
                <a:gd name="T35" fmla="*/ 39 h 40"/>
                <a:gd name="T36" fmla="*/ 60 w 64"/>
                <a:gd name="T37" fmla="*/ 36 h 40"/>
                <a:gd name="T38" fmla="*/ 58 w 64"/>
                <a:gd name="T39" fmla="*/ 34 h 40"/>
                <a:gd name="T40" fmla="*/ 55 w 64"/>
                <a:gd name="T41" fmla="*/ 32 h 40"/>
                <a:gd name="T42" fmla="*/ 54 w 64"/>
                <a:gd name="T43" fmla="*/ 30 h 40"/>
                <a:gd name="T44" fmla="*/ 53 w 64"/>
                <a:gd name="T45" fmla="*/ 29 h 40"/>
                <a:gd name="T46" fmla="*/ 51 w 64"/>
                <a:gd name="T47" fmla="*/ 28 h 40"/>
                <a:gd name="T48" fmla="*/ 49 w 64"/>
                <a:gd name="T49" fmla="*/ 28 h 40"/>
                <a:gd name="T50" fmla="*/ 47 w 64"/>
                <a:gd name="T51" fmla="*/ 28 h 40"/>
                <a:gd name="T52" fmla="*/ 44 w 64"/>
                <a:gd name="T53" fmla="*/ 29 h 40"/>
                <a:gd name="T54" fmla="*/ 42 w 64"/>
                <a:gd name="T55" fmla="*/ 31 h 40"/>
                <a:gd name="T56" fmla="*/ 40 w 64"/>
                <a:gd name="T57" fmla="*/ 32 h 40"/>
                <a:gd name="T58" fmla="*/ 45 w 64"/>
                <a:gd name="T59" fmla="*/ 27 h 40"/>
                <a:gd name="T60" fmla="*/ 32 w 64"/>
                <a:gd name="T61" fmla="*/ 23 h 40"/>
                <a:gd name="T62" fmla="*/ 28 w 64"/>
                <a:gd name="T63" fmla="*/ 26 h 40"/>
                <a:gd name="T64" fmla="*/ 26 w 64"/>
                <a:gd name="T65" fmla="*/ 28 h 40"/>
                <a:gd name="T66" fmla="*/ 26 w 64"/>
                <a:gd name="T67" fmla="*/ 30 h 40"/>
                <a:gd name="T68" fmla="*/ 27 w 64"/>
                <a:gd name="T69" fmla="*/ 31 h 40"/>
                <a:gd name="T70" fmla="*/ 28 w 64"/>
                <a:gd name="T71" fmla="*/ 32 h 40"/>
                <a:gd name="T72" fmla="*/ 26 w 64"/>
                <a:gd name="T73" fmla="*/ 33 h 40"/>
                <a:gd name="T74" fmla="*/ 23 w 64"/>
                <a:gd name="T75" fmla="*/ 32 h 40"/>
                <a:gd name="T76" fmla="*/ 8 w 64"/>
                <a:gd name="T7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0">
                  <a:moveTo>
                    <a:pt x="0" y="26"/>
                  </a:moveTo>
                  <a:lnTo>
                    <a:pt x="0" y="23"/>
                  </a:lnTo>
                  <a:lnTo>
                    <a:pt x="0" y="21"/>
                  </a:lnTo>
                  <a:lnTo>
                    <a:pt x="0" y="17"/>
                  </a:lnTo>
                  <a:lnTo>
                    <a:pt x="0" y="15"/>
                  </a:lnTo>
                  <a:lnTo>
                    <a:pt x="0" y="12"/>
                  </a:lnTo>
                  <a:lnTo>
                    <a:pt x="1" y="10"/>
                  </a:lnTo>
                  <a:lnTo>
                    <a:pt x="2" y="7"/>
                  </a:lnTo>
                  <a:lnTo>
                    <a:pt x="3" y="4"/>
                  </a:lnTo>
                  <a:lnTo>
                    <a:pt x="4" y="3"/>
                  </a:lnTo>
                  <a:lnTo>
                    <a:pt x="7" y="1"/>
                  </a:lnTo>
                  <a:lnTo>
                    <a:pt x="9" y="0"/>
                  </a:lnTo>
                  <a:lnTo>
                    <a:pt x="12" y="0"/>
                  </a:lnTo>
                  <a:lnTo>
                    <a:pt x="15" y="0"/>
                  </a:lnTo>
                  <a:lnTo>
                    <a:pt x="19" y="0"/>
                  </a:lnTo>
                  <a:lnTo>
                    <a:pt x="24" y="3"/>
                  </a:lnTo>
                  <a:lnTo>
                    <a:pt x="30" y="4"/>
                  </a:lnTo>
                  <a:lnTo>
                    <a:pt x="36" y="7"/>
                  </a:lnTo>
                  <a:lnTo>
                    <a:pt x="41" y="10"/>
                  </a:lnTo>
                  <a:lnTo>
                    <a:pt x="44" y="13"/>
                  </a:lnTo>
                  <a:lnTo>
                    <a:pt x="48" y="16"/>
                  </a:lnTo>
                  <a:lnTo>
                    <a:pt x="51" y="18"/>
                  </a:lnTo>
                  <a:lnTo>
                    <a:pt x="53" y="21"/>
                  </a:lnTo>
                  <a:lnTo>
                    <a:pt x="55" y="23"/>
                  </a:lnTo>
                  <a:lnTo>
                    <a:pt x="57" y="25"/>
                  </a:lnTo>
                  <a:lnTo>
                    <a:pt x="58" y="27"/>
                  </a:lnTo>
                  <a:lnTo>
                    <a:pt x="59" y="29"/>
                  </a:lnTo>
                  <a:lnTo>
                    <a:pt x="59" y="30"/>
                  </a:lnTo>
                  <a:lnTo>
                    <a:pt x="59" y="32"/>
                  </a:lnTo>
                  <a:lnTo>
                    <a:pt x="59" y="33"/>
                  </a:lnTo>
                  <a:lnTo>
                    <a:pt x="60" y="34"/>
                  </a:lnTo>
                  <a:lnTo>
                    <a:pt x="60" y="35"/>
                  </a:lnTo>
                  <a:lnTo>
                    <a:pt x="60" y="36"/>
                  </a:lnTo>
                  <a:lnTo>
                    <a:pt x="61" y="36"/>
                  </a:lnTo>
                  <a:lnTo>
                    <a:pt x="62" y="37"/>
                  </a:lnTo>
                  <a:lnTo>
                    <a:pt x="63" y="39"/>
                  </a:lnTo>
                  <a:lnTo>
                    <a:pt x="62" y="38"/>
                  </a:lnTo>
                  <a:lnTo>
                    <a:pt x="60" y="36"/>
                  </a:lnTo>
                  <a:lnTo>
                    <a:pt x="58" y="36"/>
                  </a:lnTo>
                  <a:lnTo>
                    <a:pt x="58" y="34"/>
                  </a:lnTo>
                  <a:lnTo>
                    <a:pt x="57" y="33"/>
                  </a:lnTo>
                  <a:lnTo>
                    <a:pt x="55" y="32"/>
                  </a:lnTo>
                  <a:lnTo>
                    <a:pt x="55" y="31"/>
                  </a:lnTo>
                  <a:lnTo>
                    <a:pt x="54" y="30"/>
                  </a:lnTo>
                  <a:lnTo>
                    <a:pt x="54" y="29"/>
                  </a:lnTo>
                  <a:lnTo>
                    <a:pt x="53" y="29"/>
                  </a:lnTo>
                  <a:lnTo>
                    <a:pt x="52" y="28"/>
                  </a:lnTo>
                  <a:lnTo>
                    <a:pt x="51" y="28"/>
                  </a:lnTo>
                  <a:lnTo>
                    <a:pt x="50" y="28"/>
                  </a:lnTo>
                  <a:lnTo>
                    <a:pt x="49" y="28"/>
                  </a:lnTo>
                  <a:lnTo>
                    <a:pt x="48" y="28"/>
                  </a:lnTo>
                  <a:lnTo>
                    <a:pt x="47" y="28"/>
                  </a:lnTo>
                  <a:lnTo>
                    <a:pt x="46" y="29"/>
                  </a:lnTo>
                  <a:lnTo>
                    <a:pt x="44" y="29"/>
                  </a:lnTo>
                  <a:lnTo>
                    <a:pt x="43" y="30"/>
                  </a:lnTo>
                  <a:lnTo>
                    <a:pt x="42" y="31"/>
                  </a:lnTo>
                  <a:lnTo>
                    <a:pt x="41" y="31"/>
                  </a:lnTo>
                  <a:lnTo>
                    <a:pt x="40" y="32"/>
                  </a:lnTo>
                  <a:lnTo>
                    <a:pt x="39" y="27"/>
                  </a:lnTo>
                  <a:lnTo>
                    <a:pt x="45" y="27"/>
                  </a:lnTo>
                  <a:lnTo>
                    <a:pt x="45" y="23"/>
                  </a:lnTo>
                  <a:lnTo>
                    <a:pt x="32" y="23"/>
                  </a:lnTo>
                  <a:lnTo>
                    <a:pt x="29" y="24"/>
                  </a:lnTo>
                  <a:lnTo>
                    <a:pt x="28" y="26"/>
                  </a:lnTo>
                  <a:lnTo>
                    <a:pt x="27" y="27"/>
                  </a:lnTo>
                  <a:lnTo>
                    <a:pt x="26" y="28"/>
                  </a:lnTo>
                  <a:lnTo>
                    <a:pt x="26" y="29"/>
                  </a:lnTo>
                  <a:lnTo>
                    <a:pt x="26" y="30"/>
                  </a:lnTo>
                  <a:lnTo>
                    <a:pt x="27" y="30"/>
                  </a:lnTo>
                  <a:lnTo>
                    <a:pt x="27" y="31"/>
                  </a:lnTo>
                  <a:lnTo>
                    <a:pt x="28" y="31"/>
                  </a:lnTo>
                  <a:lnTo>
                    <a:pt x="28" y="32"/>
                  </a:lnTo>
                  <a:lnTo>
                    <a:pt x="27" y="32"/>
                  </a:lnTo>
                  <a:lnTo>
                    <a:pt x="26" y="33"/>
                  </a:lnTo>
                  <a:lnTo>
                    <a:pt x="24" y="33"/>
                  </a:lnTo>
                  <a:lnTo>
                    <a:pt x="23" y="32"/>
                  </a:lnTo>
                  <a:lnTo>
                    <a:pt x="22" y="32"/>
                  </a:lnTo>
                  <a:lnTo>
                    <a:pt x="8" y="24"/>
                  </a:lnTo>
                  <a:lnTo>
                    <a:pt x="0" y="2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2" name="Freeform 148"/>
            <p:cNvSpPr>
              <a:spLocks/>
            </p:cNvSpPr>
            <p:nvPr/>
          </p:nvSpPr>
          <p:spPr bwMode="auto">
            <a:xfrm>
              <a:off x="6031" y="736"/>
              <a:ext cx="71" cy="46"/>
            </a:xfrm>
            <a:custGeom>
              <a:avLst/>
              <a:gdLst>
                <a:gd name="T0" fmla="*/ 0 w 71"/>
                <a:gd name="T1" fmla="*/ 27 h 46"/>
                <a:gd name="T2" fmla="*/ 0 w 71"/>
                <a:gd name="T3" fmla="*/ 17 h 46"/>
                <a:gd name="T4" fmla="*/ 2 w 71"/>
                <a:gd name="T5" fmla="*/ 8 h 46"/>
                <a:gd name="T6" fmla="*/ 8 w 71"/>
                <a:gd name="T7" fmla="*/ 1 h 46"/>
                <a:gd name="T8" fmla="*/ 17 w 71"/>
                <a:gd name="T9" fmla="*/ 0 h 46"/>
                <a:gd name="T10" fmla="*/ 34 w 71"/>
                <a:gd name="T11" fmla="*/ 5 h 46"/>
                <a:gd name="T12" fmla="*/ 49 w 71"/>
                <a:gd name="T13" fmla="*/ 15 h 46"/>
                <a:gd name="T14" fmla="*/ 59 w 71"/>
                <a:gd name="T15" fmla="*/ 24 h 46"/>
                <a:gd name="T16" fmla="*/ 64 w 71"/>
                <a:gd name="T17" fmla="*/ 31 h 46"/>
                <a:gd name="T18" fmla="*/ 65 w 71"/>
                <a:gd name="T19" fmla="*/ 37 h 46"/>
                <a:gd name="T20" fmla="*/ 67 w 71"/>
                <a:gd name="T21" fmla="*/ 40 h 46"/>
                <a:gd name="T22" fmla="*/ 69 w 71"/>
                <a:gd name="T23" fmla="*/ 43 h 46"/>
                <a:gd name="T24" fmla="*/ 67 w 71"/>
                <a:gd name="T25" fmla="*/ 42 h 46"/>
                <a:gd name="T26" fmla="*/ 63 w 71"/>
                <a:gd name="T27" fmla="*/ 38 h 46"/>
                <a:gd name="T28" fmla="*/ 60 w 71"/>
                <a:gd name="T29" fmla="*/ 35 h 46"/>
                <a:gd name="T30" fmla="*/ 58 w 71"/>
                <a:gd name="T31" fmla="*/ 32 h 46"/>
                <a:gd name="T32" fmla="*/ 54 w 71"/>
                <a:gd name="T33" fmla="*/ 32 h 46"/>
                <a:gd name="T34" fmla="*/ 51 w 71"/>
                <a:gd name="T35" fmla="*/ 33 h 46"/>
                <a:gd name="T36" fmla="*/ 46 w 71"/>
                <a:gd name="T37" fmla="*/ 36 h 46"/>
                <a:gd name="T38" fmla="*/ 43 w 71"/>
                <a:gd name="T39" fmla="*/ 31 h 46"/>
                <a:gd name="T40" fmla="*/ 35 w 71"/>
                <a:gd name="T41" fmla="*/ 27 h 46"/>
                <a:gd name="T42" fmla="*/ 30 w 71"/>
                <a:gd name="T43" fmla="*/ 31 h 46"/>
                <a:gd name="T44" fmla="*/ 29 w 71"/>
                <a:gd name="T45" fmla="*/ 35 h 46"/>
                <a:gd name="T46" fmla="*/ 32 w 71"/>
                <a:gd name="T47" fmla="*/ 36 h 46"/>
                <a:gd name="T48" fmla="*/ 29 w 71"/>
                <a:gd name="T49" fmla="*/ 38 h 46"/>
                <a:gd name="T50" fmla="*/ 25 w 71"/>
                <a:gd name="T51" fmla="*/ 37 h 46"/>
                <a:gd name="T52" fmla="*/ 9 w 71"/>
                <a:gd name="T53" fmla="*/ 28 h 46"/>
                <a:gd name="T54" fmla="*/ 27 w 71"/>
                <a:gd name="T55" fmla="*/ 38 h 46"/>
                <a:gd name="T56" fmla="*/ 32 w 71"/>
                <a:gd name="T57" fmla="*/ 37 h 46"/>
                <a:gd name="T58" fmla="*/ 30 w 71"/>
                <a:gd name="T59" fmla="*/ 35 h 46"/>
                <a:gd name="T60" fmla="*/ 29 w 71"/>
                <a:gd name="T61" fmla="*/ 32 h 46"/>
                <a:gd name="T62" fmla="*/ 33 w 71"/>
                <a:gd name="T63" fmla="*/ 28 h 46"/>
                <a:gd name="T64" fmla="*/ 50 w 71"/>
                <a:gd name="T65" fmla="*/ 31 h 46"/>
                <a:gd name="T66" fmla="*/ 45 w 71"/>
                <a:gd name="T67" fmla="*/ 36 h 46"/>
                <a:gd name="T68" fmla="*/ 49 w 71"/>
                <a:gd name="T69" fmla="*/ 34 h 46"/>
                <a:gd name="T70" fmla="*/ 53 w 71"/>
                <a:gd name="T71" fmla="*/ 32 h 46"/>
                <a:gd name="T72" fmla="*/ 56 w 71"/>
                <a:gd name="T73" fmla="*/ 32 h 46"/>
                <a:gd name="T74" fmla="*/ 60 w 71"/>
                <a:gd name="T75" fmla="*/ 34 h 46"/>
                <a:gd name="T76" fmla="*/ 61 w 71"/>
                <a:gd name="T77" fmla="*/ 37 h 46"/>
                <a:gd name="T78" fmla="*/ 64 w 71"/>
                <a:gd name="T79" fmla="*/ 41 h 46"/>
                <a:gd name="T80" fmla="*/ 70 w 71"/>
                <a:gd name="T81" fmla="*/ 45 h 46"/>
                <a:gd name="T82" fmla="*/ 67 w 71"/>
                <a:gd name="T83" fmla="*/ 41 h 46"/>
                <a:gd name="T84" fmla="*/ 65 w 71"/>
                <a:gd name="T85" fmla="*/ 38 h 46"/>
                <a:gd name="T86" fmla="*/ 65 w 71"/>
                <a:gd name="T87" fmla="*/ 34 h 46"/>
                <a:gd name="T88" fmla="*/ 61 w 71"/>
                <a:gd name="T89" fmla="*/ 27 h 46"/>
                <a:gd name="T90" fmla="*/ 53 w 71"/>
                <a:gd name="T91" fmla="*/ 18 h 46"/>
                <a:gd name="T92" fmla="*/ 40 w 71"/>
                <a:gd name="T93" fmla="*/ 8 h 46"/>
                <a:gd name="T94" fmla="*/ 21 w 71"/>
                <a:gd name="T95" fmla="*/ 0 h 46"/>
                <a:gd name="T96" fmla="*/ 10 w 71"/>
                <a:gd name="T97" fmla="*/ 0 h 46"/>
                <a:gd name="T98" fmla="*/ 3 w 71"/>
                <a:gd name="T99" fmla="*/ 5 h 46"/>
                <a:gd name="T100" fmla="*/ 0 w 71"/>
                <a:gd name="T101" fmla="*/ 14 h 46"/>
                <a:gd name="T102" fmla="*/ 0 w 71"/>
                <a:gd name="T10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46">
                  <a:moveTo>
                    <a:pt x="0" y="30"/>
                  </a:moveTo>
                  <a:lnTo>
                    <a:pt x="0" y="30"/>
                  </a:lnTo>
                  <a:lnTo>
                    <a:pt x="0" y="27"/>
                  </a:lnTo>
                  <a:lnTo>
                    <a:pt x="0" y="24"/>
                  </a:lnTo>
                  <a:lnTo>
                    <a:pt x="0" y="20"/>
                  </a:lnTo>
                  <a:lnTo>
                    <a:pt x="0" y="17"/>
                  </a:lnTo>
                  <a:lnTo>
                    <a:pt x="0" y="14"/>
                  </a:lnTo>
                  <a:lnTo>
                    <a:pt x="1" y="11"/>
                  </a:lnTo>
                  <a:lnTo>
                    <a:pt x="2" y="8"/>
                  </a:lnTo>
                  <a:lnTo>
                    <a:pt x="3" y="5"/>
                  </a:lnTo>
                  <a:lnTo>
                    <a:pt x="5" y="3"/>
                  </a:lnTo>
                  <a:lnTo>
                    <a:pt x="8" y="1"/>
                  </a:lnTo>
                  <a:lnTo>
                    <a:pt x="10" y="0"/>
                  </a:lnTo>
                  <a:lnTo>
                    <a:pt x="14" y="0"/>
                  </a:lnTo>
                  <a:lnTo>
                    <a:pt x="17" y="0"/>
                  </a:lnTo>
                  <a:lnTo>
                    <a:pt x="21" y="0"/>
                  </a:lnTo>
                  <a:lnTo>
                    <a:pt x="27" y="3"/>
                  </a:lnTo>
                  <a:lnTo>
                    <a:pt x="34" y="5"/>
                  </a:lnTo>
                  <a:lnTo>
                    <a:pt x="40" y="8"/>
                  </a:lnTo>
                  <a:lnTo>
                    <a:pt x="45" y="12"/>
                  </a:lnTo>
                  <a:lnTo>
                    <a:pt x="49" y="15"/>
                  </a:lnTo>
                  <a:lnTo>
                    <a:pt x="53" y="18"/>
                  </a:lnTo>
                  <a:lnTo>
                    <a:pt x="56" y="21"/>
                  </a:lnTo>
                  <a:lnTo>
                    <a:pt x="59" y="24"/>
                  </a:lnTo>
                  <a:lnTo>
                    <a:pt x="61" y="27"/>
                  </a:lnTo>
                  <a:lnTo>
                    <a:pt x="63" y="29"/>
                  </a:lnTo>
                  <a:lnTo>
                    <a:pt x="64" y="31"/>
                  </a:lnTo>
                  <a:lnTo>
                    <a:pt x="65" y="34"/>
                  </a:lnTo>
                  <a:lnTo>
                    <a:pt x="65" y="35"/>
                  </a:lnTo>
                  <a:lnTo>
                    <a:pt x="65" y="37"/>
                  </a:lnTo>
                  <a:lnTo>
                    <a:pt x="65" y="38"/>
                  </a:lnTo>
                  <a:lnTo>
                    <a:pt x="67" y="39"/>
                  </a:lnTo>
                  <a:lnTo>
                    <a:pt x="67" y="40"/>
                  </a:lnTo>
                  <a:lnTo>
                    <a:pt x="67" y="41"/>
                  </a:lnTo>
                  <a:lnTo>
                    <a:pt x="68" y="42"/>
                  </a:lnTo>
                  <a:lnTo>
                    <a:pt x="69" y="43"/>
                  </a:lnTo>
                  <a:lnTo>
                    <a:pt x="70" y="45"/>
                  </a:lnTo>
                  <a:lnTo>
                    <a:pt x="69" y="44"/>
                  </a:lnTo>
                  <a:lnTo>
                    <a:pt x="67" y="42"/>
                  </a:lnTo>
                  <a:lnTo>
                    <a:pt x="64" y="41"/>
                  </a:lnTo>
                  <a:lnTo>
                    <a:pt x="64" y="39"/>
                  </a:lnTo>
                  <a:lnTo>
                    <a:pt x="63" y="38"/>
                  </a:lnTo>
                  <a:lnTo>
                    <a:pt x="61" y="37"/>
                  </a:lnTo>
                  <a:lnTo>
                    <a:pt x="61" y="36"/>
                  </a:lnTo>
                  <a:lnTo>
                    <a:pt x="60" y="35"/>
                  </a:lnTo>
                  <a:lnTo>
                    <a:pt x="60" y="34"/>
                  </a:lnTo>
                  <a:lnTo>
                    <a:pt x="59" y="33"/>
                  </a:lnTo>
                  <a:lnTo>
                    <a:pt x="58" y="32"/>
                  </a:lnTo>
                  <a:lnTo>
                    <a:pt x="56" y="32"/>
                  </a:lnTo>
                  <a:lnTo>
                    <a:pt x="55" y="32"/>
                  </a:lnTo>
                  <a:lnTo>
                    <a:pt x="54" y="32"/>
                  </a:lnTo>
                  <a:lnTo>
                    <a:pt x="53" y="32"/>
                  </a:lnTo>
                  <a:lnTo>
                    <a:pt x="52" y="32"/>
                  </a:lnTo>
                  <a:lnTo>
                    <a:pt x="51" y="33"/>
                  </a:lnTo>
                  <a:lnTo>
                    <a:pt x="49" y="34"/>
                  </a:lnTo>
                  <a:lnTo>
                    <a:pt x="47" y="35"/>
                  </a:lnTo>
                  <a:lnTo>
                    <a:pt x="46" y="36"/>
                  </a:lnTo>
                  <a:lnTo>
                    <a:pt x="45" y="36"/>
                  </a:lnTo>
                  <a:lnTo>
                    <a:pt x="44" y="37"/>
                  </a:lnTo>
                  <a:lnTo>
                    <a:pt x="43" y="31"/>
                  </a:lnTo>
                  <a:lnTo>
                    <a:pt x="50" y="31"/>
                  </a:lnTo>
                  <a:lnTo>
                    <a:pt x="50" y="26"/>
                  </a:lnTo>
                  <a:lnTo>
                    <a:pt x="35" y="27"/>
                  </a:lnTo>
                  <a:lnTo>
                    <a:pt x="33" y="28"/>
                  </a:lnTo>
                  <a:lnTo>
                    <a:pt x="32" y="30"/>
                  </a:lnTo>
                  <a:lnTo>
                    <a:pt x="30" y="31"/>
                  </a:lnTo>
                  <a:lnTo>
                    <a:pt x="29" y="32"/>
                  </a:lnTo>
                  <a:lnTo>
                    <a:pt x="29" y="34"/>
                  </a:lnTo>
                  <a:lnTo>
                    <a:pt x="29" y="35"/>
                  </a:lnTo>
                  <a:lnTo>
                    <a:pt x="30" y="35"/>
                  </a:lnTo>
                  <a:lnTo>
                    <a:pt x="30" y="36"/>
                  </a:lnTo>
                  <a:lnTo>
                    <a:pt x="32" y="36"/>
                  </a:lnTo>
                  <a:lnTo>
                    <a:pt x="32" y="37"/>
                  </a:lnTo>
                  <a:lnTo>
                    <a:pt x="30" y="37"/>
                  </a:lnTo>
                  <a:lnTo>
                    <a:pt x="29" y="38"/>
                  </a:lnTo>
                  <a:lnTo>
                    <a:pt x="27" y="38"/>
                  </a:lnTo>
                  <a:lnTo>
                    <a:pt x="26" y="37"/>
                  </a:lnTo>
                  <a:lnTo>
                    <a:pt x="25" y="37"/>
                  </a:lnTo>
                  <a:lnTo>
                    <a:pt x="9" y="28"/>
                  </a:lnTo>
                  <a:lnTo>
                    <a:pt x="0" y="30"/>
                  </a:lnTo>
                  <a:lnTo>
                    <a:pt x="9" y="28"/>
                  </a:lnTo>
                  <a:lnTo>
                    <a:pt x="25" y="37"/>
                  </a:lnTo>
                  <a:lnTo>
                    <a:pt x="26" y="37"/>
                  </a:lnTo>
                  <a:lnTo>
                    <a:pt x="27" y="38"/>
                  </a:lnTo>
                  <a:lnTo>
                    <a:pt x="29" y="38"/>
                  </a:lnTo>
                  <a:lnTo>
                    <a:pt x="30" y="37"/>
                  </a:lnTo>
                  <a:lnTo>
                    <a:pt x="32" y="37"/>
                  </a:lnTo>
                  <a:lnTo>
                    <a:pt x="32" y="36"/>
                  </a:lnTo>
                  <a:lnTo>
                    <a:pt x="30" y="36"/>
                  </a:lnTo>
                  <a:lnTo>
                    <a:pt x="30" y="35"/>
                  </a:lnTo>
                  <a:lnTo>
                    <a:pt x="29" y="35"/>
                  </a:lnTo>
                  <a:lnTo>
                    <a:pt x="29" y="34"/>
                  </a:lnTo>
                  <a:lnTo>
                    <a:pt x="29" y="32"/>
                  </a:lnTo>
                  <a:lnTo>
                    <a:pt x="30" y="31"/>
                  </a:lnTo>
                  <a:lnTo>
                    <a:pt x="32" y="30"/>
                  </a:lnTo>
                  <a:lnTo>
                    <a:pt x="33" y="28"/>
                  </a:lnTo>
                  <a:lnTo>
                    <a:pt x="35" y="27"/>
                  </a:lnTo>
                  <a:lnTo>
                    <a:pt x="50" y="26"/>
                  </a:lnTo>
                  <a:lnTo>
                    <a:pt x="50" y="31"/>
                  </a:lnTo>
                  <a:lnTo>
                    <a:pt x="43" y="31"/>
                  </a:lnTo>
                  <a:lnTo>
                    <a:pt x="44" y="37"/>
                  </a:lnTo>
                  <a:lnTo>
                    <a:pt x="45" y="36"/>
                  </a:lnTo>
                  <a:lnTo>
                    <a:pt x="46" y="36"/>
                  </a:lnTo>
                  <a:lnTo>
                    <a:pt x="47" y="35"/>
                  </a:lnTo>
                  <a:lnTo>
                    <a:pt x="49" y="34"/>
                  </a:lnTo>
                  <a:lnTo>
                    <a:pt x="51" y="33"/>
                  </a:lnTo>
                  <a:lnTo>
                    <a:pt x="52" y="32"/>
                  </a:lnTo>
                  <a:lnTo>
                    <a:pt x="53" y="32"/>
                  </a:lnTo>
                  <a:lnTo>
                    <a:pt x="54" y="32"/>
                  </a:lnTo>
                  <a:lnTo>
                    <a:pt x="55" y="32"/>
                  </a:lnTo>
                  <a:lnTo>
                    <a:pt x="56" y="32"/>
                  </a:lnTo>
                  <a:lnTo>
                    <a:pt x="58" y="32"/>
                  </a:lnTo>
                  <a:lnTo>
                    <a:pt x="59" y="33"/>
                  </a:lnTo>
                  <a:lnTo>
                    <a:pt x="60" y="34"/>
                  </a:lnTo>
                  <a:lnTo>
                    <a:pt x="60" y="35"/>
                  </a:lnTo>
                  <a:lnTo>
                    <a:pt x="61" y="36"/>
                  </a:lnTo>
                  <a:lnTo>
                    <a:pt x="61" y="37"/>
                  </a:lnTo>
                  <a:lnTo>
                    <a:pt x="63" y="38"/>
                  </a:lnTo>
                  <a:lnTo>
                    <a:pt x="64" y="39"/>
                  </a:lnTo>
                  <a:lnTo>
                    <a:pt x="64" y="41"/>
                  </a:lnTo>
                  <a:lnTo>
                    <a:pt x="67" y="42"/>
                  </a:lnTo>
                  <a:lnTo>
                    <a:pt x="69" y="44"/>
                  </a:lnTo>
                  <a:lnTo>
                    <a:pt x="70" y="45"/>
                  </a:lnTo>
                  <a:lnTo>
                    <a:pt x="69" y="43"/>
                  </a:lnTo>
                  <a:lnTo>
                    <a:pt x="68" y="42"/>
                  </a:lnTo>
                  <a:lnTo>
                    <a:pt x="67" y="41"/>
                  </a:lnTo>
                  <a:lnTo>
                    <a:pt x="67" y="40"/>
                  </a:lnTo>
                  <a:lnTo>
                    <a:pt x="67" y="39"/>
                  </a:lnTo>
                  <a:lnTo>
                    <a:pt x="65" y="38"/>
                  </a:lnTo>
                  <a:lnTo>
                    <a:pt x="65" y="37"/>
                  </a:lnTo>
                  <a:lnTo>
                    <a:pt x="65" y="35"/>
                  </a:lnTo>
                  <a:lnTo>
                    <a:pt x="65" y="34"/>
                  </a:lnTo>
                  <a:lnTo>
                    <a:pt x="64" y="31"/>
                  </a:lnTo>
                  <a:lnTo>
                    <a:pt x="63" y="29"/>
                  </a:lnTo>
                  <a:lnTo>
                    <a:pt x="61" y="27"/>
                  </a:lnTo>
                  <a:lnTo>
                    <a:pt x="59" y="24"/>
                  </a:lnTo>
                  <a:lnTo>
                    <a:pt x="56" y="21"/>
                  </a:lnTo>
                  <a:lnTo>
                    <a:pt x="53" y="18"/>
                  </a:lnTo>
                  <a:lnTo>
                    <a:pt x="49" y="15"/>
                  </a:lnTo>
                  <a:lnTo>
                    <a:pt x="45" y="12"/>
                  </a:lnTo>
                  <a:lnTo>
                    <a:pt x="40" y="8"/>
                  </a:lnTo>
                  <a:lnTo>
                    <a:pt x="34" y="5"/>
                  </a:lnTo>
                  <a:lnTo>
                    <a:pt x="27" y="3"/>
                  </a:lnTo>
                  <a:lnTo>
                    <a:pt x="21" y="0"/>
                  </a:lnTo>
                  <a:lnTo>
                    <a:pt x="17" y="0"/>
                  </a:lnTo>
                  <a:lnTo>
                    <a:pt x="14" y="0"/>
                  </a:lnTo>
                  <a:lnTo>
                    <a:pt x="10" y="0"/>
                  </a:lnTo>
                  <a:lnTo>
                    <a:pt x="8" y="1"/>
                  </a:lnTo>
                  <a:lnTo>
                    <a:pt x="5" y="3"/>
                  </a:lnTo>
                  <a:lnTo>
                    <a:pt x="3" y="5"/>
                  </a:lnTo>
                  <a:lnTo>
                    <a:pt x="2" y="8"/>
                  </a:lnTo>
                  <a:lnTo>
                    <a:pt x="1" y="11"/>
                  </a:lnTo>
                  <a:lnTo>
                    <a:pt x="0" y="14"/>
                  </a:lnTo>
                  <a:lnTo>
                    <a:pt x="0" y="17"/>
                  </a:lnTo>
                  <a:lnTo>
                    <a:pt x="0" y="20"/>
                  </a:lnTo>
                  <a:lnTo>
                    <a:pt x="0" y="24"/>
                  </a:lnTo>
                  <a:lnTo>
                    <a:pt x="0" y="27"/>
                  </a:lnTo>
                  <a:lnTo>
                    <a:pt x="0" y="3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3" name="Freeform 149"/>
            <p:cNvSpPr>
              <a:spLocks/>
            </p:cNvSpPr>
            <p:nvPr/>
          </p:nvSpPr>
          <p:spPr bwMode="auto">
            <a:xfrm>
              <a:off x="6039" y="751"/>
              <a:ext cx="18" cy="6"/>
            </a:xfrm>
            <a:custGeom>
              <a:avLst/>
              <a:gdLst>
                <a:gd name="T0" fmla="*/ 0 w 18"/>
                <a:gd name="T1" fmla="*/ 5 h 6"/>
                <a:gd name="T2" fmla="*/ 3 w 18"/>
                <a:gd name="T3" fmla="*/ 2 h 6"/>
                <a:gd name="T4" fmla="*/ 9 w 18"/>
                <a:gd name="T5" fmla="*/ 0 h 6"/>
                <a:gd name="T6" fmla="*/ 17 w 18"/>
                <a:gd name="T7" fmla="*/ 0 h 6"/>
                <a:gd name="T8" fmla="*/ 9 w 18"/>
                <a:gd name="T9" fmla="*/ 0 h 6"/>
                <a:gd name="T10" fmla="*/ 3 w 18"/>
                <a:gd name="T11" fmla="*/ 2 h 6"/>
                <a:gd name="T12" fmla="*/ 0 w 18"/>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0" y="5"/>
                  </a:moveTo>
                  <a:lnTo>
                    <a:pt x="3" y="2"/>
                  </a:lnTo>
                  <a:lnTo>
                    <a:pt x="9" y="0"/>
                  </a:lnTo>
                  <a:lnTo>
                    <a:pt x="17" y="0"/>
                  </a:lnTo>
                  <a:lnTo>
                    <a:pt x="9" y="0"/>
                  </a:lnTo>
                  <a:lnTo>
                    <a:pt x="3" y="2"/>
                  </a:lnTo>
                  <a:lnTo>
                    <a:pt x="0"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4" name="Freeform 150"/>
            <p:cNvSpPr>
              <a:spLocks/>
            </p:cNvSpPr>
            <p:nvPr/>
          </p:nvSpPr>
          <p:spPr bwMode="auto">
            <a:xfrm>
              <a:off x="6051" y="763"/>
              <a:ext cx="6" cy="7"/>
            </a:xfrm>
            <a:custGeom>
              <a:avLst/>
              <a:gdLst>
                <a:gd name="T0" fmla="*/ 0 w 6"/>
                <a:gd name="T1" fmla="*/ 0 h 7"/>
                <a:gd name="T2" fmla="*/ 0 w 6"/>
                <a:gd name="T3" fmla="*/ 0 h 7"/>
                <a:gd name="T4" fmla="*/ 0 w 6"/>
                <a:gd name="T5" fmla="*/ 1 h 7"/>
                <a:gd name="T6" fmla="*/ 1 w 6"/>
                <a:gd name="T7" fmla="*/ 1 h 7"/>
                <a:gd name="T8" fmla="*/ 3 w 6"/>
                <a:gd name="T9" fmla="*/ 1 h 7"/>
                <a:gd name="T10" fmla="*/ 3 w 6"/>
                <a:gd name="T11" fmla="*/ 2 h 7"/>
                <a:gd name="T12" fmla="*/ 4 w 6"/>
                <a:gd name="T13" fmla="*/ 3 h 7"/>
                <a:gd name="T14" fmla="*/ 5 w 6"/>
                <a:gd name="T15" fmla="*/ 4 h 7"/>
                <a:gd name="T16" fmla="*/ 5 w 6"/>
                <a:gd name="T17" fmla="*/ 6 h 7"/>
                <a:gd name="T18" fmla="*/ 5 w 6"/>
                <a:gd name="T19" fmla="*/ 4 h 7"/>
                <a:gd name="T20" fmla="*/ 4 w 6"/>
                <a:gd name="T21" fmla="*/ 3 h 7"/>
                <a:gd name="T22" fmla="*/ 3 w 6"/>
                <a:gd name="T23" fmla="*/ 2 h 7"/>
                <a:gd name="T24" fmla="*/ 3 w 6"/>
                <a:gd name="T25" fmla="*/ 1 h 7"/>
                <a:gd name="T26" fmla="*/ 1 w 6"/>
                <a:gd name="T27" fmla="*/ 1 h 7"/>
                <a:gd name="T28" fmla="*/ 0 w 6"/>
                <a:gd name="T29" fmla="*/ 1 h 7"/>
                <a:gd name="T30" fmla="*/ 0 w 6"/>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7">
                  <a:moveTo>
                    <a:pt x="0" y="0"/>
                  </a:moveTo>
                  <a:lnTo>
                    <a:pt x="0" y="0"/>
                  </a:lnTo>
                  <a:lnTo>
                    <a:pt x="0" y="1"/>
                  </a:lnTo>
                  <a:lnTo>
                    <a:pt x="1" y="1"/>
                  </a:lnTo>
                  <a:lnTo>
                    <a:pt x="3" y="1"/>
                  </a:lnTo>
                  <a:lnTo>
                    <a:pt x="3" y="2"/>
                  </a:lnTo>
                  <a:lnTo>
                    <a:pt x="4" y="3"/>
                  </a:lnTo>
                  <a:lnTo>
                    <a:pt x="5" y="4"/>
                  </a:lnTo>
                  <a:lnTo>
                    <a:pt x="5" y="6"/>
                  </a:lnTo>
                  <a:lnTo>
                    <a:pt x="5" y="4"/>
                  </a:lnTo>
                  <a:lnTo>
                    <a:pt x="4" y="3"/>
                  </a:lnTo>
                  <a:lnTo>
                    <a:pt x="3" y="2"/>
                  </a:lnTo>
                  <a:lnTo>
                    <a:pt x="3" y="1"/>
                  </a:lnTo>
                  <a:lnTo>
                    <a:pt x="1" y="1"/>
                  </a:lnTo>
                  <a:lnTo>
                    <a:pt x="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5" name="Freeform 151"/>
            <p:cNvSpPr>
              <a:spLocks/>
            </p:cNvSpPr>
            <p:nvPr/>
          </p:nvSpPr>
          <p:spPr bwMode="auto">
            <a:xfrm>
              <a:off x="6060" y="756"/>
              <a:ext cx="18" cy="1"/>
            </a:xfrm>
            <a:custGeom>
              <a:avLst/>
              <a:gdLst>
                <a:gd name="T0" fmla="*/ 0 w 18"/>
                <a:gd name="T1" fmla="*/ 0 h 1"/>
                <a:gd name="T2" fmla="*/ 17 w 18"/>
                <a:gd name="T3" fmla="*/ 0 h 1"/>
                <a:gd name="T4" fmla="*/ 0 w 18"/>
                <a:gd name="T5" fmla="*/ 0 h 1"/>
              </a:gdLst>
              <a:ahLst/>
              <a:cxnLst>
                <a:cxn ang="0">
                  <a:pos x="T0" y="T1"/>
                </a:cxn>
                <a:cxn ang="0">
                  <a:pos x="T2" y="T3"/>
                </a:cxn>
                <a:cxn ang="0">
                  <a:pos x="T4" y="T5"/>
                </a:cxn>
              </a:cxnLst>
              <a:rect l="0" t="0" r="r" b="b"/>
              <a:pathLst>
                <a:path w="18" h="1">
                  <a:moveTo>
                    <a:pt x="0" y="0"/>
                  </a:moveTo>
                  <a:lnTo>
                    <a:pt x="17"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6" name="Freeform 152"/>
            <p:cNvSpPr>
              <a:spLocks/>
            </p:cNvSpPr>
            <p:nvPr/>
          </p:nvSpPr>
          <p:spPr bwMode="auto">
            <a:xfrm>
              <a:off x="6085" y="799"/>
              <a:ext cx="5" cy="3"/>
            </a:xfrm>
            <a:custGeom>
              <a:avLst/>
              <a:gdLst>
                <a:gd name="T0" fmla="*/ 3 w 5"/>
                <a:gd name="T1" fmla="*/ 0 h 3"/>
                <a:gd name="T2" fmla="*/ 1 w 5"/>
                <a:gd name="T3" fmla="*/ 0 h 3"/>
                <a:gd name="T4" fmla="*/ 0 w 5"/>
                <a:gd name="T5" fmla="*/ 1 h 3"/>
                <a:gd name="T6" fmla="*/ 1 w 5"/>
                <a:gd name="T7" fmla="*/ 2 h 3"/>
                <a:gd name="T8" fmla="*/ 4 w 5"/>
                <a:gd name="T9" fmla="*/ 1 h 3"/>
                <a:gd name="T10" fmla="*/ 3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3" y="0"/>
                  </a:moveTo>
                  <a:lnTo>
                    <a:pt x="1" y="0"/>
                  </a:lnTo>
                  <a:lnTo>
                    <a:pt x="0" y="1"/>
                  </a:lnTo>
                  <a:lnTo>
                    <a:pt x="1" y="2"/>
                  </a:lnTo>
                  <a:lnTo>
                    <a:pt x="4" y="1"/>
                  </a:lnTo>
                  <a:lnTo>
                    <a:pt x="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7" name="Freeform 153"/>
            <p:cNvSpPr>
              <a:spLocks/>
            </p:cNvSpPr>
            <p:nvPr/>
          </p:nvSpPr>
          <p:spPr bwMode="auto">
            <a:xfrm>
              <a:off x="6084" y="787"/>
              <a:ext cx="8" cy="12"/>
            </a:xfrm>
            <a:custGeom>
              <a:avLst/>
              <a:gdLst>
                <a:gd name="T0" fmla="*/ 0 w 8"/>
                <a:gd name="T1" fmla="*/ 0 h 12"/>
                <a:gd name="T2" fmla="*/ 4 w 8"/>
                <a:gd name="T3" fmla="*/ 11 h 12"/>
                <a:gd name="T4" fmla="*/ 7 w 8"/>
                <a:gd name="T5" fmla="*/ 8 h 12"/>
                <a:gd name="T6" fmla="*/ 4 w 8"/>
                <a:gd name="T7" fmla="*/ 11 h 12"/>
                <a:gd name="T8" fmla="*/ 0 w 8"/>
                <a:gd name="T9" fmla="*/ 0 h 12"/>
              </a:gdLst>
              <a:ahLst/>
              <a:cxnLst>
                <a:cxn ang="0">
                  <a:pos x="T0" y="T1"/>
                </a:cxn>
                <a:cxn ang="0">
                  <a:pos x="T2" y="T3"/>
                </a:cxn>
                <a:cxn ang="0">
                  <a:pos x="T4" y="T5"/>
                </a:cxn>
                <a:cxn ang="0">
                  <a:pos x="T6" y="T7"/>
                </a:cxn>
                <a:cxn ang="0">
                  <a:pos x="T8" y="T9"/>
                </a:cxn>
              </a:cxnLst>
              <a:rect l="0" t="0" r="r" b="b"/>
              <a:pathLst>
                <a:path w="8" h="12">
                  <a:moveTo>
                    <a:pt x="0" y="0"/>
                  </a:moveTo>
                  <a:lnTo>
                    <a:pt x="4" y="11"/>
                  </a:lnTo>
                  <a:lnTo>
                    <a:pt x="7" y="8"/>
                  </a:lnTo>
                  <a:lnTo>
                    <a:pt x="4" y="1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8" name="Freeform 154"/>
            <p:cNvSpPr>
              <a:spLocks/>
            </p:cNvSpPr>
            <p:nvPr/>
          </p:nvSpPr>
          <p:spPr bwMode="auto">
            <a:xfrm>
              <a:off x="5940" y="745"/>
              <a:ext cx="87" cy="103"/>
            </a:xfrm>
            <a:custGeom>
              <a:avLst/>
              <a:gdLst>
                <a:gd name="T0" fmla="*/ 35 w 87"/>
                <a:gd name="T1" fmla="*/ 102 h 103"/>
                <a:gd name="T2" fmla="*/ 41 w 87"/>
                <a:gd name="T3" fmla="*/ 102 h 103"/>
                <a:gd name="T4" fmla="*/ 47 w 87"/>
                <a:gd name="T5" fmla="*/ 102 h 103"/>
                <a:gd name="T6" fmla="*/ 55 w 87"/>
                <a:gd name="T7" fmla="*/ 101 h 103"/>
                <a:gd name="T8" fmla="*/ 62 w 87"/>
                <a:gd name="T9" fmla="*/ 100 h 103"/>
                <a:gd name="T10" fmla="*/ 68 w 87"/>
                <a:gd name="T11" fmla="*/ 99 h 103"/>
                <a:gd name="T12" fmla="*/ 73 w 87"/>
                <a:gd name="T13" fmla="*/ 99 h 103"/>
                <a:gd name="T14" fmla="*/ 79 w 87"/>
                <a:gd name="T15" fmla="*/ 97 h 103"/>
                <a:gd name="T16" fmla="*/ 82 w 87"/>
                <a:gd name="T17" fmla="*/ 97 h 103"/>
                <a:gd name="T18" fmla="*/ 85 w 87"/>
                <a:gd name="T19" fmla="*/ 95 h 103"/>
                <a:gd name="T20" fmla="*/ 86 w 87"/>
                <a:gd name="T21" fmla="*/ 93 h 103"/>
                <a:gd name="T22" fmla="*/ 86 w 87"/>
                <a:gd name="T23" fmla="*/ 90 h 103"/>
                <a:gd name="T24" fmla="*/ 85 w 87"/>
                <a:gd name="T25" fmla="*/ 87 h 103"/>
                <a:gd name="T26" fmla="*/ 85 w 87"/>
                <a:gd name="T27" fmla="*/ 84 h 103"/>
                <a:gd name="T28" fmla="*/ 84 w 87"/>
                <a:gd name="T29" fmla="*/ 80 h 103"/>
                <a:gd name="T30" fmla="*/ 82 w 87"/>
                <a:gd name="T31" fmla="*/ 76 h 103"/>
                <a:gd name="T32" fmla="*/ 81 w 87"/>
                <a:gd name="T33" fmla="*/ 70 h 103"/>
                <a:gd name="T34" fmla="*/ 79 w 87"/>
                <a:gd name="T35" fmla="*/ 63 h 103"/>
                <a:gd name="T36" fmla="*/ 77 w 87"/>
                <a:gd name="T37" fmla="*/ 57 h 103"/>
                <a:gd name="T38" fmla="*/ 74 w 87"/>
                <a:gd name="T39" fmla="*/ 49 h 103"/>
                <a:gd name="T40" fmla="*/ 72 w 87"/>
                <a:gd name="T41" fmla="*/ 42 h 103"/>
                <a:gd name="T42" fmla="*/ 69 w 87"/>
                <a:gd name="T43" fmla="*/ 34 h 103"/>
                <a:gd name="T44" fmla="*/ 66 w 87"/>
                <a:gd name="T45" fmla="*/ 27 h 103"/>
                <a:gd name="T46" fmla="*/ 63 w 87"/>
                <a:gd name="T47" fmla="*/ 21 h 103"/>
                <a:gd name="T48" fmla="*/ 60 w 87"/>
                <a:gd name="T49" fmla="*/ 14 h 103"/>
                <a:gd name="T50" fmla="*/ 57 w 87"/>
                <a:gd name="T51" fmla="*/ 9 h 103"/>
                <a:gd name="T52" fmla="*/ 53 w 87"/>
                <a:gd name="T53" fmla="*/ 6 h 103"/>
                <a:gd name="T54" fmla="*/ 49 w 87"/>
                <a:gd name="T55" fmla="*/ 3 h 103"/>
                <a:gd name="T56" fmla="*/ 44 w 87"/>
                <a:gd name="T57" fmla="*/ 1 h 103"/>
                <a:gd name="T58" fmla="*/ 37 w 87"/>
                <a:gd name="T59" fmla="*/ 0 h 103"/>
                <a:gd name="T60" fmla="*/ 29 w 87"/>
                <a:gd name="T61" fmla="*/ 0 h 103"/>
                <a:gd name="T62" fmla="*/ 23 w 87"/>
                <a:gd name="T63" fmla="*/ 1 h 103"/>
                <a:gd name="T64" fmla="*/ 17 w 87"/>
                <a:gd name="T65" fmla="*/ 3 h 103"/>
                <a:gd name="T66" fmla="*/ 12 w 87"/>
                <a:gd name="T67" fmla="*/ 6 h 103"/>
                <a:gd name="T68" fmla="*/ 7 w 87"/>
                <a:gd name="T69" fmla="*/ 8 h 103"/>
                <a:gd name="T70" fmla="*/ 4 w 87"/>
                <a:gd name="T71" fmla="*/ 11 h 103"/>
                <a:gd name="T72" fmla="*/ 2 w 87"/>
                <a:gd name="T73" fmla="*/ 14 h 103"/>
                <a:gd name="T74" fmla="*/ 1 w 87"/>
                <a:gd name="T75" fmla="*/ 19 h 103"/>
                <a:gd name="T76" fmla="*/ 1 w 87"/>
                <a:gd name="T77" fmla="*/ 24 h 103"/>
                <a:gd name="T78" fmla="*/ 0 w 87"/>
                <a:gd name="T79" fmla="*/ 29 h 103"/>
                <a:gd name="T80" fmla="*/ 0 w 87"/>
                <a:gd name="T81" fmla="*/ 35 h 103"/>
                <a:gd name="T82" fmla="*/ 1 w 87"/>
                <a:gd name="T83" fmla="*/ 40 h 103"/>
                <a:gd name="T84" fmla="*/ 1 w 87"/>
                <a:gd name="T85" fmla="*/ 45 h 103"/>
                <a:gd name="T86" fmla="*/ 2 w 87"/>
                <a:gd name="T87" fmla="*/ 50 h 103"/>
                <a:gd name="T88" fmla="*/ 3 w 87"/>
                <a:gd name="T89" fmla="*/ 53 h 103"/>
                <a:gd name="T90" fmla="*/ 4 w 87"/>
                <a:gd name="T91" fmla="*/ 56 h 103"/>
                <a:gd name="T92" fmla="*/ 5 w 87"/>
                <a:gd name="T93" fmla="*/ 58 h 103"/>
                <a:gd name="T94" fmla="*/ 6 w 87"/>
                <a:gd name="T95" fmla="*/ 61 h 103"/>
                <a:gd name="T96" fmla="*/ 7 w 87"/>
                <a:gd name="T97" fmla="*/ 65 h 103"/>
                <a:gd name="T98" fmla="*/ 8 w 87"/>
                <a:gd name="T99" fmla="*/ 69 h 103"/>
                <a:gd name="T100" fmla="*/ 10 w 87"/>
                <a:gd name="T101" fmla="*/ 74 h 103"/>
                <a:gd name="T102" fmla="*/ 13 w 87"/>
                <a:gd name="T103" fmla="*/ 77 h 103"/>
                <a:gd name="T104" fmla="*/ 14 w 87"/>
                <a:gd name="T105" fmla="*/ 81 h 103"/>
                <a:gd name="T106" fmla="*/ 17 w 87"/>
                <a:gd name="T107" fmla="*/ 85 h 103"/>
                <a:gd name="T108" fmla="*/ 18 w 87"/>
                <a:gd name="T109" fmla="*/ 89 h 103"/>
                <a:gd name="T110" fmla="*/ 21 w 87"/>
                <a:gd name="T111" fmla="*/ 93 h 103"/>
                <a:gd name="T112" fmla="*/ 23 w 87"/>
                <a:gd name="T113" fmla="*/ 95 h 103"/>
                <a:gd name="T114" fmla="*/ 25 w 87"/>
                <a:gd name="T115" fmla="*/ 97 h 103"/>
                <a:gd name="T116" fmla="*/ 28 w 87"/>
                <a:gd name="T117" fmla="*/ 100 h 103"/>
                <a:gd name="T118" fmla="*/ 30 w 87"/>
                <a:gd name="T119" fmla="*/ 10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 h="103">
                  <a:moveTo>
                    <a:pt x="31" y="101"/>
                  </a:moveTo>
                  <a:lnTo>
                    <a:pt x="35" y="102"/>
                  </a:lnTo>
                  <a:lnTo>
                    <a:pt x="38" y="102"/>
                  </a:lnTo>
                  <a:lnTo>
                    <a:pt x="41" y="102"/>
                  </a:lnTo>
                  <a:lnTo>
                    <a:pt x="44" y="102"/>
                  </a:lnTo>
                  <a:lnTo>
                    <a:pt x="47" y="102"/>
                  </a:lnTo>
                  <a:lnTo>
                    <a:pt x="50" y="102"/>
                  </a:lnTo>
                  <a:lnTo>
                    <a:pt x="55" y="101"/>
                  </a:lnTo>
                  <a:lnTo>
                    <a:pt x="58" y="100"/>
                  </a:lnTo>
                  <a:lnTo>
                    <a:pt x="62" y="100"/>
                  </a:lnTo>
                  <a:lnTo>
                    <a:pt x="65" y="100"/>
                  </a:lnTo>
                  <a:lnTo>
                    <a:pt x="68" y="99"/>
                  </a:lnTo>
                  <a:lnTo>
                    <a:pt x="71" y="99"/>
                  </a:lnTo>
                  <a:lnTo>
                    <a:pt x="73" y="99"/>
                  </a:lnTo>
                  <a:lnTo>
                    <a:pt x="77" y="98"/>
                  </a:lnTo>
                  <a:lnTo>
                    <a:pt x="79" y="97"/>
                  </a:lnTo>
                  <a:lnTo>
                    <a:pt x="80" y="97"/>
                  </a:lnTo>
                  <a:lnTo>
                    <a:pt x="82" y="97"/>
                  </a:lnTo>
                  <a:lnTo>
                    <a:pt x="84" y="96"/>
                  </a:lnTo>
                  <a:lnTo>
                    <a:pt x="85" y="95"/>
                  </a:lnTo>
                  <a:lnTo>
                    <a:pt x="85" y="94"/>
                  </a:lnTo>
                  <a:lnTo>
                    <a:pt x="86" y="93"/>
                  </a:lnTo>
                  <a:lnTo>
                    <a:pt x="86" y="92"/>
                  </a:lnTo>
                  <a:lnTo>
                    <a:pt x="86" y="90"/>
                  </a:lnTo>
                  <a:lnTo>
                    <a:pt x="85" y="88"/>
                  </a:lnTo>
                  <a:lnTo>
                    <a:pt x="85" y="87"/>
                  </a:lnTo>
                  <a:lnTo>
                    <a:pt x="85" y="86"/>
                  </a:lnTo>
                  <a:lnTo>
                    <a:pt x="85" y="84"/>
                  </a:lnTo>
                  <a:lnTo>
                    <a:pt x="84" y="82"/>
                  </a:lnTo>
                  <a:lnTo>
                    <a:pt x="84" y="80"/>
                  </a:lnTo>
                  <a:lnTo>
                    <a:pt x="83" y="78"/>
                  </a:lnTo>
                  <a:lnTo>
                    <a:pt x="82" y="76"/>
                  </a:lnTo>
                  <a:lnTo>
                    <a:pt x="82" y="73"/>
                  </a:lnTo>
                  <a:lnTo>
                    <a:pt x="81" y="70"/>
                  </a:lnTo>
                  <a:lnTo>
                    <a:pt x="80" y="67"/>
                  </a:lnTo>
                  <a:lnTo>
                    <a:pt x="79" y="63"/>
                  </a:lnTo>
                  <a:lnTo>
                    <a:pt x="78" y="60"/>
                  </a:lnTo>
                  <a:lnTo>
                    <a:pt x="77" y="57"/>
                  </a:lnTo>
                  <a:lnTo>
                    <a:pt x="76" y="53"/>
                  </a:lnTo>
                  <a:lnTo>
                    <a:pt x="74" y="49"/>
                  </a:lnTo>
                  <a:lnTo>
                    <a:pt x="73" y="45"/>
                  </a:lnTo>
                  <a:lnTo>
                    <a:pt x="72" y="42"/>
                  </a:lnTo>
                  <a:lnTo>
                    <a:pt x="70" y="38"/>
                  </a:lnTo>
                  <a:lnTo>
                    <a:pt x="69" y="34"/>
                  </a:lnTo>
                  <a:lnTo>
                    <a:pt x="68" y="30"/>
                  </a:lnTo>
                  <a:lnTo>
                    <a:pt x="66" y="27"/>
                  </a:lnTo>
                  <a:lnTo>
                    <a:pt x="65" y="24"/>
                  </a:lnTo>
                  <a:lnTo>
                    <a:pt x="63" y="21"/>
                  </a:lnTo>
                  <a:lnTo>
                    <a:pt x="62" y="17"/>
                  </a:lnTo>
                  <a:lnTo>
                    <a:pt x="60" y="14"/>
                  </a:lnTo>
                  <a:lnTo>
                    <a:pt x="58" y="12"/>
                  </a:lnTo>
                  <a:lnTo>
                    <a:pt x="57" y="9"/>
                  </a:lnTo>
                  <a:lnTo>
                    <a:pt x="55" y="8"/>
                  </a:lnTo>
                  <a:lnTo>
                    <a:pt x="53" y="6"/>
                  </a:lnTo>
                  <a:lnTo>
                    <a:pt x="51" y="4"/>
                  </a:lnTo>
                  <a:lnTo>
                    <a:pt x="49" y="3"/>
                  </a:lnTo>
                  <a:lnTo>
                    <a:pt x="48" y="2"/>
                  </a:lnTo>
                  <a:lnTo>
                    <a:pt x="44" y="1"/>
                  </a:lnTo>
                  <a:lnTo>
                    <a:pt x="40" y="0"/>
                  </a:lnTo>
                  <a:lnTo>
                    <a:pt x="37" y="0"/>
                  </a:lnTo>
                  <a:lnTo>
                    <a:pt x="33" y="0"/>
                  </a:lnTo>
                  <a:lnTo>
                    <a:pt x="29" y="0"/>
                  </a:lnTo>
                  <a:lnTo>
                    <a:pt x="26" y="0"/>
                  </a:lnTo>
                  <a:lnTo>
                    <a:pt x="23" y="1"/>
                  </a:lnTo>
                  <a:lnTo>
                    <a:pt x="20" y="2"/>
                  </a:lnTo>
                  <a:lnTo>
                    <a:pt x="17" y="3"/>
                  </a:lnTo>
                  <a:lnTo>
                    <a:pt x="15" y="4"/>
                  </a:lnTo>
                  <a:lnTo>
                    <a:pt x="12" y="6"/>
                  </a:lnTo>
                  <a:lnTo>
                    <a:pt x="9" y="7"/>
                  </a:lnTo>
                  <a:lnTo>
                    <a:pt x="7" y="8"/>
                  </a:lnTo>
                  <a:lnTo>
                    <a:pt x="6" y="9"/>
                  </a:lnTo>
                  <a:lnTo>
                    <a:pt x="4" y="11"/>
                  </a:lnTo>
                  <a:lnTo>
                    <a:pt x="4" y="13"/>
                  </a:lnTo>
                  <a:lnTo>
                    <a:pt x="2" y="14"/>
                  </a:lnTo>
                  <a:lnTo>
                    <a:pt x="2" y="17"/>
                  </a:lnTo>
                  <a:lnTo>
                    <a:pt x="1" y="19"/>
                  </a:lnTo>
                  <a:lnTo>
                    <a:pt x="1" y="21"/>
                  </a:lnTo>
                  <a:lnTo>
                    <a:pt x="1" y="24"/>
                  </a:lnTo>
                  <a:lnTo>
                    <a:pt x="0" y="26"/>
                  </a:lnTo>
                  <a:lnTo>
                    <a:pt x="0" y="29"/>
                  </a:lnTo>
                  <a:lnTo>
                    <a:pt x="0" y="32"/>
                  </a:lnTo>
                  <a:lnTo>
                    <a:pt x="0" y="35"/>
                  </a:lnTo>
                  <a:lnTo>
                    <a:pt x="0" y="38"/>
                  </a:lnTo>
                  <a:lnTo>
                    <a:pt x="1" y="40"/>
                  </a:lnTo>
                  <a:lnTo>
                    <a:pt x="1" y="43"/>
                  </a:lnTo>
                  <a:lnTo>
                    <a:pt x="1" y="45"/>
                  </a:lnTo>
                  <a:lnTo>
                    <a:pt x="2" y="48"/>
                  </a:lnTo>
                  <a:lnTo>
                    <a:pt x="2" y="50"/>
                  </a:lnTo>
                  <a:lnTo>
                    <a:pt x="2" y="52"/>
                  </a:lnTo>
                  <a:lnTo>
                    <a:pt x="3" y="53"/>
                  </a:lnTo>
                  <a:lnTo>
                    <a:pt x="3" y="54"/>
                  </a:lnTo>
                  <a:lnTo>
                    <a:pt x="4" y="56"/>
                  </a:lnTo>
                  <a:lnTo>
                    <a:pt x="4" y="57"/>
                  </a:lnTo>
                  <a:lnTo>
                    <a:pt x="5" y="58"/>
                  </a:lnTo>
                  <a:lnTo>
                    <a:pt x="5" y="60"/>
                  </a:lnTo>
                  <a:lnTo>
                    <a:pt x="6" y="61"/>
                  </a:lnTo>
                  <a:lnTo>
                    <a:pt x="6" y="63"/>
                  </a:lnTo>
                  <a:lnTo>
                    <a:pt x="7" y="65"/>
                  </a:lnTo>
                  <a:lnTo>
                    <a:pt x="8" y="67"/>
                  </a:lnTo>
                  <a:lnTo>
                    <a:pt x="8" y="69"/>
                  </a:lnTo>
                  <a:lnTo>
                    <a:pt x="9" y="71"/>
                  </a:lnTo>
                  <a:lnTo>
                    <a:pt x="10" y="74"/>
                  </a:lnTo>
                  <a:lnTo>
                    <a:pt x="12" y="75"/>
                  </a:lnTo>
                  <a:lnTo>
                    <a:pt x="13" y="77"/>
                  </a:lnTo>
                  <a:lnTo>
                    <a:pt x="14" y="79"/>
                  </a:lnTo>
                  <a:lnTo>
                    <a:pt x="14" y="81"/>
                  </a:lnTo>
                  <a:lnTo>
                    <a:pt x="15" y="83"/>
                  </a:lnTo>
                  <a:lnTo>
                    <a:pt x="17" y="85"/>
                  </a:lnTo>
                  <a:lnTo>
                    <a:pt x="18" y="88"/>
                  </a:lnTo>
                  <a:lnTo>
                    <a:pt x="18" y="89"/>
                  </a:lnTo>
                  <a:lnTo>
                    <a:pt x="19" y="91"/>
                  </a:lnTo>
                  <a:lnTo>
                    <a:pt x="21" y="93"/>
                  </a:lnTo>
                  <a:lnTo>
                    <a:pt x="22" y="94"/>
                  </a:lnTo>
                  <a:lnTo>
                    <a:pt x="23" y="95"/>
                  </a:lnTo>
                  <a:lnTo>
                    <a:pt x="24" y="96"/>
                  </a:lnTo>
                  <a:lnTo>
                    <a:pt x="25" y="97"/>
                  </a:lnTo>
                  <a:lnTo>
                    <a:pt x="26" y="99"/>
                  </a:lnTo>
                  <a:lnTo>
                    <a:pt x="28" y="100"/>
                  </a:lnTo>
                  <a:lnTo>
                    <a:pt x="29" y="100"/>
                  </a:lnTo>
                  <a:lnTo>
                    <a:pt x="30" y="101"/>
                  </a:lnTo>
                  <a:lnTo>
                    <a:pt x="31" y="10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9" name="Freeform 155"/>
            <p:cNvSpPr>
              <a:spLocks/>
            </p:cNvSpPr>
            <p:nvPr/>
          </p:nvSpPr>
          <p:spPr bwMode="auto">
            <a:xfrm>
              <a:off x="5974" y="847"/>
              <a:ext cx="46" cy="2"/>
            </a:xfrm>
            <a:custGeom>
              <a:avLst/>
              <a:gdLst>
                <a:gd name="T0" fmla="*/ 45 w 46"/>
                <a:gd name="T1" fmla="*/ 1 h 2"/>
                <a:gd name="T2" fmla="*/ 45 w 46"/>
                <a:gd name="T3" fmla="*/ 1 h 2"/>
                <a:gd name="T4" fmla="*/ 44 w 46"/>
                <a:gd name="T5" fmla="*/ 1 h 2"/>
                <a:gd name="T6" fmla="*/ 42 w 46"/>
                <a:gd name="T7" fmla="*/ 1 h 2"/>
                <a:gd name="T8" fmla="*/ 39 w 46"/>
                <a:gd name="T9" fmla="*/ 1 h 2"/>
                <a:gd name="T10" fmla="*/ 37 w 46"/>
                <a:gd name="T11" fmla="*/ 1 h 2"/>
                <a:gd name="T12" fmla="*/ 34 w 46"/>
                <a:gd name="T13" fmla="*/ 1 h 2"/>
                <a:gd name="T14" fmla="*/ 31 w 46"/>
                <a:gd name="T15" fmla="*/ 1 h 2"/>
                <a:gd name="T16" fmla="*/ 28 w 46"/>
                <a:gd name="T17" fmla="*/ 0 h 2"/>
                <a:gd name="T18" fmla="*/ 24 w 46"/>
                <a:gd name="T19" fmla="*/ 0 h 2"/>
                <a:gd name="T20" fmla="*/ 22 w 46"/>
                <a:gd name="T21" fmla="*/ 0 h 2"/>
                <a:gd name="T22" fmla="*/ 18 w 46"/>
                <a:gd name="T23" fmla="*/ 0 h 2"/>
                <a:gd name="T24" fmla="*/ 15 w 46"/>
                <a:gd name="T25" fmla="*/ 0 h 2"/>
                <a:gd name="T26" fmla="*/ 12 w 46"/>
                <a:gd name="T27" fmla="*/ 0 h 2"/>
                <a:gd name="T28" fmla="*/ 9 w 46"/>
                <a:gd name="T29" fmla="*/ 0 h 2"/>
                <a:gd name="T30" fmla="*/ 6 w 46"/>
                <a:gd name="T31" fmla="*/ 0 h 2"/>
                <a:gd name="T32" fmla="*/ 3 w 46"/>
                <a:gd name="T33" fmla="*/ 0 h 2"/>
                <a:gd name="T34" fmla="*/ 0 w 46"/>
                <a:gd name="T35" fmla="*/ 0 h 2"/>
                <a:gd name="T36" fmla="*/ 0 w 46"/>
                <a:gd name="T37" fmla="*/ 0 h 2"/>
                <a:gd name="T38" fmla="*/ 2 w 46"/>
                <a:gd name="T39" fmla="*/ 0 h 2"/>
                <a:gd name="T40" fmla="*/ 6 w 46"/>
                <a:gd name="T41" fmla="*/ 0 h 2"/>
                <a:gd name="T42" fmla="*/ 9 w 46"/>
                <a:gd name="T43" fmla="*/ 0 h 2"/>
                <a:gd name="T44" fmla="*/ 12 w 46"/>
                <a:gd name="T45" fmla="*/ 0 h 2"/>
                <a:gd name="T46" fmla="*/ 15 w 46"/>
                <a:gd name="T47" fmla="*/ 0 h 2"/>
                <a:gd name="T48" fmla="*/ 19 w 46"/>
                <a:gd name="T49" fmla="*/ 0 h 2"/>
                <a:gd name="T50" fmla="*/ 22 w 46"/>
                <a:gd name="T51" fmla="*/ 0 h 2"/>
                <a:gd name="T52" fmla="*/ 24 w 46"/>
                <a:gd name="T53" fmla="*/ 0 h 2"/>
                <a:gd name="T54" fmla="*/ 28 w 46"/>
                <a:gd name="T55" fmla="*/ 0 h 2"/>
                <a:gd name="T56" fmla="*/ 31 w 46"/>
                <a:gd name="T57" fmla="*/ 0 h 2"/>
                <a:gd name="T58" fmla="*/ 34 w 46"/>
                <a:gd name="T59" fmla="*/ 0 h 2"/>
                <a:gd name="T60" fmla="*/ 37 w 46"/>
                <a:gd name="T61" fmla="*/ 1 h 2"/>
                <a:gd name="T62" fmla="*/ 40 w 46"/>
                <a:gd name="T63" fmla="*/ 1 h 2"/>
                <a:gd name="T64" fmla="*/ 42 w 46"/>
                <a:gd name="T65" fmla="*/ 1 h 2"/>
                <a:gd name="T66" fmla="*/ 44 w 46"/>
                <a:gd name="T67" fmla="*/ 1 h 2"/>
                <a:gd name="T68" fmla="*/ 45 w 46"/>
                <a:gd name="T69" fmla="*/ 1 h 2"/>
                <a:gd name="T70" fmla="*/ 45 w 46"/>
                <a:gd name="T7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2">
                  <a:moveTo>
                    <a:pt x="45" y="1"/>
                  </a:moveTo>
                  <a:lnTo>
                    <a:pt x="45" y="1"/>
                  </a:lnTo>
                  <a:lnTo>
                    <a:pt x="44" y="1"/>
                  </a:lnTo>
                  <a:lnTo>
                    <a:pt x="42" y="1"/>
                  </a:lnTo>
                  <a:lnTo>
                    <a:pt x="39" y="1"/>
                  </a:lnTo>
                  <a:lnTo>
                    <a:pt x="37" y="1"/>
                  </a:lnTo>
                  <a:lnTo>
                    <a:pt x="34" y="1"/>
                  </a:lnTo>
                  <a:lnTo>
                    <a:pt x="31" y="1"/>
                  </a:lnTo>
                  <a:lnTo>
                    <a:pt x="28" y="0"/>
                  </a:lnTo>
                  <a:lnTo>
                    <a:pt x="24" y="0"/>
                  </a:lnTo>
                  <a:lnTo>
                    <a:pt x="22" y="0"/>
                  </a:lnTo>
                  <a:lnTo>
                    <a:pt x="18" y="0"/>
                  </a:lnTo>
                  <a:lnTo>
                    <a:pt x="15" y="0"/>
                  </a:lnTo>
                  <a:lnTo>
                    <a:pt x="12" y="0"/>
                  </a:lnTo>
                  <a:lnTo>
                    <a:pt x="9" y="0"/>
                  </a:lnTo>
                  <a:lnTo>
                    <a:pt x="6" y="0"/>
                  </a:lnTo>
                  <a:lnTo>
                    <a:pt x="3" y="0"/>
                  </a:lnTo>
                  <a:lnTo>
                    <a:pt x="0" y="0"/>
                  </a:lnTo>
                  <a:lnTo>
                    <a:pt x="0" y="0"/>
                  </a:lnTo>
                  <a:lnTo>
                    <a:pt x="2" y="0"/>
                  </a:lnTo>
                  <a:lnTo>
                    <a:pt x="6" y="0"/>
                  </a:lnTo>
                  <a:lnTo>
                    <a:pt x="9" y="0"/>
                  </a:lnTo>
                  <a:lnTo>
                    <a:pt x="12" y="0"/>
                  </a:lnTo>
                  <a:lnTo>
                    <a:pt x="15" y="0"/>
                  </a:lnTo>
                  <a:lnTo>
                    <a:pt x="19" y="0"/>
                  </a:lnTo>
                  <a:lnTo>
                    <a:pt x="22" y="0"/>
                  </a:lnTo>
                  <a:lnTo>
                    <a:pt x="24" y="0"/>
                  </a:lnTo>
                  <a:lnTo>
                    <a:pt x="28" y="0"/>
                  </a:lnTo>
                  <a:lnTo>
                    <a:pt x="31" y="0"/>
                  </a:lnTo>
                  <a:lnTo>
                    <a:pt x="34" y="0"/>
                  </a:lnTo>
                  <a:lnTo>
                    <a:pt x="37" y="1"/>
                  </a:lnTo>
                  <a:lnTo>
                    <a:pt x="40" y="1"/>
                  </a:lnTo>
                  <a:lnTo>
                    <a:pt x="42" y="1"/>
                  </a:lnTo>
                  <a:lnTo>
                    <a:pt x="44" y="1"/>
                  </a:lnTo>
                  <a:lnTo>
                    <a:pt x="45" y="1"/>
                  </a:lnTo>
                  <a:lnTo>
                    <a:pt x="45"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0" name="Freeform 156"/>
            <p:cNvSpPr>
              <a:spLocks/>
            </p:cNvSpPr>
            <p:nvPr/>
          </p:nvSpPr>
          <p:spPr bwMode="auto">
            <a:xfrm>
              <a:off x="6026" y="838"/>
              <a:ext cx="1" cy="6"/>
            </a:xfrm>
            <a:custGeom>
              <a:avLst/>
              <a:gdLst>
                <a:gd name="T0" fmla="*/ 0 w 1"/>
                <a:gd name="T1" fmla="*/ 0 h 6"/>
                <a:gd name="T2" fmla="*/ 0 w 1"/>
                <a:gd name="T3" fmla="*/ 0 h 6"/>
                <a:gd name="T4" fmla="*/ 0 w 1"/>
                <a:gd name="T5" fmla="*/ 1 h 6"/>
                <a:gd name="T6" fmla="*/ 0 w 1"/>
                <a:gd name="T7" fmla="*/ 2 h 6"/>
                <a:gd name="T8" fmla="*/ 0 w 1"/>
                <a:gd name="T9" fmla="*/ 2 h 6"/>
                <a:gd name="T10" fmla="*/ 0 w 1"/>
                <a:gd name="T11" fmla="*/ 3 h 6"/>
                <a:gd name="T12" fmla="*/ 0 w 1"/>
                <a:gd name="T13" fmla="*/ 4 h 6"/>
                <a:gd name="T14" fmla="*/ 0 w 1"/>
                <a:gd name="T15" fmla="*/ 4 h 6"/>
                <a:gd name="T16" fmla="*/ 0 w 1"/>
                <a:gd name="T17" fmla="*/ 4 h 6"/>
                <a:gd name="T18" fmla="*/ 0 w 1"/>
                <a:gd name="T19" fmla="*/ 5 h 6"/>
                <a:gd name="T20" fmla="*/ 0 w 1"/>
                <a:gd name="T21" fmla="*/ 5 h 6"/>
                <a:gd name="T22" fmla="*/ 0 w 1"/>
                <a:gd name="T23" fmla="*/ 5 h 6"/>
                <a:gd name="T24" fmla="*/ 0 w 1"/>
                <a:gd name="T25" fmla="*/ 5 h 6"/>
                <a:gd name="T26" fmla="*/ 0 w 1"/>
                <a:gd name="T27" fmla="*/ 4 h 6"/>
                <a:gd name="T28" fmla="*/ 0 w 1"/>
                <a:gd name="T29" fmla="*/ 3 h 6"/>
                <a:gd name="T30" fmla="*/ 0 w 1"/>
                <a:gd name="T31" fmla="*/ 3 h 6"/>
                <a:gd name="T32" fmla="*/ 0 w 1"/>
                <a:gd name="T33" fmla="*/ 2 h 6"/>
                <a:gd name="T34" fmla="*/ 0 w 1"/>
                <a:gd name="T35" fmla="*/ 1 h 6"/>
                <a:gd name="T36" fmla="*/ 0 w 1"/>
                <a:gd name="T37" fmla="*/ 0 h 6"/>
                <a:gd name="T38" fmla="*/ 0 w 1"/>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6">
                  <a:moveTo>
                    <a:pt x="0" y="0"/>
                  </a:moveTo>
                  <a:lnTo>
                    <a:pt x="0" y="0"/>
                  </a:lnTo>
                  <a:lnTo>
                    <a:pt x="0" y="1"/>
                  </a:lnTo>
                  <a:lnTo>
                    <a:pt x="0" y="2"/>
                  </a:lnTo>
                  <a:lnTo>
                    <a:pt x="0" y="2"/>
                  </a:lnTo>
                  <a:lnTo>
                    <a:pt x="0" y="3"/>
                  </a:lnTo>
                  <a:lnTo>
                    <a:pt x="0" y="4"/>
                  </a:lnTo>
                  <a:lnTo>
                    <a:pt x="0" y="4"/>
                  </a:lnTo>
                  <a:lnTo>
                    <a:pt x="0" y="4"/>
                  </a:lnTo>
                  <a:lnTo>
                    <a:pt x="0" y="5"/>
                  </a:lnTo>
                  <a:lnTo>
                    <a:pt x="0" y="5"/>
                  </a:lnTo>
                  <a:lnTo>
                    <a:pt x="0" y="5"/>
                  </a:lnTo>
                  <a:lnTo>
                    <a:pt x="0" y="5"/>
                  </a:lnTo>
                  <a:lnTo>
                    <a:pt x="0" y="4"/>
                  </a:lnTo>
                  <a:lnTo>
                    <a:pt x="0" y="3"/>
                  </a:lnTo>
                  <a:lnTo>
                    <a:pt x="0" y="3"/>
                  </a:lnTo>
                  <a:lnTo>
                    <a:pt x="0" y="2"/>
                  </a:lnTo>
                  <a:lnTo>
                    <a:pt x="0"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1" name="Freeform 157"/>
            <p:cNvSpPr>
              <a:spLocks/>
            </p:cNvSpPr>
            <p:nvPr/>
          </p:nvSpPr>
          <p:spPr bwMode="auto">
            <a:xfrm>
              <a:off x="5991" y="747"/>
              <a:ext cx="36" cy="86"/>
            </a:xfrm>
            <a:custGeom>
              <a:avLst/>
              <a:gdLst>
                <a:gd name="T0" fmla="*/ 0 w 36"/>
                <a:gd name="T1" fmla="*/ 1 h 86"/>
                <a:gd name="T2" fmla="*/ 3 w 36"/>
                <a:gd name="T3" fmla="*/ 3 h 86"/>
                <a:gd name="T4" fmla="*/ 7 w 36"/>
                <a:gd name="T5" fmla="*/ 6 h 86"/>
                <a:gd name="T6" fmla="*/ 9 w 36"/>
                <a:gd name="T7" fmla="*/ 10 h 86"/>
                <a:gd name="T8" fmla="*/ 12 w 36"/>
                <a:gd name="T9" fmla="*/ 16 h 86"/>
                <a:gd name="T10" fmla="*/ 15 w 36"/>
                <a:gd name="T11" fmla="*/ 21 h 86"/>
                <a:gd name="T12" fmla="*/ 18 w 36"/>
                <a:gd name="T13" fmla="*/ 29 h 86"/>
                <a:gd name="T14" fmla="*/ 21 w 36"/>
                <a:gd name="T15" fmla="*/ 35 h 86"/>
                <a:gd name="T16" fmla="*/ 23 w 36"/>
                <a:gd name="T17" fmla="*/ 43 h 86"/>
                <a:gd name="T18" fmla="*/ 25 w 36"/>
                <a:gd name="T19" fmla="*/ 50 h 86"/>
                <a:gd name="T20" fmla="*/ 27 w 36"/>
                <a:gd name="T21" fmla="*/ 58 h 86"/>
                <a:gd name="T22" fmla="*/ 29 w 36"/>
                <a:gd name="T23" fmla="*/ 64 h 86"/>
                <a:gd name="T24" fmla="*/ 30 w 36"/>
                <a:gd name="T25" fmla="*/ 70 h 86"/>
                <a:gd name="T26" fmla="*/ 31 w 36"/>
                <a:gd name="T27" fmla="*/ 76 h 86"/>
                <a:gd name="T28" fmla="*/ 33 w 36"/>
                <a:gd name="T29" fmla="*/ 79 h 86"/>
                <a:gd name="T30" fmla="*/ 33 w 36"/>
                <a:gd name="T31" fmla="*/ 83 h 86"/>
                <a:gd name="T32" fmla="*/ 34 w 36"/>
                <a:gd name="T33" fmla="*/ 85 h 86"/>
                <a:gd name="T34" fmla="*/ 35 w 36"/>
                <a:gd name="T35" fmla="*/ 84 h 86"/>
                <a:gd name="T36" fmla="*/ 34 w 36"/>
                <a:gd name="T37" fmla="*/ 81 h 86"/>
                <a:gd name="T38" fmla="*/ 33 w 36"/>
                <a:gd name="T39" fmla="*/ 78 h 86"/>
                <a:gd name="T40" fmla="*/ 32 w 36"/>
                <a:gd name="T41" fmla="*/ 73 h 86"/>
                <a:gd name="T42" fmla="*/ 30 w 36"/>
                <a:gd name="T43" fmla="*/ 67 h 86"/>
                <a:gd name="T44" fmla="*/ 29 w 36"/>
                <a:gd name="T45" fmla="*/ 61 h 86"/>
                <a:gd name="T46" fmla="*/ 27 w 36"/>
                <a:gd name="T47" fmla="*/ 53 h 86"/>
                <a:gd name="T48" fmla="*/ 25 w 36"/>
                <a:gd name="T49" fmla="*/ 47 h 86"/>
                <a:gd name="T50" fmla="*/ 23 w 36"/>
                <a:gd name="T51" fmla="*/ 39 h 86"/>
                <a:gd name="T52" fmla="*/ 20 w 36"/>
                <a:gd name="T53" fmla="*/ 32 h 86"/>
                <a:gd name="T54" fmla="*/ 17 w 36"/>
                <a:gd name="T55" fmla="*/ 25 h 86"/>
                <a:gd name="T56" fmla="*/ 15 w 36"/>
                <a:gd name="T57" fmla="*/ 18 h 86"/>
                <a:gd name="T58" fmla="*/ 12 w 36"/>
                <a:gd name="T59" fmla="*/ 12 h 86"/>
                <a:gd name="T60" fmla="*/ 9 w 36"/>
                <a:gd name="T61" fmla="*/ 7 h 86"/>
                <a:gd name="T62" fmla="*/ 6 w 36"/>
                <a:gd name="T63" fmla="*/ 4 h 86"/>
                <a:gd name="T64" fmla="*/ 2 w 36"/>
                <a:gd name="T65" fmla="*/ 1 h 86"/>
                <a:gd name="T66" fmla="*/ 0 w 36"/>
                <a:gd name="T6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86">
                  <a:moveTo>
                    <a:pt x="0" y="1"/>
                  </a:moveTo>
                  <a:lnTo>
                    <a:pt x="0" y="1"/>
                  </a:lnTo>
                  <a:lnTo>
                    <a:pt x="2" y="2"/>
                  </a:lnTo>
                  <a:lnTo>
                    <a:pt x="3" y="3"/>
                  </a:lnTo>
                  <a:lnTo>
                    <a:pt x="5" y="4"/>
                  </a:lnTo>
                  <a:lnTo>
                    <a:pt x="7" y="6"/>
                  </a:lnTo>
                  <a:lnTo>
                    <a:pt x="9" y="7"/>
                  </a:lnTo>
                  <a:lnTo>
                    <a:pt x="9" y="10"/>
                  </a:lnTo>
                  <a:lnTo>
                    <a:pt x="11" y="13"/>
                  </a:lnTo>
                  <a:lnTo>
                    <a:pt x="12" y="16"/>
                  </a:lnTo>
                  <a:lnTo>
                    <a:pt x="14" y="19"/>
                  </a:lnTo>
                  <a:lnTo>
                    <a:pt x="15" y="21"/>
                  </a:lnTo>
                  <a:lnTo>
                    <a:pt x="17" y="25"/>
                  </a:lnTo>
                  <a:lnTo>
                    <a:pt x="18" y="29"/>
                  </a:lnTo>
                  <a:lnTo>
                    <a:pt x="19" y="32"/>
                  </a:lnTo>
                  <a:lnTo>
                    <a:pt x="21" y="35"/>
                  </a:lnTo>
                  <a:lnTo>
                    <a:pt x="22" y="39"/>
                  </a:lnTo>
                  <a:lnTo>
                    <a:pt x="23" y="43"/>
                  </a:lnTo>
                  <a:lnTo>
                    <a:pt x="24" y="47"/>
                  </a:lnTo>
                  <a:lnTo>
                    <a:pt x="25" y="50"/>
                  </a:lnTo>
                  <a:lnTo>
                    <a:pt x="26" y="54"/>
                  </a:lnTo>
                  <a:lnTo>
                    <a:pt x="27" y="58"/>
                  </a:lnTo>
                  <a:lnTo>
                    <a:pt x="27" y="61"/>
                  </a:lnTo>
                  <a:lnTo>
                    <a:pt x="29" y="64"/>
                  </a:lnTo>
                  <a:lnTo>
                    <a:pt x="29" y="67"/>
                  </a:lnTo>
                  <a:lnTo>
                    <a:pt x="30" y="70"/>
                  </a:lnTo>
                  <a:lnTo>
                    <a:pt x="31" y="73"/>
                  </a:lnTo>
                  <a:lnTo>
                    <a:pt x="31" y="76"/>
                  </a:lnTo>
                  <a:lnTo>
                    <a:pt x="32" y="78"/>
                  </a:lnTo>
                  <a:lnTo>
                    <a:pt x="33" y="79"/>
                  </a:lnTo>
                  <a:lnTo>
                    <a:pt x="33" y="82"/>
                  </a:lnTo>
                  <a:lnTo>
                    <a:pt x="33" y="83"/>
                  </a:lnTo>
                  <a:lnTo>
                    <a:pt x="34" y="84"/>
                  </a:lnTo>
                  <a:lnTo>
                    <a:pt x="34" y="85"/>
                  </a:lnTo>
                  <a:lnTo>
                    <a:pt x="35" y="85"/>
                  </a:lnTo>
                  <a:lnTo>
                    <a:pt x="35" y="84"/>
                  </a:lnTo>
                  <a:lnTo>
                    <a:pt x="34" y="83"/>
                  </a:lnTo>
                  <a:lnTo>
                    <a:pt x="34" y="81"/>
                  </a:lnTo>
                  <a:lnTo>
                    <a:pt x="34" y="79"/>
                  </a:lnTo>
                  <a:lnTo>
                    <a:pt x="33" y="78"/>
                  </a:lnTo>
                  <a:lnTo>
                    <a:pt x="33" y="76"/>
                  </a:lnTo>
                  <a:lnTo>
                    <a:pt x="32" y="73"/>
                  </a:lnTo>
                  <a:lnTo>
                    <a:pt x="31" y="70"/>
                  </a:lnTo>
                  <a:lnTo>
                    <a:pt x="30" y="67"/>
                  </a:lnTo>
                  <a:lnTo>
                    <a:pt x="30" y="64"/>
                  </a:lnTo>
                  <a:lnTo>
                    <a:pt x="29" y="61"/>
                  </a:lnTo>
                  <a:lnTo>
                    <a:pt x="28" y="57"/>
                  </a:lnTo>
                  <a:lnTo>
                    <a:pt x="27" y="53"/>
                  </a:lnTo>
                  <a:lnTo>
                    <a:pt x="26" y="50"/>
                  </a:lnTo>
                  <a:lnTo>
                    <a:pt x="25" y="47"/>
                  </a:lnTo>
                  <a:lnTo>
                    <a:pt x="24" y="43"/>
                  </a:lnTo>
                  <a:lnTo>
                    <a:pt x="23" y="39"/>
                  </a:lnTo>
                  <a:lnTo>
                    <a:pt x="22" y="35"/>
                  </a:lnTo>
                  <a:lnTo>
                    <a:pt x="20" y="32"/>
                  </a:lnTo>
                  <a:lnTo>
                    <a:pt x="19" y="28"/>
                  </a:lnTo>
                  <a:lnTo>
                    <a:pt x="17" y="25"/>
                  </a:lnTo>
                  <a:lnTo>
                    <a:pt x="16" y="21"/>
                  </a:lnTo>
                  <a:lnTo>
                    <a:pt x="15" y="18"/>
                  </a:lnTo>
                  <a:lnTo>
                    <a:pt x="13" y="15"/>
                  </a:lnTo>
                  <a:lnTo>
                    <a:pt x="12" y="12"/>
                  </a:lnTo>
                  <a:lnTo>
                    <a:pt x="10" y="10"/>
                  </a:lnTo>
                  <a:lnTo>
                    <a:pt x="9" y="7"/>
                  </a:lnTo>
                  <a:lnTo>
                    <a:pt x="7" y="5"/>
                  </a:lnTo>
                  <a:lnTo>
                    <a:pt x="6" y="4"/>
                  </a:lnTo>
                  <a:lnTo>
                    <a:pt x="4" y="2"/>
                  </a:lnTo>
                  <a:lnTo>
                    <a:pt x="2" y="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2" name="Freeform 158"/>
            <p:cNvSpPr>
              <a:spLocks/>
            </p:cNvSpPr>
            <p:nvPr/>
          </p:nvSpPr>
          <p:spPr bwMode="auto">
            <a:xfrm>
              <a:off x="5943" y="744"/>
              <a:ext cx="43" cy="10"/>
            </a:xfrm>
            <a:custGeom>
              <a:avLst/>
              <a:gdLst>
                <a:gd name="T0" fmla="*/ 1 w 43"/>
                <a:gd name="T1" fmla="*/ 9 h 10"/>
                <a:gd name="T2" fmla="*/ 1 w 43"/>
                <a:gd name="T3" fmla="*/ 9 h 10"/>
                <a:gd name="T4" fmla="*/ 2 w 43"/>
                <a:gd name="T5" fmla="*/ 8 h 10"/>
                <a:gd name="T6" fmla="*/ 3 w 43"/>
                <a:gd name="T7" fmla="*/ 7 h 10"/>
                <a:gd name="T8" fmla="*/ 5 w 43"/>
                <a:gd name="T9" fmla="*/ 6 h 10"/>
                <a:gd name="T10" fmla="*/ 6 w 43"/>
                <a:gd name="T11" fmla="*/ 5 h 10"/>
                <a:gd name="T12" fmla="*/ 9 w 43"/>
                <a:gd name="T13" fmla="*/ 4 h 10"/>
                <a:gd name="T14" fmla="*/ 11 w 43"/>
                <a:gd name="T15" fmla="*/ 3 h 10"/>
                <a:gd name="T16" fmla="*/ 13 w 43"/>
                <a:gd name="T17" fmla="*/ 2 h 10"/>
                <a:gd name="T18" fmla="*/ 16 w 43"/>
                <a:gd name="T19" fmla="*/ 2 h 10"/>
                <a:gd name="T20" fmla="*/ 19 w 43"/>
                <a:gd name="T21" fmla="*/ 2 h 10"/>
                <a:gd name="T22" fmla="*/ 21 w 43"/>
                <a:gd name="T23" fmla="*/ 1 h 10"/>
                <a:gd name="T24" fmla="*/ 24 w 43"/>
                <a:gd name="T25" fmla="*/ 1 h 10"/>
                <a:gd name="T26" fmla="*/ 27 w 43"/>
                <a:gd name="T27" fmla="*/ 1 h 10"/>
                <a:gd name="T28" fmla="*/ 31 w 43"/>
                <a:gd name="T29" fmla="*/ 1 h 10"/>
                <a:gd name="T30" fmla="*/ 34 w 43"/>
                <a:gd name="T31" fmla="*/ 1 h 10"/>
                <a:gd name="T32" fmla="*/ 38 w 43"/>
                <a:gd name="T33" fmla="*/ 2 h 10"/>
                <a:gd name="T34" fmla="*/ 41 w 43"/>
                <a:gd name="T35" fmla="*/ 2 h 10"/>
                <a:gd name="T36" fmla="*/ 42 w 43"/>
                <a:gd name="T37" fmla="*/ 2 h 10"/>
                <a:gd name="T38" fmla="*/ 38 w 43"/>
                <a:gd name="T39" fmla="*/ 1 h 10"/>
                <a:gd name="T40" fmla="*/ 34 w 43"/>
                <a:gd name="T41" fmla="*/ 1 h 10"/>
                <a:gd name="T42" fmla="*/ 31 w 43"/>
                <a:gd name="T43" fmla="*/ 0 h 10"/>
                <a:gd name="T44" fmla="*/ 27 w 43"/>
                <a:gd name="T45" fmla="*/ 0 h 10"/>
                <a:gd name="T46" fmla="*/ 24 w 43"/>
                <a:gd name="T47" fmla="*/ 0 h 10"/>
                <a:gd name="T48" fmla="*/ 21 w 43"/>
                <a:gd name="T49" fmla="*/ 1 h 10"/>
                <a:gd name="T50" fmla="*/ 19 w 43"/>
                <a:gd name="T51" fmla="*/ 1 h 10"/>
                <a:gd name="T52" fmla="*/ 16 w 43"/>
                <a:gd name="T53" fmla="*/ 1 h 10"/>
                <a:gd name="T54" fmla="*/ 13 w 43"/>
                <a:gd name="T55" fmla="*/ 2 h 10"/>
                <a:gd name="T56" fmla="*/ 10 w 43"/>
                <a:gd name="T57" fmla="*/ 2 h 10"/>
                <a:gd name="T58" fmla="*/ 8 w 43"/>
                <a:gd name="T59" fmla="*/ 4 h 10"/>
                <a:gd name="T60" fmla="*/ 6 w 43"/>
                <a:gd name="T61" fmla="*/ 4 h 10"/>
                <a:gd name="T62" fmla="*/ 4 w 43"/>
                <a:gd name="T63" fmla="*/ 5 h 10"/>
                <a:gd name="T64" fmla="*/ 2 w 43"/>
                <a:gd name="T65" fmla="*/ 7 h 10"/>
                <a:gd name="T66" fmla="*/ 1 w 43"/>
                <a:gd name="T67" fmla="*/ 7 h 10"/>
                <a:gd name="T68" fmla="*/ 0 w 43"/>
                <a:gd name="T69" fmla="*/ 9 h 10"/>
                <a:gd name="T70" fmla="*/ 1 w 43"/>
                <a:gd name="T7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10">
                  <a:moveTo>
                    <a:pt x="1" y="9"/>
                  </a:moveTo>
                  <a:lnTo>
                    <a:pt x="1" y="9"/>
                  </a:lnTo>
                  <a:lnTo>
                    <a:pt x="2" y="8"/>
                  </a:lnTo>
                  <a:lnTo>
                    <a:pt x="3" y="7"/>
                  </a:lnTo>
                  <a:lnTo>
                    <a:pt x="5" y="6"/>
                  </a:lnTo>
                  <a:lnTo>
                    <a:pt x="6" y="5"/>
                  </a:lnTo>
                  <a:lnTo>
                    <a:pt x="9" y="4"/>
                  </a:lnTo>
                  <a:lnTo>
                    <a:pt x="11" y="3"/>
                  </a:lnTo>
                  <a:lnTo>
                    <a:pt x="13" y="2"/>
                  </a:lnTo>
                  <a:lnTo>
                    <a:pt x="16" y="2"/>
                  </a:lnTo>
                  <a:lnTo>
                    <a:pt x="19" y="2"/>
                  </a:lnTo>
                  <a:lnTo>
                    <a:pt x="21" y="1"/>
                  </a:lnTo>
                  <a:lnTo>
                    <a:pt x="24" y="1"/>
                  </a:lnTo>
                  <a:lnTo>
                    <a:pt x="27" y="1"/>
                  </a:lnTo>
                  <a:lnTo>
                    <a:pt x="31" y="1"/>
                  </a:lnTo>
                  <a:lnTo>
                    <a:pt x="34" y="1"/>
                  </a:lnTo>
                  <a:lnTo>
                    <a:pt x="38" y="2"/>
                  </a:lnTo>
                  <a:lnTo>
                    <a:pt x="41" y="2"/>
                  </a:lnTo>
                  <a:lnTo>
                    <a:pt x="42" y="2"/>
                  </a:lnTo>
                  <a:lnTo>
                    <a:pt x="38" y="1"/>
                  </a:lnTo>
                  <a:lnTo>
                    <a:pt x="34" y="1"/>
                  </a:lnTo>
                  <a:lnTo>
                    <a:pt x="31" y="0"/>
                  </a:lnTo>
                  <a:lnTo>
                    <a:pt x="27" y="0"/>
                  </a:lnTo>
                  <a:lnTo>
                    <a:pt x="24" y="0"/>
                  </a:lnTo>
                  <a:lnTo>
                    <a:pt x="21" y="1"/>
                  </a:lnTo>
                  <a:lnTo>
                    <a:pt x="19" y="1"/>
                  </a:lnTo>
                  <a:lnTo>
                    <a:pt x="16" y="1"/>
                  </a:lnTo>
                  <a:lnTo>
                    <a:pt x="13" y="2"/>
                  </a:lnTo>
                  <a:lnTo>
                    <a:pt x="10" y="2"/>
                  </a:lnTo>
                  <a:lnTo>
                    <a:pt x="8" y="4"/>
                  </a:lnTo>
                  <a:lnTo>
                    <a:pt x="6" y="4"/>
                  </a:lnTo>
                  <a:lnTo>
                    <a:pt x="4" y="5"/>
                  </a:lnTo>
                  <a:lnTo>
                    <a:pt x="2" y="7"/>
                  </a:lnTo>
                  <a:lnTo>
                    <a:pt x="1" y="7"/>
                  </a:lnTo>
                  <a:lnTo>
                    <a:pt x="0" y="9"/>
                  </a:lnTo>
                  <a:lnTo>
                    <a:pt x="1" y="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3" name="Freeform 159"/>
            <p:cNvSpPr>
              <a:spLocks/>
            </p:cNvSpPr>
            <p:nvPr/>
          </p:nvSpPr>
          <p:spPr bwMode="auto">
            <a:xfrm>
              <a:off x="5938" y="759"/>
              <a:ext cx="2" cy="36"/>
            </a:xfrm>
            <a:custGeom>
              <a:avLst/>
              <a:gdLst>
                <a:gd name="T0" fmla="*/ 0 w 2"/>
                <a:gd name="T1" fmla="*/ 35 h 36"/>
                <a:gd name="T2" fmla="*/ 0 w 2"/>
                <a:gd name="T3" fmla="*/ 35 h 36"/>
                <a:gd name="T4" fmla="*/ 0 w 2"/>
                <a:gd name="T5" fmla="*/ 32 h 36"/>
                <a:gd name="T6" fmla="*/ 0 w 2"/>
                <a:gd name="T7" fmla="*/ 32 h 36"/>
                <a:gd name="T8" fmla="*/ 0 w 2"/>
                <a:gd name="T9" fmla="*/ 29 h 36"/>
                <a:gd name="T10" fmla="*/ 1 w 2"/>
                <a:gd name="T11" fmla="*/ 26 h 36"/>
                <a:gd name="T12" fmla="*/ 1 w 2"/>
                <a:gd name="T13" fmla="*/ 24 h 36"/>
                <a:gd name="T14" fmla="*/ 1 w 2"/>
                <a:gd name="T15" fmla="*/ 22 h 36"/>
                <a:gd name="T16" fmla="*/ 1 w 2"/>
                <a:gd name="T17" fmla="*/ 20 h 36"/>
                <a:gd name="T18" fmla="*/ 1 w 2"/>
                <a:gd name="T19" fmla="*/ 17 h 36"/>
                <a:gd name="T20" fmla="*/ 1 w 2"/>
                <a:gd name="T21" fmla="*/ 15 h 36"/>
                <a:gd name="T22" fmla="*/ 1 w 2"/>
                <a:gd name="T23" fmla="*/ 12 h 36"/>
                <a:gd name="T24" fmla="*/ 1 w 2"/>
                <a:gd name="T25" fmla="*/ 9 h 36"/>
                <a:gd name="T26" fmla="*/ 1 w 2"/>
                <a:gd name="T27" fmla="*/ 8 h 36"/>
                <a:gd name="T28" fmla="*/ 0 w 2"/>
                <a:gd name="T29" fmla="*/ 5 h 36"/>
                <a:gd name="T30" fmla="*/ 0 w 2"/>
                <a:gd name="T31" fmla="*/ 3 h 36"/>
                <a:gd name="T32" fmla="*/ 0 w 2"/>
                <a:gd name="T33" fmla="*/ 2 h 36"/>
                <a:gd name="T34" fmla="*/ 0 w 2"/>
                <a:gd name="T35" fmla="*/ 0 h 36"/>
                <a:gd name="T36" fmla="*/ 0 w 2"/>
                <a:gd name="T37" fmla="*/ 0 h 36"/>
                <a:gd name="T38" fmla="*/ 0 w 2"/>
                <a:gd name="T39" fmla="*/ 1 h 36"/>
                <a:gd name="T40" fmla="*/ 1 w 2"/>
                <a:gd name="T41" fmla="*/ 3 h 36"/>
                <a:gd name="T42" fmla="*/ 1 w 2"/>
                <a:gd name="T43" fmla="*/ 5 h 36"/>
                <a:gd name="T44" fmla="*/ 1 w 2"/>
                <a:gd name="T45" fmla="*/ 7 h 36"/>
                <a:gd name="T46" fmla="*/ 1 w 2"/>
                <a:gd name="T47" fmla="*/ 9 h 36"/>
                <a:gd name="T48" fmla="*/ 1 w 2"/>
                <a:gd name="T49" fmla="*/ 12 h 36"/>
                <a:gd name="T50" fmla="*/ 1 w 2"/>
                <a:gd name="T51" fmla="*/ 15 h 36"/>
                <a:gd name="T52" fmla="*/ 1 w 2"/>
                <a:gd name="T53" fmla="*/ 17 h 36"/>
                <a:gd name="T54" fmla="*/ 1 w 2"/>
                <a:gd name="T55" fmla="*/ 20 h 36"/>
                <a:gd name="T56" fmla="*/ 1 w 2"/>
                <a:gd name="T57" fmla="*/ 22 h 36"/>
                <a:gd name="T58" fmla="*/ 1 w 2"/>
                <a:gd name="T59" fmla="*/ 24 h 36"/>
                <a:gd name="T60" fmla="*/ 1 w 2"/>
                <a:gd name="T61" fmla="*/ 26 h 36"/>
                <a:gd name="T62" fmla="*/ 1 w 2"/>
                <a:gd name="T63" fmla="*/ 29 h 36"/>
                <a:gd name="T64" fmla="*/ 1 w 2"/>
                <a:gd name="T65" fmla="*/ 32 h 36"/>
                <a:gd name="T66" fmla="*/ 1 w 2"/>
                <a:gd name="T67" fmla="*/ 33 h 36"/>
                <a:gd name="T68" fmla="*/ 0 w 2"/>
                <a:gd name="T69" fmla="*/ 35 h 36"/>
                <a:gd name="T70" fmla="*/ 0 w 2"/>
                <a:gd name="T71"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 h="36">
                  <a:moveTo>
                    <a:pt x="0" y="35"/>
                  </a:moveTo>
                  <a:lnTo>
                    <a:pt x="0" y="35"/>
                  </a:lnTo>
                  <a:lnTo>
                    <a:pt x="0" y="32"/>
                  </a:lnTo>
                  <a:lnTo>
                    <a:pt x="0" y="32"/>
                  </a:lnTo>
                  <a:lnTo>
                    <a:pt x="0" y="29"/>
                  </a:lnTo>
                  <a:lnTo>
                    <a:pt x="1" y="26"/>
                  </a:lnTo>
                  <a:lnTo>
                    <a:pt x="1" y="24"/>
                  </a:lnTo>
                  <a:lnTo>
                    <a:pt x="1" y="22"/>
                  </a:lnTo>
                  <a:lnTo>
                    <a:pt x="1" y="20"/>
                  </a:lnTo>
                  <a:lnTo>
                    <a:pt x="1" y="17"/>
                  </a:lnTo>
                  <a:lnTo>
                    <a:pt x="1" y="15"/>
                  </a:lnTo>
                  <a:lnTo>
                    <a:pt x="1" y="12"/>
                  </a:lnTo>
                  <a:lnTo>
                    <a:pt x="1" y="9"/>
                  </a:lnTo>
                  <a:lnTo>
                    <a:pt x="1" y="8"/>
                  </a:lnTo>
                  <a:lnTo>
                    <a:pt x="0" y="5"/>
                  </a:lnTo>
                  <a:lnTo>
                    <a:pt x="0" y="3"/>
                  </a:lnTo>
                  <a:lnTo>
                    <a:pt x="0" y="2"/>
                  </a:lnTo>
                  <a:lnTo>
                    <a:pt x="0" y="0"/>
                  </a:lnTo>
                  <a:lnTo>
                    <a:pt x="0" y="0"/>
                  </a:lnTo>
                  <a:lnTo>
                    <a:pt x="0" y="1"/>
                  </a:lnTo>
                  <a:lnTo>
                    <a:pt x="1" y="3"/>
                  </a:lnTo>
                  <a:lnTo>
                    <a:pt x="1" y="5"/>
                  </a:lnTo>
                  <a:lnTo>
                    <a:pt x="1" y="7"/>
                  </a:lnTo>
                  <a:lnTo>
                    <a:pt x="1" y="9"/>
                  </a:lnTo>
                  <a:lnTo>
                    <a:pt x="1" y="12"/>
                  </a:lnTo>
                  <a:lnTo>
                    <a:pt x="1" y="15"/>
                  </a:lnTo>
                  <a:lnTo>
                    <a:pt x="1" y="17"/>
                  </a:lnTo>
                  <a:lnTo>
                    <a:pt x="1" y="20"/>
                  </a:lnTo>
                  <a:lnTo>
                    <a:pt x="1" y="22"/>
                  </a:lnTo>
                  <a:lnTo>
                    <a:pt x="1" y="24"/>
                  </a:lnTo>
                  <a:lnTo>
                    <a:pt x="1" y="26"/>
                  </a:lnTo>
                  <a:lnTo>
                    <a:pt x="1" y="29"/>
                  </a:lnTo>
                  <a:lnTo>
                    <a:pt x="1" y="32"/>
                  </a:lnTo>
                  <a:lnTo>
                    <a:pt x="1" y="33"/>
                  </a:lnTo>
                  <a:lnTo>
                    <a:pt x="0" y="35"/>
                  </a:lnTo>
                  <a:lnTo>
                    <a:pt x="0" y="3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4" name="Freeform 160"/>
            <p:cNvSpPr>
              <a:spLocks/>
            </p:cNvSpPr>
            <p:nvPr/>
          </p:nvSpPr>
          <p:spPr bwMode="auto">
            <a:xfrm>
              <a:off x="5942" y="800"/>
              <a:ext cx="26" cy="48"/>
            </a:xfrm>
            <a:custGeom>
              <a:avLst/>
              <a:gdLst>
                <a:gd name="T0" fmla="*/ 25 w 26"/>
                <a:gd name="T1" fmla="*/ 45 h 48"/>
                <a:gd name="T2" fmla="*/ 23 w 26"/>
                <a:gd name="T3" fmla="*/ 45 h 48"/>
                <a:gd name="T4" fmla="*/ 21 w 26"/>
                <a:gd name="T5" fmla="*/ 43 h 48"/>
                <a:gd name="T6" fmla="*/ 20 w 26"/>
                <a:gd name="T7" fmla="*/ 42 h 48"/>
                <a:gd name="T8" fmla="*/ 17 w 26"/>
                <a:gd name="T9" fmla="*/ 39 h 48"/>
                <a:gd name="T10" fmla="*/ 15 w 26"/>
                <a:gd name="T11" fmla="*/ 36 h 48"/>
                <a:gd name="T12" fmla="*/ 13 w 26"/>
                <a:gd name="T13" fmla="*/ 33 h 48"/>
                <a:gd name="T14" fmla="*/ 12 w 26"/>
                <a:gd name="T15" fmla="*/ 29 h 48"/>
                <a:gd name="T16" fmla="*/ 10 w 26"/>
                <a:gd name="T17" fmla="*/ 26 h 48"/>
                <a:gd name="T18" fmla="*/ 9 w 26"/>
                <a:gd name="T19" fmla="*/ 21 h 48"/>
                <a:gd name="T20" fmla="*/ 7 w 26"/>
                <a:gd name="T21" fmla="*/ 18 h 48"/>
                <a:gd name="T22" fmla="*/ 5 w 26"/>
                <a:gd name="T23" fmla="*/ 14 h 48"/>
                <a:gd name="T24" fmla="*/ 4 w 26"/>
                <a:gd name="T25" fmla="*/ 11 h 48"/>
                <a:gd name="T26" fmla="*/ 4 w 26"/>
                <a:gd name="T27" fmla="*/ 7 h 48"/>
                <a:gd name="T28" fmla="*/ 3 w 26"/>
                <a:gd name="T29" fmla="*/ 4 h 48"/>
                <a:gd name="T30" fmla="*/ 2 w 26"/>
                <a:gd name="T31" fmla="*/ 2 h 48"/>
                <a:gd name="T32" fmla="*/ 1 w 26"/>
                <a:gd name="T33" fmla="*/ 0 h 48"/>
                <a:gd name="T34" fmla="*/ 0 w 26"/>
                <a:gd name="T35" fmla="*/ 1 h 48"/>
                <a:gd name="T36" fmla="*/ 1 w 26"/>
                <a:gd name="T37" fmla="*/ 4 h 48"/>
                <a:gd name="T38" fmla="*/ 2 w 26"/>
                <a:gd name="T39" fmla="*/ 5 h 48"/>
                <a:gd name="T40" fmla="*/ 3 w 26"/>
                <a:gd name="T41" fmla="*/ 9 h 48"/>
                <a:gd name="T42" fmla="*/ 4 w 26"/>
                <a:gd name="T43" fmla="*/ 12 h 48"/>
                <a:gd name="T44" fmla="*/ 5 w 26"/>
                <a:gd name="T45" fmla="*/ 16 h 48"/>
                <a:gd name="T46" fmla="*/ 6 w 26"/>
                <a:gd name="T47" fmla="*/ 20 h 48"/>
                <a:gd name="T48" fmla="*/ 8 w 26"/>
                <a:gd name="T49" fmla="*/ 24 h 48"/>
                <a:gd name="T50" fmla="*/ 10 w 26"/>
                <a:gd name="T51" fmla="*/ 27 h 48"/>
                <a:gd name="T52" fmla="*/ 12 w 26"/>
                <a:gd name="T53" fmla="*/ 31 h 48"/>
                <a:gd name="T54" fmla="*/ 13 w 26"/>
                <a:gd name="T55" fmla="*/ 35 h 48"/>
                <a:gd name="T56" fmla="*/ 15 w 26"/>
                <a:gd name="T57" fmla="*/ 38 h 48"/>
                <a:gd name="T58" fmla="*/ 17 w 26"/>
                <a:gd name="T59" fmla="*/ 41 h 48"/>
                <a:gd name="T60" fmla="*/ 20 w 26"/>
                <a:gd name="T61" fmla="*/ 43 h 48"/>
                <a:gd name="T62" fmla="*/ 21 w 26"/>
                <a:gd name="T63" fmla="*/ 45 h 48"/>
                <a:gd name="T64" fmla="*/ 24 w 26"/>
                <a:gd name="T65" fmla="*/ 47 h 48"/>
                <a:gd name="T66" fmla="*/ 25 w 26"/>
                <a:gd name="T67"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8">
                  <a:moveTo>
                    <a:pt x="25" y="45"/>
                  </a:moveTo>
                  <a:lnTo>
                    <a:pt x="25" y="45"/>
                  </a:lnTo>
                  <a:lnTo>
                    <a:pt x="24" y="45"/>
                  </a:lnTo>
                  <a:lnTo>
                    <a:pt x="23" y="45"/>
                  </a:lnTo>
                  <a:lnTo>
                    <a:pt x="22" y="44"/>
                  </a:lnTo>
                  <a:lnTo>
                    <a:pt x="21" y="43"/>
                  </a:lnTo>
                  <a:lnTo>
                    <a:pt x="20" y="43"/>
                  </a:lnTo>
                  <a:lnTo>
                    <a:pt x="20" y="42"/>
                  </a:lnTo>
                  <a:lnTo>
                    <a:pt x="18" y="41"/>
                  </a:lnTo>
                  <a:lnTo>
                    <a:pt x="17" y="39"/>
                  </a:lnTo>
                  <a:lnTo>
                    <a:pt x="16" y="38"/>
                  </a:lnTo>
                  <a:lnTo>
                    <a:pt x="15" y="36"/>
                  </a:lnTo>
                  <a:lnTo>
                    <a:pt x="14" y="35"/>
                  </a:lnTo>
                  <a:lnTo>
                    <a:pt x="13" y="33"/>
                  </a:lnTo>
                  <a:lnTo>
                    <a:pt x="13" y="31"/>
                  </a:lnTo>
                  <a:lnTo>
                    <a:pt x="12" y="29"/>
                  </a:lnTo>
                  <a:lnTo>
                    <a:pt x="11" y="27"/>
                  </a:lnTo>
                  <a:lnTo>
                    <a:pt x="10" y="26"/>
                  </a:lnTo>
                  <a:lnTo>
                    <a:pt x="9" y="24"/>
                  </a:lnTo>
                  <a:lnTo>
                    <a:pt x="9" y="21"/>
                  </a:lnTo>
                  <a:lnTo>
                    <a:pt x="7" y="20"/>
                  </a:lnTo>
                  <a:lnTo>
                    <a:pt x="7" y="18"/>
                  </a:lnTo>
                  <a:lnTo>
                    <a:pt x="6" y="16"/>
                  </a:lnTo>
                  <a:lnTo>
                    <a:pt x="5" y="14"/>
                  </a:lnTo>
                  <a:lnTo>
                    <a:pt x="5" y="12"/>
                  </a:lnTo>
                  <a:lnTo>
                    <a:pt x="4" y="11"/>
                  </a:lnTo>
                  <a:lnTo>
                    <a:pt x="4" y="9"/>
                  </a:lnTo>
                  <a:lnTo>
                    <a:pt x="4" y="7"/>
                  </a:lnTo>
                  <a:lnTo>
                    <a:pt x="3" y="5"/>
                  </a:lnTo>
                  <a:lnTo>
                    <a:pt x="3" y="4"/>
                  </a:lnTo>
                  <a:lnTo>
                    <a:pt x="2" y="3"/>
                  </a:lnTo>
                  <a:lnTo>
                    <a:pt x="2" y="2"/>
                  </a:lnTo>
                  <a:lnTo>
                    <a:pt x="2" y="1"/>
                  </a:lnTo>
                  <a:lnTo>
                    <a:pt x="1" y="0"/>
                  </a:lnTo>
                  <a:lnTo>
                    <a:pt x="0" y="0"/>
                  </a:lnTo>
                  <a:lnTo>
                    <a:pt x="0" y="1"/>
                  </a:lnTo>
                  <a:lnTo>
                    <a:pt x="0" y="2"/>
                  </a:lnTo>
                  <a:lnTo>
                    <a:pt x="1" y="4"/>
                  </a:lnTo>
                  <a:lnTo>
                    <a:pt x="2" y="4"/>
                  </a:lnTo>
                  <a:lnTo>
                    <a:pt x="2" y="5"/>
                  </a:lnTo>
                  <a:lnTo>
                    <a:pt x="3" y="7"/>
                  </a:lnTo>
                  <a:lnTo>
                    <a:pt x="3" y="9"/>
                  </a:lnTo>
                  <a:lnTo>
                    <a:pt x="4" y="11"/>
                  </a:lnTo>
                  <a:lnTo>
                    <a:pt x="4" y="12"/>
                  </a:lnTo>
                  <a:lnTo>
                    <a:pt x="4" y="14"/>
                  </a:lnTo>
                  <a:lnTo>
                    <a:pt x="5" y="16"/>
                  </a:lnTo>
                  <a:lnTo>
                    <a:pt x="6" y="18"/>
                  </a:lnTo>
                  <a:lnTo>
                    <a:pt x="6" y="20"/>
                  </a:lnTo>
                  <a:lnTo>
                    <a:pt x="7" y="22"/>
                  </a:lnTo>
                  <a:lnTo>
                    <a:pt x="8" y="24"/>
                  </a:lnTo>
                  <a:lnTo>
                    <a:pt x="9" y="26"/>
                  </a:lnTo>
                  <a:lnTo>
                    <a:pt x="10" y="27"/>
                  </a:lnTo>
                  <a:lnTo>
                    <a:pt x="11" y="30"/>
                  </a:lnTo>
                  <a:lnTo>
                    <a:pt x="12" y="31"/>
                  </a:lnTo>
                  <a:lnTo>
                    <a:pt x="13" y="34"/>
                  </a:lnTo>
                  <a:lnTo>
                    <a:pt x="13" y="35"/>
                  </a:lnTo>
                  <a:lnTo>
                    <a:pt x="14" y="37"/>
                  </a:lnTo>
                  <a:lnTo>
                    <a:pt x="15" y="38"/>
                  </a:lnTo>
                  <a:lnTo>
                    <a:pt x="16" y="40"/>
                  </a:lnTo>
                  <a:lnTo>
                    <a:pt x="17" y="41"/>
                  </a:lnTo>
                  <a:lnTo>
                    <a:pt x="19" y="43"/>
                  </a:lnTo>
                  <a:lnTo>
                    <a:pt x="20" y="43"/>
                  </a:lnTo>
                  <a:lnTo>
                    <a:pt x="21" y="44"/>
                  </a:lnTo>
                  <a:lnTo>
                    <a:pt x="21" y="45"/>
                  </a:lnTo>
                  <a:lnTo>
                    <a:pt x="22" y="46"/>
                  </a:lnTo>
                  <a:lnTo>
                    <a:pt x="24" y="47"/>
                  </a:lnTo>
                  <a:lnTo>
                    <a:pt x="25" y="47"/>
                  </a:lnTo>
                  <a:lnTo>
                    <a:pt x="25" y="4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5" name="Freeform 161"/>
            <p:cNvSpPr>
              <a:spLocks/>
            </p:cNvSpPr>
            <p:nvPr/>
          </p:nvSpPr>
          <p:spPr bwMode="auto">
            <a:xfrm>
              <a:off x="5941" y="747"/>
              <a:ext cx="68" cy="69"/>
            </a:xfrm>
            <a:custGeom>
              <a:avLst/>
              <a:gdLst>
                <a:gd name="T0" fmla="*/ 19 w 68"/>
                <a:gd name="T1" fmla="*/ 67 h 69"/>
                <a:gd name="T2" fmla="*/ 57 w 68"/>
                <a:gd name="T3" fmla="*/ 40 h 69"/>
                <a:gd name="T4" fmla="*/ 64 w 68"/>
                <a:gd name="T5" fmla="*/ 40 h 69"/>
                <a:gd name="T6" fmla="*/ 66 w 68"/>
                <a:gd name="T7" fmla="*/ 35 h 69"/>
                <a:gd name="T8" fmla="*/ 64 w 68"/>
                <a:gd name="T9" fmla="*/ 29 h 69"/>
                <a:gd name="T10" fmla="*/ 62 w 68"/>
                <a:gd name="T11" fmla="*/ 24 h 69"/>
                <a:gd name="T12" fmla="*/ 59 w 68"/>
                <a:gd name="T13" fmla="*/ 17 h 69"/>
                <a:gd name="T14" fmla="*/ 55 w 68"/>
                <a:gd name="T15" fmla="*/ 11 h 69"/>
                <a:gd name="T16" fmla="*/ 48 w 68"/>
                <a:gd name="T17" fmla="*/ 6 h 69"/>
                <a:gd name="T18" fmla="*/ 43 w 68"/>
                <a:gd name="T19" fmla="*/ 2 h 69"/>
                <a:gd name="T20" fmla="*/ 36 w 68"/>
                <a:gd name="T21" fmla="*/ 0 h 69"/>
                <a:gd name="T22" fmla="*/ 29 w 68"/>
                <a:gd name="T23" fmla="*/ 0 h 69"/>
                <a:gd name="T24" fmla="*/ 21 w 68"/>
                <a:gd name="T25" fmla="*/ 1 h 69"/>
                <a:gd name="T26" fmla="*/ 15 w 68"/>
                <a:gd name="T27" fmla="*/ 2 h 69"/>
                <a:gd name="T28" fmla="*/ 11 w 68"/>
                <a:gd name="T29" fmla="*/ 4 h 69"/>
                <a:gd name="T30" fmla="*/ 8 w 68"/>
                <a:gd name="T31" fmla="*/ 6 h 69"/>
                <a:gd name="T32" fmla="*/ 6 w 68"/>
                <a:gd name="T33" fmla="*/ 7 h 69"/>
                <a:gd name="T34" fmla="*/ 4 w 68"/>
                <a:gd name="T35" fmla="*/ 10 h 69"/>
                <a:gd name="T36" fmla="*/ 3 w 68"/>
                <a:gd name="T37" fmla="*/ 13 h 69"/>
                <a:gd name="T38" fmla="*/ 1 w 68"/>
                <a:gd name="T39" fmla="*/ 17 h 69"/>
                <a:gd name="T40" fmla="*/ 0 w 68"/>
                <a:gd name="T41" fmla="*/ 21 h 69"/>
                <a:gd name="T42" fmla="*/ 0 w 68"/>
                <a:gd name="T43" fmla="*/ 26 h 69"/>
                <a:gd name="T44" fmla="*/ 0 w 68"/>
                <a:gd name="T45" fmla="*/ 31 h 69"/>
                <a:gd name="T46" fmla="*/ 0 w 68"/>
                <a:gd name="T47" fmla="*/ 36 h 69"/>
                <a:gd name="T48" fmla="*/ 1 w 68"/>
                <a:gd name="T49" fmla="*/ 40 h 69"/>
                <a:gd name="T50" fmla="*/ 1 w 68"/>
                <a:gd name="T51" fmla="*/ 43 h 69"/>
                <a:gd name="T52" fmla="*/ 2 w 68"/>
                <a:gd name="T53" fmla="*/ 47 h 69"/>
                <a:gd name="T54" fmla="*/ 3 w 68"/>
                <a:gd name="T55" fmla="*/ 49 h 69"/>
                <a:gd name="T56" fmla="*/ 4 w 68"/>
                <a:gd name="T57" fmla="*/ 51 h 69"/>
                <a:gd name="T58" fmla="*/ 5 w 68"/>
                <a:gd name="T59" fmla="*/ 54 h 69"/>
                <a:gd name="T60" fmla="*/ 7 w 68"/>
                <a:gd name="T61" fmla="*/ 57 h 69"/>
                <a:gd name="T62" fmla="*/ 8 w 68"/>
                <a:gd name="T63" fmla="*/ 61 h 69"/>
                <a:gd name="T64" fmla="*/ 9 w 68"/>
                <a:gd name="T65" fmla="*/ 63 h 69"/>
                <a:gd name="T66" fmla="*/ 11 w 68"/>
                <a:gd name="T67" fmla="*/ 66 h 69"/>
                <a:gd name="T68" fmla="*/ 11 w 68"/>
                <a:gd name="T69"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9">
                  <a:moveTo>
                    <a:pt x="11" y="68"/>
                  </a:moveTo>
                  <a:lnTo>
                    <a:pt x="19" y="67"/>
                  </a:lnTo>
                  <a:lnTo>
                    <a:pt x="12" y="50"/>
                  </a:lnTo>
                  <a:lnTo>
                    <a:pt x="57" y="40"/>
                  </a:lnTo>
                  <a:lnTo>
                    <a:pt x="63" y="56"/>
                  </a:lnTo>
                  <a:lnTo>
                    <a:pt x="64" y="40"/>
                  </a:lnTo>
                  <a:lnTo>
                    <a:pt x="67" y="36"/>
                  </a:lnTo>
                  <a:lnTo>
                    <a:pt x="66" y="35"/>
                  </a:lnTo>
                  <a:lnTo>
                    <a:pt x="66" y="32"/>
                  </a:lnTo>
                  <a:lnTo>
                    <a:pt x="64" y="29"/>
                  </a:lnTo>
                  <a:lnTo>
                    <a:pt x="63" y="28"/>
                  </a:lnTo>
                  <a:lnTo>
                    <a:pt x="62" y="24"/>
                  </a:lnTo>
                  <a:lnTo>
                    <a:pt x="60" y="21"/>
                  </a:lnTo>
                  <a:lnTo>
                    <a:pt x="59" y="17"/>
                  </a:lnTo>
                  <a:lnTo>
                    <a:pt x="56" y="14"/>
                  </a:lnTo>
                  <a:lnTo>
                    <a:pt x="55" y="11"/>
                  </a:lnTo>
                  <a:lnTo>
                    <a:pt x="52" y="8"/>
                  </a:lnTo>
                  <a:lnTo>
                    <a:pt x="48" y="6"/>
                  </a:lnTo>
                  <a:lnTo>
                    <a:pt x="46" y="4"/>
                  </a:lnTo>
                  <a:lnTo>
                    <a:pt x="43" y="2"/>
                  </a:lnTo>
                  <a:lnTo>
                    <a:pt x="40" y="0"/>
                  </a:lnTo>
                  <a:lnTo>
                    <a:pt x="36" y="0"/>
                  </a:lnTo>
                  <a:lnTo>
                    <a:pt x="33" y="0"/>
                  </a:lnTo>
                  <a:lnTo>
                    <a:pt x="29" y="0"/>
                  </a:lnTo>
                  <a:lnTo>
                    <a:pt x="25" y="1"/>
                  </a:lnTo>
                  <a:lnTo>
                    <a:pt x="21" y="1"/>
                  </a:lnTo>
                  <a:lnTo>
                    <a:pt x="18" y="2"/>
                  </a:lnTo>
                  <a:lnTo>
                    <a:pt x="15" y="2"/>
                  </a:lnTo>
                  <a:lnTo>
                    <a:pt x="13" y="3"/>
                  </a:lnTo>
                  <a:lnTo>
                    <a:pt x="11" y="4"/>
                  </a:lnTo>
                  <a:lnTo>
                    <a:pt x="9" y="5"/>
                  </a:lnTo>
                  <a:lnTo>
                    <a:pt x="8" y="6"/>
                  </a:lnTo>
                  <a:lnTo>
                    <a:pt x="7" y="6"/>
                  </a:lnTo>
                  <a:lnTo>
                    <a:pt x="6" y="7"/>
                  </a:lnTo>
                  <a:lnTo>
                    <a:pt x="5" y="8"/>
                  </a:lnTo>
                  <a:lnTo>
                    <a:pt x="4" y="10"/>
                  </a:lnTo>
                  <a:lnTo>
                    <a:pt x="4" y="11"/>
                  </a:lnTo>
                  <a:lnTo>
                    <a:pt x="3" y="13"/>
                  </a:lnTo>
                  <a:lnTo>
                    <a:pt x="2" y="15"/>
                  </a:lnTo>
                  <a:lnTo>
                    <a:pt x="1" y="17"/>
                  </a:lnTo>
                  <a:lnTo>
                    <a:pt x="0" y="18"/>
                  </a:lnTo>
                  <a:lnTo>
                    <a:pt x="0" y="21"/>
                  </a:lnTo>
                  <a:lnTo>
                    <a:pt x="0" y="23"/>
                  </a:lnTo>
                  <a:lnTo>
                    <a:pt x="0" y="26"/>
                  </a:lnTo>
                  <a:lnTo>
                    <a:pt x="0" y="28"/>
                  </a:lnTo>
                  <a:lnTo>
                    <a:pt x="0" y="31"/>
                  </a:lnTo>
                  <a:lnTo>
                    <a:pt x="0" y="33"/>
                  </a:lnTo>
                  <a:lnTo>
                    <a:pt x="0" y="36"/>
                  </a:lnTo>
                  <a:lnTo>
                    <a:pt x="0" y="38"/>
                  </a:lnTo>
                  <a:lnTo>
                    <a:pt x="1" y="40"/>
                  </a:lnTo>
                  <a:lnTo>
                    <a:pt x="1" y="42"/>
                  </a:lnTo>
                  <a:lnTo>
                    <a:pt x="1" y="43"/>
                  </a:lnTo>
                  <a:lnTo>
                    <a:pt x="2" y="45"/>
                  </a:lnTo>
                  <a:lnTo>
                    <a:pt x="2" y="47"/>
                  </a:lnTo>
                  <a:lnTo>
                    <a:pt x="3" y="47"/>
                  </a:lnTo>
                  <a:lnTo>
                    <a:pt x="3" y="49"/>
                  </a:lnTo>
                  <a:lnTo>
                    <a:pt x="3" y="50"/>
                  </a:lnTo>
                  <a:lnTo>
                    <a:pt x="4" y="51"/>
                  </a:lnTo>
                  <a:lnTo>
                    <a:pt x="4" y="52"/>
                  </a:lnTo>
                  <a:lnTo>
                    <a:pt x="5" y="54"/>
                  </a:lnTo>
                  <a:lnTo>
                    <a:pt x="5" y="56"/>
                  </a:lnTo>
                  <a:lnTo>
                    <a:pt x="7" y="57"/>
                  </a:lnTo>
                  <a:lnTo>
                    <a:pt x="7" y="59"/>
                  </a:lnTo>
                  <a:lnTo>
                    <a:pt x="8" y="61"/>
                  </a:lnTo>
                  <a:lnTo>
                    <a:pt x="8" y="62"/>
                  </a:lnTo>
                  <a:lnTo>
                    <a:pt x="9" y="63"/>
                  </a:lnTo>
                  <a:lnTo>
                    <a:pt x="10" y="65"/>
                  </a:lnTo>
                  <a:lnTo>
                    <a:pt x="11" y="66"/>
                  </a:lnTo>
                  <a:lnTo>
                    <a:pt x="11" y="67"/>
                  </a:lnTo>
                  <a:lnTo>
                    <a:pt x="11" y="6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6" name="Freeform 162"/>
            <p:cNvSpPr>
              <a:spLocks/>
            </p:cNvSpPr>
            <p:nvPr/>
          </p:nvSpPr>
          <p:spPr bwMode="auto">
            <a:xfrm>
              <a:off x="5954" y="815"/>
              <a:ext cx="3" cy="6"/>
            </a:xfrm>
            <a:custGeom>
              <a:avLst/>
              <a:gdLst>
                <a:gd name="T0" fmla="*/ 2 w 3"/>
                <a:gd name="T1" fmla="*/ 5 h 6"/>
                <a:gd name="T2" fmla="*/ 2 w 3"/>
                <a:gd name="T3" fmla="*/ 5 h 6"/>
                <a:gd name="T4" fmla="*/ 0 w 3"/>
                <a:gd name="T5" fmla="*/ 5 h 6"/>
                <a:gd name="T6" fmla="*/ 0 w 3"/>
                <a:gd name="T7" fmla="*/ 0 h 6"/>
                <a:gd name="T8" fmla="*/ 2 w 3"/>
                <a:gd name="T9" fmla="*/ 0 h 6"/>
                <a:gd name="T10" fmla="*/ 2 w 3"/>
                <a:gd name="T11" fmla="*/ 5 h 6"/>
                <a:gd name="T12" fmla="*/ 2 w 3"/>
                <a:gd name="T13" fmla="*/ 0 h 6"/>
                <a:gd name="T14" fmla="*/ 2 w 3"/>
                <a:gd name="T15" fmla="*/ 0 h 6"/>
                <a:gd name="T16" fmla="*/ 2 w 3"/>
                <a:gd name="T17" fmla="*/ 5 h 6"/>
                <a:gd name="T18" fmla="*/ 2 w 3"/>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5"/>
                  </a:moveTo>
                  <a:lnTo>
                    <a:pt x="2" y="5"/>
                  </a:lnTo>
                  <a:lnTo>
                    <a:pt x="0" y="5"/>
                  </a:lnTo>
                  <a:lnTo>
                    <a:pt x="0" y="0"/>
                  </a:lnTo>
                  <a:lnTo>
                    <a:pt x="2" y="0"/>
                  </a:lnTo>
                  <a:lnTo>
                    <a:pt x="2" y="5"/>
                  </a:lnTo>
                  <a:lnTo>
                    <a:pt x="2" y="0"/>
                  </a:lnTo>
                  <a:lnTo>
                    <a:pt x="2" y="0"/>
                  </a:lnTo>
                  <a:lnTo>
                    <a:pt x="2" y="5"/>
                  </a:lnTo>
                  <a:lnTo>
                    <a:pt x="2"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7" name="Freeform 163"/>
            <p:cNvSpPr>
              <a:spLocks/>
            </p:cNvSpPr>
            <p:nvPr/>
          </p:nvSpPr>
          <p:spPr bwMode="auto">
            <a:xfrm>
              <a:off x="5954" y="800"/>
              <a:ext cx="3" cy="15"/>
            </a:xfrm>
            <a:custGeom>
              <a:avLst/>
              <a:gdLst>
                <a:gd name="T0" fmla="*/ 0 w 3"/>
                <a:gd name="T1" fmla="*/ 0 h 15"/>
                <a:gd name="T2" fmla="*/ 0 w 3"/>
                <a:gd name="T3" fmla="*/ 1 h 15"/>
                <a:gd name="T4" fmla="*/ 2 w 3"/>
                <a:gd name="T5" fmla="*/ 14 h 15"/>
                <a:gd name="T6" fmla="*/ 2 w 3"/>
                <a:gd name="T7" fmla="*/ 14 h 15"/>
                <a:gd name="T8" fmla="*/ 1 w 3"/>
                <a:gd name="T9" fmla="*/ 1 h 15"/>
                <a:gd name="T10" fmla="*/ 0 w 3"/>
                <a:gd name="T11" fmla="*/ 1 h 15"/>
                <a:gd name="T12" fmla="*/ 0 w 3"/>
                <a:gd name="T13" fmla="*/ 0 h 15"/>
                <a:gd name="T14" fmla="*/ 0 w 3"/>
                <a:gd name="T15" fmla="*/ 1 h 15"/>
                <a:gd name="T16" fmla="*/ 0 w 3"/>
                <a:gd name="T17" fmla="*/ 1 h 15"/>
                <a:gd name="T18" fmla="*/ 0 w 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0" y="0"/>
                  </a:moveTo>
                  <a:lnTo>
                    <a:pt x="0" y="1"/>
                  </a:lnTo>
                  <a:lnTo>
                    <a:pt x="2" y="14"/>
                  </a:lnTo>
                  <a:lnTo>
                    <a:pt x="2" y="14"/>
                  </a:lnTo>
                  <a:lnTo>
                    <a:pt x="1" y="1"/>
                  </a:lnTo>
                  <a:lnTo>
                    <a:pt x="0" y="1"/>
                  </a:lnTo>
                  <a:lnTo>
                    <a:pt x="0" y="0"/>
                  </a:lnTo>
                  <a:lnTo>
                    <a:pt x="0" y="1"/>
                  </a:lnTo>
                  <a:lnTo>
                    <a:pt x="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8" name="Freeform 164"/>
            <p:cNvSpPr>
              <a:spLocks/>
            </p:cNvSpPr>
            <p:nvPr/>
          </p:nvSpPr>
          <p:spPr bwMode="auto">
            <a:xfrm>
              <a:off x="5955" y="790"/>
              <a:ext cx="43" cy="6"/>
            </a:xfrm>
            <a:custGeom>
              <a:avLst/>
              <a:gdLst>
                <a:gd name="T0" fmla="*/ 42 w 43"/>
                <a:gd name="T1" fmla="*/ 0 h 6"/>
                <a:gd name="T2" fmla="*/ 40 w 43"/>
                <a:gd name="T3" fmla="*/ 0 h 6"/>
                <a:gd name="T4" fmla="*/ 0 w 43"/>
                <a:gd name="T5" fmla="*/ 5 h 6"/>
                <a:gd name="T6" fmla="*/ 0 w 43"/>
                <a:gd name="T7" fmla="*/ 5 h 6"/>
                <a:gd name="T8" fmla="*/ 41 w 43"/>
                <a:gd name="T9" fmla="*/ 0 h 6"/>
                <a:gd name="T10" fmla="*/ 40 w 43"/>
                <a:gd name="T11" fmla="*/ 0 h 6"/>
                <a:gd name="T12" fmla="*/ 42 w 43"/>
                <a:gd name="T13" fmla="*/ 0 h 6"/>
                <a:gd name="T14" fmla="*/ 41 w 43"/>
                <a:gd name="T15" fmla="*/ 0 h 6"/>
                <a:gd name="T16" fmla="*/ 40 w 43"/>
                <a:gd name="T17" fmla="*/ 0 h 6"/>
                <a:gd name="T18" fmla="*/ 42 w 4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
                  <a:moveTo>
                    <a:pt x="42" y="0"/>
                  </a:moveTo>
                  <a:lnTo>
                    <a:pt x="40" y="0"/>
                  </a:lnTo>
                  <a:lnTo>
                    <a:pt x="0" y="5"/>
                  </a:lnTo>
                  <a:lnTo>
                    <a:pt x="0" y="5"/>
                  </a:lnTo>
                  <a:lnTo>
                    <a:pt x="41" y="0"/>
                  </a:lnTo>
                  <a:lnTo>
                    <a:pt x="40" y="0"/>
                  </a:lnTo>
                  <a:lnTo>
                    <a:pt x="42" y="0"/>
                  </a:lnTo>
                  <a:lnTo>
                    <a:pt x="41" y="0"/>
                  </a:lnTo>
                  <a:lnTo>
                    <a:pt x="40" y="0"/>
                  </a:lnTo>
                  <a:lnTo>
                    <a:pt x="4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9" name="Freeform 165"/>
            <p:cNvSpPr>
              <a:spLocks/>
            </p:cNvSpPr>
            <p:nvPr/>
          </p:nvSpPr>
          <p:spPr bwMode="auto">
            <a:xfrm>
              <a:off x="6002" y="790"/>
              <a:ext cx="2" cy="15"/>
            </a:xfrm>
            <a:custGeom>
              <a:avLst/>
              <a:gdLst>
                <a:gd name="T0" fmla="*/ 1 w 2"/>
                <a:gd name="T1" fmla="*/ 13 h 15"/>
                <a:gd name="T2" fmla="*/ 1 w 2"/>
                <a:gd name="T3" fmla="*/ 13 h 15"/>
                <a:gd name="T4" fmla="*/ 0 w 2"/>
                <a:gd name="T5" fmla="*/ 0 h 15"/>
                <a:gd name="T6" fmla="*/ 0 w 2"/>
                <a:gd name="T7" fmla="*/ 1 h 15"/>
                <a:gd name="T8" fmla="*/ 1 w 2"/>
                <a:gd name="T9" fmla="*/ 13 h 15"/>
                <a:gd name="T10" fmla="*/ 1 w 2"/>
                <a:gd name="T11" fmla="*/ 13 h 15"/>
                <a:gd name="T12" fmla="*/ 1 w 2"/>
                <a:gd name="T13" fmla="*/ 13 h 15"/>
                <a:gd name="T14" fmla="*/ 1 w 2"/>
                <a:gd name="T15" fmla="*/ 14 h 15"/>
                <a:gd name="T16" fmla="*/ 1 w 2"/>
                <a:gd name="T17" fmla="*/ 13 h 15"/>
                <a:gd name="T18" fmla="*/ 1 w 2"/>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1" y="13"/>
                  </a:moveTo>
                  <a:lnTo>
                    <a:pt x="1" y="13"/>
                  </a:lnTo>
                  <a:lnTo>
                    <a:pt x="0" y="0"/>
                  </a:lnTo>
                  <a:lnTo>
                    <a:pt x="0" y="1"/>
                  </a:lnTo>
                  <a:lnTo>
                    <a:pt x="1" y="13"/>
                  </a:lnTo>
                  <a:lnTo>
                    <a:pt x="1" y="13"/>
                  </a:lnTo>
                  <a:lnTo>
                    <a:pt x="1" y="13"/>
                  </a:lnTo>
                  <a:lnTo>
                    <a:pt x="1" y="14"/>
                  </a:lnTo>
                  <a:lnTo>
                    <a:pt x="1" y="13"/>
                  </a:lnTo>
                  <a:lnTo>
                    <a:pt x="1" y="1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0" name="Freeform 166"/>
            <p:cNvSpPr>
              <a:spLocks/>
            </p:cNvSpPr>
            <p:nvPr/>
          </p:nvSpPr>
          <p:spPr bwMode="auto">
            <a:xfrm>
              <a:off x="6004" y="790"/>
              <a:ext cx="6" cy="13"/>
            </a:xfrm>
            <a:custGeom>
              <a:avLst/>
              <a:gdLst>
                <a:gd name="T0" fmla="*/ 2 w 6"/>
                <a:gd name="T1" fmla="*/ 0 h 13"/>
                <a:gd name="T2" fmla="*/ 2 w 6"/>
                <a:gd name="T3" fmla="*/ 0 h 13"/>
                <a:gd name="T4" fmla="*/ 5 w 6"/>
                <a:gd name="T5" fmla="*/ 12 h 13"/>
                <a:gd name="T6" fmla="*/ 2 w 6"/>
                <a:gd name="T7" fmla="*/ 12 h 13"/>
                <a:gd name="T8" fmla="*/ 0 w 6"/>
                <a:gd name="T9" fmla="*/ 0 h 13"/>
                <a:gd name="T10" fmla="*/ 2 w 6"/>
                <a:gd name="T11" fmla="*/ 0 h 13"/>
              </a:gdLst>
              <a:ahLst/>
              <a:cxnLst>
                <a:cxn ang="0">
                  <a:pos x="T0" y="T1"/>
                </a:cxn>
                <a:cxn ang="0">
                  <a:pos x="T2" y="T3"/>
                </a:cxn>
                <a:cxn ang="0">
                  <a:pos x="T4" y="T5"/>
                </a:cxn>
                <a:cxn ang="0">
                  <a:pos x="T6" y="T7"/>
                </a:cxn>
                <a:cxn ang="0">
                  <a:pos x="T8" y="T9"/>
                </a:cxn>
                <a:cxn ang="0">
                  <a:pos x="T10" y="T11"/>
                </a:cxn>
              </a:cxnLst>
              <a:rect l="0" t="0" r="r" b="b"/>
              <a:pathLst>
                <a:path w="6" h="13">
                  <a:moveTo>
                    <a:pt x="2" y="0"/>
                  </a:moveTo>
                  <a:lnTo>
                    <a:pt x="2" y="0"/>
                  </a:lnTo>
                  <a:lnTo>
                    <a:pt x="5" y="12"/>
                  </a:lnTo>
                  <a:lnTo>
                    <a:pt x="2" y="12"/>
                  </a:lnTo>
                  <a:lnTo>
                    <a:pt x="0" y="0"/>
                  </a:lnTo>
                  <a:lnTo>
                    <a:pt x="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1" name="Freeform 167"/>
            <p:cNvSpPr>
              <a:spLocks/>
            </p:cNvSpPr>
            <p:nvPr/>
          </p:nvSpPr>
          <p:spPr bwMode="auto">
            <a:xfrm>
              <a:off x="6008" y="784"/>
              <a:ext cx="3" cy="3"/>
            </a:xfrm>
            <a:custGeom>
              <a:avLst/>
              <a:gdLst>
                <a:gd name="T0" fmla="*/ 0 w 3"/>
                <a:gd name="T1" fmla="*/ 2 h 3"/>
                <a:gd name="T2" fmla="*/ 0 w 3"/>
                <a:gd name="T3" fmla="*/ 2 h 3"/>
                <a:gd name="T4" fmla="*/ 2 w 3"/>
                <a:gd name="T5" fmla="*/ 0 h 3"/>
                <a:gd name="T6" fmla="*/ 1 w 3"/>
                <a:gd name="T7" fmla="*/ 0 h 3"/>
                <a:gd name="T8" fmla="*/ 0 w 3"/>
                <a:gd name="T9" fmla="*/ 1 h 3"/>
                <a:gd name="T10" fmla="*/ 0 w 3"/>
                <a:gd name="T11" fmla="*/ 2 h 3"/>
                <a:gd name="T12" fmla="*/ 0 w 3"/>
                <a:gd name="T13" fmla="*/ 1 h 3"/>
                <a:gd name="T14" fmla="*/ 0 w 3"/>
                <a:gd name="T15" fmla="*/ 2 h 3"/>
                <a:gd name="T16" fmla="*/ 0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2"/>
                  </a:moveTo>
                  <a:lnTo>
                    <a:pt x="0" y="2"/>
                  </a:lnTo>
                  <a:lnTo>
                    <a:pt x="2" y="0"/>
                  </a:lnTo>
                  <a:lnTo>
                    <a:pt x="1" y="0"/>
                  </a:lnTo>
                  <a:lnTo>
                    <a:pt x="0" y="1"/>
                  </a:lnTo>
                  <a:lnTo>
                    <a:pt x="0" y="2"/>
                  </a:lnTo>
                  <a:lnTo>
                    <a:pt x="0" y="1"/>
                  </a:lnTo>
                  <a:lnTo>
                    <a:pt x="0" y="2"/>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2" name="Freeform 168"/>
            <p:cNvSpPr>
              <a:spLocks/>
            </p:cNvSpPr>
            <p:nvPr/>
          </p:nvSpPr>
          <p:spPr bwMode="auto">
            <a:xfrm>
              <a:off x="5977" y="746"/>
              <a:ext cx="32" cy="35"/>
            </a:xfrm>
            <a:custGeom>
              <a:avLst/>
              <a:gdLst>
                <a:gd name="T0" fmla="*/ 0 w 32"/>
                <a:gd name="T1" fmla="*/ 1 h 35"/>
                <a:gd name="T2" fmla="*/ 0 w 32"/>
                <a:gd name="T3" fmla="*/ 1 h 35"/>
                <a:gd name="T4" fmla="*/ 3 w 32"/>
                <a:gd name="T5" fmla="*/ 1 h 35"/>
                <a:gd name="T6" fmla="*/ 7 w 32"/>
                <a:gd name="T7" fmla="*/ 2 h 35"/>
                <a:gd name="T8" fmla="*/ 9 w 32"/>
                <a:gd name="T9" fmla="*/ 3 h 35"/>
                <a:gd name="T10" fmla="*/ 12 w 32"/>
                <a:gd name="T11" fmla="*/ 4 h 35"/>
                <a:gd name="T12" fmla="*/ 14 w 32"/>
                <a:gd name="T13" fmla="*/ 6 h 35"/>
                <a:gd name="T14" fmla="*/ 17 w 32"/>
                <a:gd name="T15" fmla="*/ 9 h 35"/>
                <a:gd name="T16" fmla="*/ 19 w 32"/>
                <a:gd name="T17" fmla="*/ 11 h 35"/>
                <a:gd name="T18" fmla="*/ 21 w 32"/>
                <a:gd name="T19" fmla="*/ 14 h 35"/>
                <a:gd name="T20" fmla="*/ 23 w 32"/>
                <a:gd name="T21" fmla="*/ 17 h 35"/>
                <a:gd name="T22" fmla="*/ 24 w 32"/>
                <a:gd name="T23" fmla="*/ 20 h 35"/>
                <a:gd name="T24" fmla="*/ 26 w 32"/>
                <a:gd name="T25" fmla="*/ 23 h 35"/>
                <a:gd name="T26" fmla="*/ 27 w 32"/>
                <a:gd name="T27" fmla="*/ 26 h 35"/>
                <a:gd name="T28" fmla="*/ 28 w 32"/>
                <a:gd name="T29" fmla="*/ 28 h 35"/>
                <a:gd name="T30" fmla="*/ 29 w 32"/>
                <a:gd name="T31" fmla="*/ 31 h 35"/>
                <a:gd name="T32" fmla="*/ 30 w 32"/>
                <a:gd name="T33" fmla="*/ 33 h 35"/>
                <a:gd name="T34" fmla="*/ 30 w 32"/>
                <a:gd name="T35" fmla="*/ 34 h 35"/>
                <a:gd name="T36" fmla="*/ 31 w 32"/>
                <a:gd name="T37" fmla="*/ 34 h 35"/>
                <a:gd name="T38" fmla="*/ 31 w 32"/>
                <a:gd name="T39" fmla="*/ 33 h 35"/>
                <a:gd name="T40" fmla="*/ 30 w 32"/>
                <a:gd name="T41" fmla="*/ 31 h 35"/>
                <a:gd name="T42" fmla="*/ 29 w 32"/>
                <a:gd name="T43" fmla="*/ 28 h 35"/>
                <a:gd name="T44" fmla="*/ 28 w 32"/>
                <a:gd name="T45" fmla="*/ 26 h 35"/>
                <a:gd name="T46" fmla="*/ 27 w 32"/>
                <a:gd name="T47" fmla="*/ 22 h 35"/>
                <a:gd name="T48" fmla="*/ 25 w 32"/>
                <a:gd name="T49" fmla="*/ 20 h 35"/>
                <a:gd name="T50" fmla="*/ 23 w 32"/>
                <a:gd name="T51" fmla="*/ 17 h 35"/>
                <a:gd name="T52" fmla="*/ 22 w 32"/>
                <a:gd name="T53" fmla="*/ 14 h 35"/>
                <a:gd name="T54" fmla="*/ 20 w 32"/>
                <a:gd name="T55" fmla="*/ 11 h 35"/>
                <a:gd name="T56" fmla="*/ 17 w 32"/>
                <a:gd name="T57" fmla="*/ 9 h 35"/>
                <a:gd name="T58" fmla="*/ 15 w 32"/>
                <a:gd name="T59" fmla="*/ 6 h 35"/>
                <a:gd name="T60" fmla="*/ 12 w 32"/>
                <a:gd name="T61" fmla="*/ 3 h 35"/>
                <a:gd name="T62" fmla="*/ 9 w 32"/>
                <a:gd name="T63" fmla="*/ 2 h 35"/>
                <a:gd name="T64" fmla="*/ 7 w 32"/>
                <a:gd name="T65" fmla="*/ 1 h 35"/>
                <a:gd name="T66" fmla="*/ 4 w 32"/>
                <a:gd name="T67" fmla="*/ 0 h 35"/>
                <a:gd name="T68" fmla="*/ 0 w 32"/>
                <a:gd name="T69" fmla="*/ 0 h 35"/>
                <a:gd name="T70" fmla="*/ 0 w 32"/>
                <a:gd name="T7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35">
                  <a:moveTo>
                    <a:pt x="0" y="1"/>
                  </a:moveTo>
                  <a:lnTo>
                    <a:pt x="0" y="1"/>
                  </a:lnTo>
                  <a:lnTo>
                    <a:pt x="3" y="1"/>
                  </a:lnTo>
                  <a:lnTo>
                    <a:pt x="7" y="2"/>
                  </a:lnTo>
                  <a:lnTo>
                    <a:pt x="9" y="3"/>
                  </a:lnTo>
                  <a:lnTo>
                    <a:pt x="12" y="4"/>
                  </a:lnTo>
                  <a:lnTo>
                    <a:pt x="14" y="6"/>
                  </a:lnTo>
                  <a:lnTo>
                    <a:pt x="17" y="9"/>
                  </a:lnTo>
                  <a:lnTo>
                    <a:pt x="19" y="11"/>
                  </a:lnTo>
                  <a:lnTo>
                    <a:pt x="21" y="14"/>
                  </a:lnTo>
                  <a:lnTo>
                    <a:pt x="23" y="17"/>
                  </a:lnTo>
                  <a:lnTo>
                    <a:pt x="24" y="20"/>
                  </a:lnTo>
                  <a:lnTo>
                    <a:pt x="26" y="23"/>
                  </a:lnTo>
                  <a:lnTo>
                    <a:pt x="27" y="26"/>
                  </a:lnTo>
                  <a:lnTo>
                    <a:pt x="28" y="28"/>
                  </a:lnTo>
                  <a:lnTo>
                    <a:pt x="29" y="31"/>
                  </a:lnTo>
                  <a:lnTo>
                    <a:pt x="30" y="33"/>
                  </a:lnTo>
                  <a:lnTo>
                    <a:pt x="30" y="34"/>
                  </a:lnTo>
                  <a:lnTo>
                    <a:pt x="31" y="34"/>
                  </a:lnTo>
                  <a:lnTo>
                    <a:pt x="31" y="33"/>
                  </a:lnTo>
                  <a:lnTo>
                    <a:pt x="30" y="31"/>
                  </a:lnTo>
                  <a:lnTo>
                    <a:pt x="29" y="28"/>
                  </a:lnTo>
                  <a:lnTo>
                    <a:pt x="28" y="26"/>
                  </a:lnTo>
                  <a:lnTo>
                    <a:pt x="27" y="22"/>
                  </a:lnTo>
                  <a:lnTo>
                    <a:pt x="25" y="20"/>
                  </a:lnTo>
                  <a:lnTo>
                    <a:pt x="23" y="17"/>
                  </a:lnTo>
                  <a:lnTo>
                    <a:pt x="22" y="14"/>
                  </a:lnTo>
                  <a:lnTo>
                    <a:pt x="20" y="11"/>
                  </a:lnTo>
                  <a:lnTo>
                    <a:pt x="17" y="9"/>
                  </a:lnTo>
                  <a:lnTo>
                    <a:pt x="15" y="6"/>
                  </a:lnTo>
                  <a:lnTo>
                    <a:pt x="12" y="3"/>
                  </a:lnTo>
                  <a:lnTo>
                    <a:pt x="9" y="2"/>
                  </a:lnTo>
                  <a:lnTo>
                    <a:pt x="7" y="1"/>
                  </a:lnTo>
                  <a:lnTo>
                    <a:pt x="4" y="0"/>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3" name="Freeform 169"/>
            <p:cNvSpPr>
              <a:spLocks/>
            </p:cNvSpPr>
            <p:nvPr/>
          </p:nvSpPr>
          <p:spPr bwMode="auto">
            <a:xfrm>
              <a:off x="5942" y="746"/>
              <a:ext cx="29" cy="12"/>
            </a:xfrm>
            <a:custGeom>
              <a:avLst/>
              <a:gdLst>
                <a:gd name="T0" fmla="*/ 2 w 29"/>
                <a:gd name="T1" fmla="*/ 11 h 12"/>
                <a:gd name="T2" fmla="*/ 2 w 29"/>
                <a:gd name="T3" fmla="*/ 11 h 12"/>
                <a:gd name="T4" fmla="*/ 2 w 29"/>
                <a:gd name="T5" fmla="*/ 10 h 12"/>
                <a:gd name="T6" fmla="*/ 3 w 29"/>
                <a:gd name="T7" fmla="*/ 8 h 12"/>
                <a:gd name="T8" fmla="*/ 4 w 29"/>
                <a:gd name="T9" fmla="*/ 8 h 12"/>
                <a:gd name="T10" fmla="*/ 5 w 29"/>
                <a:gd name="T11" fmla="*/ 6 h 12"/>
                <a:gd name="T12" fmla="*/ 5 w 29"/>
                <a:gd name="T13" fmla="*/ 6 h 12"/>
                <a:gd name="T14" fmla="*/ 6 w 29"/>
                <a:gd name="T15" fmla="*/ 5 h 12"/>
                <a:gd name="T16" fmla="*/ 7 w 29"/>
                <a:gd name="T17" fmla="*/ 5 h 12"/>
                <a:gd name="T18" fmla="*/ 8 w 29"/>
                <a:gd name="T19" fmla="*/ 4 h 12"/>
                <a:gd name="T20" fmla="*/ 9 w 29"/>
                <a:gd name="T21" fmla="*/ 3 h 12"/>
                <a:gd name="T22" fmla="*/ 11 w 29"/>
                <a:gd name="T23" fmla="*/ 3 h 12"/>
                <a:gd name="T24" fmla="*/ 13 w 29"/>
                <a:gd name="T25" fmla="*/ 3 h 12"/>
                <a:gd name="T26" fmla="*/ 15 w 29"/>
                <a:gd name="T27" fmla="*/ 2 h 12"/>
                <a:gd name="T28" fmla="*/ 18 w 29"/>
                <a:gd name="T29" fmla="*/ 2 h 12"/>
                <a:gd name="T30" fmla="*/ 21 w 29"/>
                <a:gd name="T31" fmla="*/ 1 h 12"/>
                <a:gd name="T32" fmla="*/ 24 w 29"/>
                <a:gd name="T33" fmla="*/ 1 h 12"/>
                <a:gd name="T34" fmla="*/ 28 w 29"/>
                <a:gd name="T35" fmla="*/ 1 h 12"/>
                <a:gd name="T36" fmla="*/ 28 w 29"/>
                <a:gd name="T37" fmla="*/ 0 h 12"/>
                <a:gd name="T38" fmla="*/ 24 w 29"/>
                <a:gd name="T39" fmla="*/ 1 h 12"/>
                <a:gd name="T40" fmla="*/ 21 w 29"/>
                <a:gd name="T41" fmla="*/ 1 h 12"/>
                <a:gd name="T42" fmla="*/ 17 w 29"/>
                <a:gd name="T43" fmla="*/ 1 h 12"/>
                <a:gd name="T44" fmla="*/ 14 w 29"/>
                <a:gd name="T45" fmla="*/ 1 h 12"/>
                <a:gd name="T46" fmla="*/ 13 w 29"/>
                <a:gd name="T47" fmla="*/ 2 h 12"/>
                <a:gd name="T48" fmla="*/ 11 w 29"/>
                <a:gd name="T49" fmla="*/ 2 h 12"/>
                <a:gd name="T50" fmla="*/ 9 w 29"/>
                <a:gd name="T51" fmla="*/ 3 h 12"/>
                <a:gd name="T52" fmla="*/ 7 w 29"/>
                <a:gd name="T53" fmla="*/ 3 h 12"/>
                <a:gd name="T54" fmla="*/ 6 w 29"/>
                <a:gd name="T55" fmla="*/ 4 h 12"/>
                <a:gd name="T56" fmla="*/ 5 w 29"/>
                <a:gd name="T57" fmla="*/ 5 h 12"/>
                <a:gd name="T58" fmla="*/ 5 w 29"/>
                <a:gd name="T59" fmla="*/ 6 h 12"/>
                <a:gd name="T60" fmla="*/ 4 w 29"/>
                <a:gd name="T61" fmla="*/ 6 h 12"/>
                <a:gd name="T62" fmla="*/ 3 w 29"/>
                <a:gd name="T63" fmla="*/ 8 h 12"/>
                <a:gd name="T64" fmla="*/ 2 w 29"/>
                <a:gd name="T65" fmla="*/ 8 h 12"/>
                <a:gd name="T66" fmla="*/ 2 w 29"/>
                <a:gd name="T67" fmla="*/ 9 h 12"/>
                <a:gd name="T68" fmla="*/ 0 w 29"/>
                <a:gd name="T69" fmla="*/ 11 h 12"/>
                <a:gd name="T70" fmla="*/ 2 w 29"/>
                <a:gd name="T7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12">
                  <a:moveTo>
                    <a:pt x="2" y="11"/>
                  </a:moveTo>
                  <a:lnTo>
                    <a:pt x="2" y="11"/>
                  </a:lnTo>
                  <a:lnTo>
                    <a:pt x="2" y="10"/>
                  </a:lnTo>
                  <a:lnTo>
                    <a:pt x="3" y="8"/>
                  </a:lnTo>
                  <a:lnTo>
                    <a:pt x="4" y="8"/>
                  </a:lnTo>
                  <a:lnTo>
                    <a:pt x="5" y="6"/>
                  </a:lnTo>
                  <a:lnTo>
                    <a:pt x="5" y="6"/>
                  </a:lnTo>
                  <a:lnTo>
                    <a:pt x="6" y="5"/>
                  </a:lnTo>
                  <a:lnTo>
                    <a:pt x="7" y="5"/>
                  </a:lnTo>
                  <a:lnTo>
                    <a:pt x="8" y="4"/>
                  </a:lnTo>
                  <a:lnTo>
                    <a:pt x="9" y="3"/>
                  </a:lnTo>
                  <a:lnTo>
                    <a:pt x="11" y="3"/>
                  </a:lnTo>
                  <a:lnTo>
                    <a:pt x="13" y="3"/>
                  </a:lnTo>
                  <a:lnTo>
                    <a:pt x="15" y="2"/>
                  </a:lnTo>
                  <a:lnTo>
                    <a:pt x="18" y="2"/>
                  </a:lnTo>
                  <a:lnTo>
                    <a:pt x="21" y="1"/>
                  </a:lnTo>
                  <a:lnTo>
                    <a:pt x="24" y="1"/>
                  </a:lnTo>
                  <a:lnTo>
                    <a:pt x="28" y="1"/>
                  </a:lnTo>
                  <a:lnTo>
                    <a:pt x="28" y="0"/>
                  </a:lnTo>
                  <a:lnTo>
                    <a:pt x="24" y="1"/>
                  </a:lnTo>
                  <a:lnTo>
                    <a:pt x="21" y="1"/>
                  </a:lnTo>
                  <a:lnTo>
                    <a:pt x="17" y="1"/>
                  </a:lnTo>
                  <a:lnTo>
                    <a:pt x="14" y="1"/>
                  </a:lnTo>
                  <a:lnTo>
                    <a:pt x="13" y="2"/>
                  </a:lnTo>
                  <a:lnTo>
                    <a:pt x="11" y="2"/>
                  </a:lnTo>
                  <a:lnTo>
                    <a:pt x="9" y="3"/>
                  </a:lnTo>
                  <a:lnTo>
                    <a:pt x="7" y="3"/>
                  </a:lnTo>
                  <a:lnTo>
                    <a:pt x="6" y="4"/>
                  </a:lnTo>
                  <a:lnTo>
                    <a:pt x="5" y="5"/>
                  </a:lnTo>
                  <a:lnTo>
                    <a:pt x="5" y="6"/>
                  </a:lnTo>
                  <a:lnTo>
                    <a:pt x="4" y="6"/>
                  </a:lnTo>
                  <a:lnTo>
                    <a:pt x="3" y="8"/>
                  </a:lnTo>
                  <a:lnTo>
                    <a:pt x="2" y="8"/>
                  </a:lnTo>
                  <a:lnTo>
                    <a:pt x="2" y="9"/>
                  </a:lnTo>
                  <a:lnTo>
                    <a:pt x="0" y="11"/>
                  </a:lnTo>
                  <a:lnTo>
                    <a:pt x="2"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4" name="Freeform 170"/>
            <p:cNvSpPr>
              <a:spLocks/>
            </p:cNvSpPr>
            <p:nvPr/>
          </p:nvSpPr>
          <p:spPr bwMode="auto">
            <a:xfrm>
              <a:off x="5938" y="763"/>
              <a:ext cx="3" cy="31"/>
            </a:xfrm>
            <a:custGeom>
              <a:avLst/>
              <a:gdLst>
                <a:gd name="T0" fmla="*/ 0 w 3"/>
                <a:gd name="T1" fmla="*/ 29 h 31"/>
                <a:gd name="T2" fmla="*/ 0 w 3"/>
                <a:gd name="T3" fmla="*/ 29 h 31"/>
                <a:gd name="T4" fmla="*/ 0 w 3"/>
                <a:gd name="T5" fmla="*/ 28 h 31"/>
                <a:gd name="T6" fmla="*/ 0 w 3"/>
                <a:gd name="T7" fmla="*/ 28 h 31"/>
                <a:gd name="T8" fmla="*/ 0 w 3"/>
                <a:gd name="T9" fmla="*/ 26 h 31"/>
                <a:gd name="T10" fmla="*/ 1 w 3"/>
                <a:gd name="T11" fmla="*/ 25 h 31"/>
                <a:gd name="T12" fmla="*/ 1 w 3"/>
                <a:gd name="T13" fmla="*/ 23 h 31"/>
                <a:gd name="T14" fmla="*/ 1 w 3"/>
                <a:gd name="T15" fmla="*/ 21 h 31"/>
                <a:gd name="T16" fmla="*/ 1 w 3"/>
                <a:gd name="T17" fmla="*/ 19 h 31"/>
                <a:gd name="T18" fmla="*/ 1 w 3"/>
                <a:gd name="T19" fmla="*/ 17 h 31"/>
                <a:gd name="T20" fmla="*/ 1 w 3"/>
                <a:gd name="T21" fmla="*/ 15 h 31"/>
                <a:gd name="T22" fmla="*/ 1 w 3"/>
                <a:gd name="T23" fmla="*/ 13 h 31"/>
                <a:gd name="T24" fmla="*/ 1 w 3"/>
                <a:gd name="T25" fmla="*/ 10 h 31"/>
                <a:gd name="T26" fmla="*/ 1 w 3"/>
                <a:gd name="T27" fmla="*/ 8 h 31"/>
                <a:gd name="T28" fmla="*/ 1 w 3"/>
                <a:gd name="T29" fmla="*/ 6 h 31"/>
                <a:gd name="T30" fmla="*/ 1 w 3"/>
                <a:gd name="T31" fmla="*/ 3 h 31"/>
                <a:gd name="T32" fmla="*/ 1 w 3"/>
                <a:gd name="T33" fmla="*/ 2 h 31"/>
                <a:gd name="T34" fmla="*/ 0 w 3"/>
                <a:gd name="T35" fmla="*/ 0 h 31"/>
                <a:gd name="T36" fmla="*/ 1 w 3"/>
                <a:gd name="T37" fmla="*/ 0 h 31"/>
                <a:gd name="T38" fmla="*/ 1 w 3"/>
                <a:gd name="T39" fmla="*/ 1 h 31"/>
                <a:gd name="T40" fmla="*/ 1 w 3"/>
                <a:gd name="T41" fmla="*/ 3 h 31"/>
                <a:gd name="T42" fmla="*/ 2 w 3"/>
                <a:gd name="T43" fmla="*/ 6 h 31"/>
                <a:gd name="T44" fmla="*/ 2 w 3"/>
                <a:gd name="T45" fmla="*/ 8 h 31"/>
                <a:gd name="T46" fmla="*/ 2 w 3"/>
                <a:gd name="T47" fmla="*/ 10 h 31"/>
                <a:gd name="T48" fmla="*/ 2 w 3"/>
                <a:gd name="T49" fmla="*/ 13 h 31"/>
                <a:gd name="T50" fmla="*/ 2 w 3"/>
                <a:gd name="T51" fmla="*/ 15 h 31"/>
                <a:gd name="T52" fmla="*/ 2 w 3"/>
                <a:gd name="T53" fmla="*/ 17 h 31"/>
                <a:gd name="T54" fmla="*/ 1 w 3"/>
                <a:gd name="T55" fmla="*/ 19 h 31"/>
                <a:gd name="T56" fmla="*/ 1 w 3"/>
                <a:gd name="T57" fmla="*/ 21 h 31"/>
                <a:gd name="T58" fmla="*/ 1 w 3"/>
                <a:gd name="T59" fmla="*/ 23 h 31"/>
                <a:gd name="T60" fmla="*/ 1 w 3"/>
                <a:gd name="T61" fmla="*/ 25 h 31"/>
                <a:gd name="T62" fmla="*/ 1 w 3"/>
                <a:gd name="T63" fmla="*/ 27 h 31"/>
                <a:gd name="T64" fmla="*/ 1 w 3"/>
                <a:gd name="T65" fmla="*/ 28 h 31"/>
                <a:gd name="T66" fmla="*/ 1 w 3"/>
                <a:gd name="T67" fmla="*/ 29 h 31"/>
                <a:gd name="T68" fmla="*/ 0 w 3"/>
                <a:gd name="T69" fmla="*/ 30 h 31"/>
                <a:gd name="T70" fmla="*/ 0 w 3"/>
                <a:gd name="T7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31">
                  <a:moveTo>
                    <a:pt x="0" y="29"/>
                  </a:moveTo>
                  <a:lnTo>
                    <a:pt x="0" y="29"/>
                  </a:lnTo>
                  <a:lnTo>
                    <a:pt x="0" y="28"/>
                  </a:lnTo>
                  <a:lnTo>
                    <a:pt x="0" y="28"/>
                  </a:lnTo>
                  <a:lnTo>
                    <a:pt x="0" y="26"/>
                  </a:lnTo>
                  <a:lnTo>
                    <a:pt x="1" y="25"/>
                  </a:lnTo>
                  <a:lnTo>
                    <a:pt x="1" y="23"/>
                  </a:lnTo>
                  <a:lnTo>
                    <a:pt x="1" y="21"/>
                  </a:lnTo>
                  <a:lnTo>
                    <a:pt x="1" y="19"/>
                  </a:lnTo>
                  <a:lnTo>
                    <a:pt x="1" y="17"/>
                  </a:lnTo>
                  <a:lnTo>
                    <a:pt x="1" y="15"/>
                  </a:lnTo>
                  <a:lnTo>
                    <a:pt x="1" y="13"/>
                  </a:lnTo>
                  <a:lnTo>
                    <a:pt x="1" y="10"/>
                  </a:lnTo>
                  <a:lnTo>
                    <a:pt x="1" y="8"/>
                  </a:lnTo>
                  <a:lnTo>
                    <a:pt x="1" y="6"/>
                  </a:lnTo>
                  <a:lnTo>
                    <a:pt x="1" y="3"/>
                  </a:lnTo>
                  <a:lnTo>
                    <a:pt x="1" y="2"/>
                  </a:lnTo>
                  <a:lnTo>
                    <a:pt x="0" y="0"/>
                  </a:lnTo>
                  <a:lnTo>
                    <a:pt x="1" y="0"/>
                  </a:lnTo>
                  <a:lnTo>
                    <a:pt x="1" y="1"/>
                  </a:lnTo>
                  <a:lnTo>
                    <a:pt x="1" y="3"/>
                  </a:lnTo>
                  <a:lnTo>
                    <a:pt x="2" y="6"/>
                  </a:lnTo>
                  <a:lnTo>
                    <a:pt x="2" y="8"/>
                  </a:lnTo>
                  <a:lnTo>
                    <a:pt x="2" y="10"/>
                  </a:lnTo>
                  <a:lnTo>
                    <a:pt x="2" y="13"/>
                  </a:lnTo>
                  <a:lnTo>
                    <a:pt x="2" y="15"/>
                  </a:lnTo>
                  <a:lnTo>
                    <a:pt x="2" y="17"/>
                  </a:lnTo>
                  <a:lnTo>
                    <a:pt x="1" y="19"/>
                  </a:lnTo>
                  <a:lnTo>
                    <a:pt x="1" y="21"/>
                  </a:lnTo>
                  <a:lnTo>
                    <a:pt x="1" y="23"/>
                  </a:lnTo>
                  <a:lnTo>
                    <a:pt x="1" y="25"/>
                  </a:lnTo>
                  <a:lnTo>
                    <a:pt x="1" y="27"/>
                  </a:lnTo>
                  <a:lnTo>
                    <a:pt x="1" y="28"/>
                  </a:lnTo>
                  <a:lnTo>
                    <a:pt x="1" y="29"/>
                  </a:lnTo>
                  <a:lnTo>
                    <a:pt x="0" y="30"/>
                  </a:lnTo>
                  <a:lnTo>
                    <a:pt x="0" y="2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5" name="Freeform 171"/>
            <p:cNvSpPr>
              <a:spLocks/>
            </p:cNvSpPr>
            <p:nvPr/>
          </p:nvSpPr>
          <p:spPr bwMode="auto">
            <a:xfrm>
              <a:off x="5943" y="798"/>
              <a:ext cx="6" cy="18"/>
            </a:xfrm>
            <a:custGeom>
              <a:avLst/>
              <a:gdLst>
                <a:gd name="T0" fmla="*/ 5 w 6"/>
                <a:gd name="T1" fmla="*/ 16 h 18"/>
                <a:gd name="T2" fmla="*/ 5 w 6"/>
                <a:gd name="T3" fmla="*/ 17 h 18"/>
                <a:gd name="T4" fmla="*/ 5 w 6"/>
                <a:gd name="T5" fmla="*/ 16 h 18"/>
                <a:gd name="T6" fmla="*/ 5 w 6"/>
                <a:gd name="T7" fmla="*/ 16 h 18"/>
                <a:gd name="T8" fmla="*/ 5 w 6"/>
                <a:gd name="T9" fmla="*/ 16 h 18"/>
                <a:gd name="T10" fmla="*/ 5 w 6"/>
                <a:gd name="T11" fmla="*/ 15 h 18"/>
                <a:gd name="T12" fmla="*/ 4 w 6"/>
                <a:gd name="T13" fmla="*/ 13 h 18"/>
                <a:gd name="T14" fmla="*/ 4 w 6"/>
                <a:gd name="T15" fmla="*/ 13 h 18"/>
                <a:gd name="T16" fmla="*/ 3 w 6"/>
                <a:gd name="T17" fmla="*/ 11 h 18"/>
                <a:gd name="T18" fmla="*/ 3 w 6"/>
                <a:gd name="T19" fmla="*/ 10 h 18"/>
                <a:gd name="T20" fmla="*/ 3 w 6"/>
                <a:gd name="T21" fmla="*/ 8 h 18"/>
                <a:gd name="T22" fmla="*/ 2 w 6"/>
                <a:gd name="T23" fmla="*/ 7 h 18"/>
                <a:gd name="T24" fmla="*/ 2 w 6"/>
                <a:gd name="T25" fmla="*/ 5 h 18"/>
                <a:gd name="T26" fmla="*/ 2 w 6"/>
                <a:gd name="T27" fmla="*/ 4 h 18"/>
                <a:gd name="T28" fmla="*/ 1 w 6"/>
                <a:gd name="T29" fmla="*/ 3 h 18"/>
                <a:gd name="T30" fmla="*/ 1 w 6"/>
                <a:gd name="T31" fmla="*/ 2 h 18"/>
                <a:gd name="T32" fmla="*/ 1 w 6"/>
                <a:gd name="T33" fmla="*/ 1 h 18"/>
                <a:gd name="T34" fmla="*/ 1 w 6"/>
                <a:gd name="T35" fmla="*/ 0 h 18"/>
                <a:gd name="T36" fmla="*/ 0 w 6"/>
                <a:gd name="T37" fmla="*/ 1 h 18"/>
                <a:gd name="T38" fmla="*/ 0 w 6"/>
                <a:gd name="T39" fmla="*/ 1 h 18"/>
                <a:gd name="T40" fmla="*/ 1 w 6"/>
                <a:gd name="T41" fmla="*/ 2 h 18"/>
                <a:gd name="T42" fmla="*/ 1 w 6"/>
                <a:gd name="T43" fmla="*/ 3 h 18"/>
                <a:gd name="T44" fmla="*/ 1 w 6"/>
                <a:gd name="T45" fmla="*/ 4 h 18"/>
                <a:gd name="T46" fmla="*/ 1 w 6"/>
                <a:gd name="T47" fmla="*/ 6 h 18"/>
                <a:gd name="T48" fmla="*/ 2 w 6"/>
                <a:gd name="T49" fmla="*/ 7 h 18"/>
                <a:gd name="T50" fmla="*/ 2 w 6"/>
                <a:gd name="T51" fmla="*/ 8 h 18"/>
                <a:gd name="T52" fmla="*/ 3 w 6"/>
                <a:gd name="T53" fmla="*/ 10 h 18"/>
                <a:gd name="T54" fmla="*/ 3 w 6"/>
                <a:gd name="T55" fmla="*/ 11 h 18"/>
                <a:gd name="T56" fmla="*/ 3 w 6"/>
                <a:gd name="T57" fmla="*/ 13 h 18"/>
                <a:gd name="T58" fmla="*/ 4 w 6"/>
                <a:gd name="T59" fmla="*/ 14 h 18"/>
                <a:gd name="T60" fmla="*/ 4 w 6"/>
                <a:gd name="T61" fmla="*/ 15 h 18"/>
                <a:gd name="T62" fmla="*/ 4 w 6"/>
                <a:gd name="T63" fmla="*/ 16 h 18"/>
                <a:gd name="T64" fmla="*/ 4 w 6"/>
                <a:gd name="T65" fmla="*/ 16 h 18"/>
                <a:gd name="T66" fmla="*/ 5 w 6"/>
                <a:gd name="T67" fmla="*/ 17 h 18"/>
                <a:gd name="T68" fmla="*/ 5 w 6"/>
                <a:gd name="T6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18">
                  <a:moveTo>
                    <a:pt x="5" y="16"/>
                  </a:moveTo>
                  <a:lnTo>
                    <a:pt x="5" y="17"/>
                  </a:lnTo>
                  <a:lnTo>
                    <a:pt x="5" y="16"/>
                  </a:lnTo>
                  <a:lnTo>
                    <a:pt x="5" y="16"/>
                  </a:lnTo>
                  <a:lnTo>
                    <a:pt x="5" y="16"/>
                  </a:lnTo>
                  <a:lnTo>
                    <a:pt x="5" y="15"/>
                  </a:lnTo>
                  <a:lnTo>
                    <a:pt x="4" y="13"/>
                  </a:lnTo>
                  <a:lnTo>
                    <a:pt x="4" y="13"/>
                  </a:lnTo>
                  <a:lnTo>
                    <a:pt x="3" y="11"/>
                  </a:lnTo>
                  <a:lnTo>
                    <a:pt x="3" y="10"/>
                  </a:lnTo>
                  <a:lnTo>
                    <a:pt x="3" y="8"/>
                  </a:lnTo>
                  <a:lnTo>
                    <a:pt x="2" y="7"/>
                  </a:lnTo>
                  <a:lnTo>
                    <a:pt x="2" y="5"/>
                  </a:lnTo>
                  <a:lnTo>
                    <a:pt x="2" y="4"/>
                  </a:lnTo>
                  <a:lnTo>
                    <a:pt x="1" y="3"/>
                  </a:lnTo>
                  <a:lnTo>
                    <a:pt x="1" y="2"/>
                  </a:lnTo>
                  <a:lnTo>
                    <a:pt x="1" y="1"/>
                  </a:lnTo>
                  <a:lnTo>
                    <a:pt x="1" y="0"/>
                  </a:lnTo>
                  <a:lnTo>
                    <a:pt x="0" y="1"/>
                  </a:lnTo>
                  <a:lnTo>
                    <a:pt x="0" y="1"/>
                  </a:lnTo>
                  <a:lnTo>
                    <a:pt x="1" y="2"/>
                  </a:lnTo>
                  <a:lnTo>
                    <a:pt x="1" y="3"/>
                  </a:lnTo>
                  <a:lnTo>
                    <a:pt x="1" y="4"/>
                  </a:lnTo>
                  <a:lnTo>
                    <a:pt x="1" y="6"/>
                  </a:lnTo>
                  <a:lnTo>
                    <a:pt x="2" y="7"/>
                  </a:lnTo>
                  <a:lnTo>
                    <a:pt x="2" y="8"/>
                  </a:lnTo>
                  <a:lnTo>
                    <a:pt x="3" y="10"/>
                  </a:lnTo>
                  <a:lnTo>
                    <a:pt x="3" y="11"/>
                  </a:lnTo>
                  <a:lnTo>
                    <a:pt x="3" y="13"/>
                  </a:lnTo>
                  <a:lnTo>
                    <a:pt x="4" y="14"/>
                  </a:lnTo>
                  <a:lnTo>
                    <a:pt x="4" y="15"/>
                  </a:lnTo>
                  <a:lnTo>
                    <a:pt x="4" y="16"/>
                  </a:lnTo>
                  <a:lnTo>
                    <a:pt x="4" y="16"/>
                  </a:lnTo>
                  <a:lnTo>
                    <a:pt x="5" y="17"/>
                  </a:lnTo>
                  <a:lnTo>
                    <a:pt x="5" y="1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6" name="Freeform 172"/>
            <p:cNvSpPr>
              <a:spLocks/>
            </p:cNvSpPr>
            <p:nvPr/>
          </p:nvSpPr>
          <p:spPr bwMode="auto">
            <a:xfrm>
              <a:off x="6004" y="777"/>
              <a:ext cx="5" cy="4"/>
            </a:xfrm>
            <a:custGeom>
              <a:avLst/>
              <a:gdLst>
                <a:gd name="T0" fmla="*/ 4 w 5"/>
                <a:gd name="T1" fmla="*/ 3 h 4"/>
                <a:gd name="T2" fmla="*/ 0 w 5"/>
                <a:gd name="T3" fmla="*/ 0 h 4"/>
                <a:gd name="T4" fmla="*/ 4 w 5"/>
                <a:gd name="T5" fmla="*/ 3 h 4"/>
              </a:gdLst>
              <a:ahLst/>
              <a:cxnLst>
                <a:cxn ang="0">
                  <a:pos x="T0" y="T1"/>
                </a:cxn>
                <a:cxn ang="0">
                  <a:pos x="T2" y="T3"/>
                </a:cxn>
                <a:cxn ang="0">
                  <a:pos x="T4" y="T5"/>
                </a:cxn>
              </a:cxnLst>
              <a:rect l="0" t="0" r="r" b="b"/>
              <a:pathLst>
                <a:path w="5" h="4">
                  <a:moveTo>
                    <a:pt x="4" y="3"/>
                  </a:moveTo>
                  <a:lnTo>
                    <a:pt x="0" y="0"/>
                  </a:lnTo>
                  <a:lnTo>
                    <a:pt x="4"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7" name="Freeform 173"/>
            <p:cNvSpPr>
              <a:spLocks/>
            </p:cNvSpPr>
            <p:nvPr/>
          </p:nvSpPr>
          <p:spPr bwMode="auto">
            <a:xfrm>
              <a:off x="5947" y="752"/>
              <a:ext cx="15" cy="14"/>
            </a:xfrm>
            <a:custGeom>
              <a:avLst/>
              <a:gdLst>
                <a:gd name="T0" fmla="*/ 14 w 15"/>
                <a:gd name="T1" fmla="*/ 0 h 14"/>
                <a:gd name="T2" fmla="*/ 0 w 15"/>
                <a:gd name="T3" fmla="*/ 13 h 14"/>
                <a:gd name="T4" fmla="*/ 14 w 15"/>
                <a:gd name="T5" fmla="*/ 0 h 14"/>
              </a:gdLst>
              <a:ahLst/>
              <a:cxnLst>
                <a:cxn ang="0">
                  <a:pos x="T0" y="T1"/>
                </a:cxn>
                <a:cxn ang="0">
                  <a:pos x="T2" y="T3"/>
                </a:cxn>
                <a:cxn ang="0">
                  <a:pos x="T4" y="T5"/>
                </a:cxn>
              </a:cxnLst>
              <a:rect l="0" t="0" r="r" b="b"/>
              <a:pathLst>
                <a:path w="15" h="14">
                  <a:moveTo>
                    <a:pt x="14" y="0"/>
                  </a:moveTo>
                  <a:lnTo>
                    <a:pt x="0" y="13"/>
                  </a:lnTo>
                  <a:lnTo>
                    <a:pt x="14"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8" name="Freeform 174"/>
            <p:cNvSpPr>
              <a:spLocks/>
            </p:cNvSpPr>
            <p:nvPr/>
          </p:nvSpPr>
          <p:spPr bwMode="auto">
            <a:xfrm>
              <a:off x="5945" y="778"/>
              <a:ext cx="1" cy="5"/>
            </a:xfrm>
            <a:custGeom>
              <a:avLst/>
              <a:gdLst>
                <a:gd name="T0" fmla="*/ 0 w 1"/>
                <a:gd name="T1" fmla="*/ 0 h 5"/>
                <a:gd name="T2" fmla="*/ 0 w 1"/>
                <a:gd name="T3" fmla="*/ 4 h 5"/>
                <a:gd name="T4" fmla="*/ 0 w 1"/>
                <a:gd name="T5" fmla="*/ 0 h 5"/>
              </a:gdLst>
              <a:ahLst/>
              <a:cxnLst>
                <a:cxn ang="0">
                  <a:pos x="T0" y="T1"/>
                </a:cxn>
                <a:cxn ang="0">
                  <a:pos x="T2" y="T3"/>
                </a:cxn>
                <a:cxn ang="0">
                  <a:pos x="T4" y="T5"/>
                </a:cxn>
              </a:cxnLst>
              <a:rect l="0" t="0" r="r" b="b"/>
              <a:pathLst>
                <a:path w="1" h="5">
                  <a:moveTo>
                    <a:pt x="0" y="0"/>
                  </a:moveTo>
                  <a:lnTo>
                    <a:pt x="0" y="4"/>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9" name="Freeform 175"/>
            <p:cNvSpPr>
              <a:spLocks/>
            </p:cNvSpPr>
            <p:nvPr/>
          </p:nvSpPr>
          <p:spPr bwMode="auto">
            <a:xfrm>
              <a:off x="5960" y="789"/>
              <a:ext cx="69" cy="40"/>
            </a:xfrm>
            <a:custGeom>
              <a:avLst/>
              <a:gdLst>
                <a:gd name="T0" fmla="*/ 0 w 69"/>
                <a:gd name="T1" fmla="*/ 32 h 40"/>
                <a:gd name="T2" fmla="*/ 6 w 69"/>
                <a:gd name="T3" fmla="*/ 37 h 40"/>
                <a:gd name="T4" fmla="*/ 11 w 69"/>
                <a:gd name="T5" fmla="*/ 34 h 40"/>
                <a:gd name="T6" fmla="*/ 34 w 69"/>
                <a:gd name="T7" fmla="*/ 35 h 40"/>
                <a:gd name="T8" fmla="*/ 39 w 69"/>
                <a:gd name="T9" fmla="*/ 31 h 40"/>
                <a:gd name="T10" fmla="*/ 56 w 69"/>
                <a:gd name="T11" fmla="*/ 31 h 40"/>
                <a:gd name="T12" fmla="*/ 52 w 69"/>
                <a:gd name="T13" fmla="*/ 28 h 40"/>
                <a:gd name="T14" fmla="*/ 52 w 69"/>
                <a:gd name="T15" fmla="*/ 12 h 40"/>
                <a:gd name="T16" fmla="*/ 56 w 69"/>
                <a:gd name="T17" fmla="*/ 0 h 40"/>
                <a:gd name="T18" fmla="*/ 65 w 69"/>
                <a:gd name="T19" fmla="*/ 26 h 40"/>
                <a:gd name="T20" fmla="*/ 68 w 69"/>
                <a:gd name="T21" fmla="*/ 39 h 40"/>
                <a:gd name="T22" fmla="*/ 65 w 69"/>
                <a:gd name="T23" fmla="*/ 26 h 40"/>
                <a:gd name="T24" fmla="*/ 56 w 69"/>
                <a:gd name="T25" fmla="*/ 0 h 40"/>
                <a:gd name="T26" fmla="*/ 52 w 69"/>
                <a:gd name="T27" fmla="*/ 12 h 40"/>
                <a:gd name="T28" fmla="*/ 52 w 69"/>
                <a:gd name="T29" fmla="*/ 28 h 40"/>
                <a:gd name="T30" fmla="*/ 56 w 69"/>
                <a:gd name="T31" fmla="*/ 31 h 40"/>
                <a:gd name="T32" fmla="*/ 39 w 69"/>
                <a:gd name="T33" fmla="*/ 31 h 40"/>
                <a:gd name="T34" fmla="*/ 34 w 69"/>
                <a:gd name="T35" fmla="*/ 35 h 40"/>
                <a:gd name="T36" fmla="*/ 11 w 69"/>
                <a:gd name="T37" fmla="*/ 34 h 40"/>
                <a:gd name="T38" fmla="*/ 6 w 69"/>
                <a:gd name="T39" fmla="*/ 37 h 40"/>
                <a:gd name="T40" fmla="*/ 0 w 69"/>
                <a:gd name="T4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0" y="32"/>
                  </a:moveTo>
                  <a:lnTo>
                    <a:pt x="6" y="37"/>
                  </a:lnTo>
                  <a:lnTo>
                    <a:pt x="11" y="34"/>
                  </a:lnTo>
                  <a:lnTo>
                    <a:pt x="34" y="35"/>
                  </a:lnTo>
                  <a:lnTo>
                    <a:pt x="39" y="31"/>
                  </a:lnTo>
                  <a:lnTo>
                    <a:pt x="56" y="31"/>
                  </a:lnTo>
                  <a:lnTo>
                    <a:pt x="52" y="28"/>
                  </a:lnTo>
                  <a:lnTo>
                    <a:pt x="52" y="12"/>
                  </a:lnTo>
                  <a:lnTo>
                    <a:pt x="56" y="0"/>
                  </a:lnTo>
                  <a:lnTo>
                    <a:pt x="65" y="26"/>
                  </a:lnTo>
                  <a:lnTo>
                    <a:pt x="68" y="39"/>
                  </a:lnTo>
                  <a:lnTo>
                    <a:pt x="65" y="26"/>
                  </a:lnTo>
                  <a:lnTo>
                    <a:pt x="56" y="0"/>
                  </a:lnTo>
                  <a:lnTo>
                    <a:pt x="52" y="12"/>
                  </a:lnTo>
                  <a:lnTo>
                    <a:pt x="52" y="28"/>
                  </a:lnTo>
                  <a:lnTo>
                    <a:pt x="56" y="31"/>
                  </a:lnTo>
                  <a:lnTo>
                    <a:pt x="39" y="31"/>
                  </a:lnTo>
                  <a:lnTo>
                    <a:pt x="34" y="35"/>
                  </a:lnTo>
                  <a:lnTo>
                    <a:pt x="11" y="34"/>
                  </a:lnTo>
                  <a:lnTo>
                    <a:pt x="6" y="37"/>
                  </a:lnTo>
                  <a:lnTo>
                    <a:pt x="0" y="3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0" name="Freeform 176"/>
            <p:cNvSpPr>
              <a:spLocks/>
            </p:cNvSpPr>
            <p:nvPr/>
          </p:nvSpPr>
          <p:spPr bwMode="auto">
            <a:xfrm>
              <a:off x="5637" y="761"/>
              <a:ext cx="7" cy="6"/>
            </a:xfrm>
            <a:custGeom>
              <a:avLst/>
              <a:gdLst>
                <a:gd name="T0" fmla="*/ 6 w 7"/>
                <a:gd name="T1" fmla="*/ 5 h 6"/>
                <a:gd name="T2" fmla="*/ 5 w 7"/>
                <a:gd name="T3" fmla="*/ 0 h 6"/>
                <a:gd name="T4" fmla="*/ 3 w 7"/>
                <a:gd name="T5" fmla="*/ 0 h 6"/>
                <a:gd name="T6" fmla="*/ 3 w 7"/>
                <a:gd name="T7" fmla="*/ 0 h 6"/>
                <a:gd name="T8" fmla="*/ 2 w 7"/>
                <a:gd name="T9" fmla="*/ 0 h 6"/>
                <a:gd name="T10" fmla="*/ 1 w 7"/>
                <a:gd name="T11" fmla="*/ 0 h 6"/>
                <a:gd name="T12" fmla="*/ 1 w 7"/>
                <a:gd name="T13" fmla="*/ 0 h 6"/>
                <a:gd name="T14" fmla="*/ 0 w 7"/>
                <a:gd name="T15" fmla="*/ 0 h 6"/>
                <a:gd name="T16" fmla="*/ 6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5"/>
                  </a:moveTo>
                  <a:lnTo>
                    <a:pt x="5" y="0"/>
                  </a:lnTo>
                  <a:lnTo>
                    <a:pt x="3" y="0"/>
                  </a:lnTo>
                  <a:lnTo>
                    <a:pt x="3" y="0"/>
                  </a:lnTo>
                  <a:lnTo>
                    <a:pt x="2" y="0"/>
                  </a:lnTo>
                  <a:lnTo>
                    <a:pt x="1" y="0"/>
                  </a:lnTo>
                  <a:lnTo>
                    <a:pt x="1" y="0"/>
                  </a:lnTo>
                  <a:lnTo>
                    <a:pt x="0" y="0"/>
                  </a:lnTo>
                  <a:lnTo>
                    <a:pt x="6"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1" name="Freeform 177"/>
            <p:cNvSpPr>
              <a:spLocks/>
            </p:cNvSpPr>
            <p:nvPr/>
          </p:nvSpPr>
          <p:spPr bwMode="auto">
            <a:xfrm>
              <a:off x="5637" y="766"/>
              <a:ext cx="14" cy="2"/>
            </a:xfrm>
            <a:custGeom>
              <a:avLst/>
              <a:gdLst>
                <a:gd name="T0" fmla="*/ 13 w 14"/>
                <a:gd name="T1" fmla="*/ 0 h 2"/>
                <a:gd name="T2" fmla="*/ 13 w 14"/>
                <a:gd name="T3" fmla="*/ 0 h 2"/>
                <a:gd name="T4" fmla="*/ 11 w 14"/>
                <a:gd name="T5" fmla="*/ 1 h 2"/>
                <a:gd name="T6" fmla="*/ 7 w 14"/>
                <a:gd name="T7" fmla="*/ 1 h 2"/>
                <a:gd name="T8" fmla="*/ 6 w 14"/>
                <a:gd name="T9" fmla="*/ 1 h 2"/>
                <a:gd name="T10" fmla="*/ 4 w 14"/>
                <a:gd name="T11" fmla="*/ 1 h 2"/>
                <a:gd name="T12" fmla="*/ 2 w 14"/>
                <a:gd name="T13" fmla="*/ 1 h 2"/>
                <a:gd name="T14" fmla="*/ 1 w 14"/>
                <a:gd name="T15" fmla="*/ 1 h 2"/>
                <a:gd name="T16" fmla="*/ 0 w 14"/>
                <a:gd name="T17" fmla="*/ 1 h 2"/>
                <a:gd name="T18" fmla="*/ 13 w 14"/>
                <a:gd name="T19" fmla="*/ 0 h 2"/>
                <a:gd name="T20" fmla="*/ 0 w 14"/>
                <a:gd name="T21" fmla="*/ 1 h 2"/>
                <a:gd name="T22" fmla="*/ 1 w 14"/>
                <a:gd name="T23" fmla="*/ 1 h 2"/>
                <a:gd name="T24" fmla="*/ 2 w 14"/>
                <a:gd name="T25" fmla="*/ 1 h 2"/>
                <a:gd name="T26" fmla="*/ 4 w 14"/>
                <a:gd name="T27" fmla="*/ 1 h 2"/>
                <a:gd name="T28" fmla="*/ 6 w 14"/>
                <a:gd name="T29" fmla="*/ 1 h 2"/>
                <a:gd name="T30" fmla="*/ 7 w 14"/>
                <a:gd name="T31" fmla="*/ 1 h 2"/>
                <a:gd name="T32" fmla="*/ 11 w 14"/>
                <a:gd name="T33" fmla="*/ 1 h 2"/>
                <a:gd name="T34" fmla="*/ 13 w 14"/>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
                  <a:moveTo>
                    <a:pt x="13" y="0"/>
                  </a:moveTo>
                  <a:lnTo>
                    <a:pt x="13" y="0"/>
                  </a:lnTo>
                  <a:lnTo>
                    <a:pt x="11" y="1"/>
                  </a:lnTo>
                  <a:lnTo>
                    <a:pt x="7" y="1"/>
                  </a:lnTo>
                  <a:lnTo>
                    <a:pt x="6" y="1"/>
                  </a:lnTo>
                  <a:lnTo>
                    <a:pt x="4" y="1"/>
                  </a:lnTo>
                  <a:lnTo>
                    <a:pt x="2" y="1"/>
                  </a:lnTo>
                  <a:lnTo>
                    <a:pt x="1" y="1"/>
                  </a:lnTo>
                  <a:lnTo>
                    <a:pt x="0" y="1"/>
                  </a:lnTo>
                  <a:lnTo>
                    <a:pt x="13" y="0"/>
                  </a:lnTo>
                  <a:lnTo>
                    <a:pt x="0" y="1"/>
                  </a:lnTo>
                  <a:lnTo>
                    <a:pt x="1" y="1"/>
                  </a:lnTo>
                  <a:lnTo>
                    <a:pt x="2" y="1"/>
                  </a:lnTo>
                  <a:lnTo>
                    <a:pt x="4" y="1"/>
                  </a:lnTo>
                  <a:lnTo>
                    <a:pt x="6" y="1"/>
                  </a:lnTo>
                  <a:lnTo>
                    <a:pt x="7" y="1"/>
                  </a:lnTo>
                  <a:lnTo>
                    <a:pt x="11" y="1"/>
                  </a:lnTo>
                  <a:lnTo>
                    <a:pt x="1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2" name="Freeform 178"/>
            <p:cNvSpPr>
              <a:spLocks/>
            </p:cNvSpPr>
            <p:nvPr/>
          </p:nvSpPr>
          <p:spPr bwMode="auto">
            <a:xfrm>
              <a:off x="5637" y="762"/>
              <a:ext cx="7" cy="5"/>
            </a:xfrm>
            <a:custGeom>
              <a:avLst/>
              <a:gdLst>
                <a:gd name="T0" fmla="*/ 0 w 7"/>
                <a:gd name="T1" fmla="*/ 0 h 5"/>
                <a:gd name="T2" fmla="*/ 0 w 7"/>
                <a:gd name="T3" fmla="*/ 0 h 5"/>
                <a:gd name="T4" fmla="*/ 1 w 7"/>
                <a:gd name="T5" fmla="*/ 0 h 5"/>
                <a:gd name="T6" fmla="*/ 1 w 7"/>
                <a:gd name="T7" fmla="*/ 0 h 5"/>
                <a:gd name="T8" fmla="*/ 2 w 7"/>
                <a:gd name="T9" fmla="*/ 0 h 5"/>
                <a:gd name="T10" fmla="*/ 3 w 7"/>
                <a:gd name="T11" fmla="*/ 2 h 5"/>
                <a:gd name="T12" fmla="*/ 3 w 7"/>
                <a:gd name="T13" fmla="*/ 2 h 5"/>
                <a:gd name="T14" fmla="*/ 5 w 7"/>
                <a:gd name="T15" fmla="*/ 2 h 5"/>
                <a:gd name="T16" fmla="*/ 6 w 7"/>
                <a:gd name="T17" fmla="*/ 2 h 5"/>
                <a:gd name="T18" fmla="*/ 6 w 7"/>
                <a:gd name="T19" fmla="*/ 4 h 5"/>
                <a:gd name="T20" fmla="*/ 5 w 7"/>
                <a:gd name="T21" fmla="*/ 4 h 5"/>
                <a:gd name="T22" fmla="*/ 3 w 7"/>
                <a:gd name="T23" fmla="*/ 4 h 5"/>
                <a:gd name="T24" fmla="*/ 3 w 7"/>
                <a:gd name="T25" fmla="*/ 4 h 5"/>
                <a:gd name="T26" fmla="*/ 2 w 7"/>
                <a:gd name="T27" fmla="*/ 2 h 5"/>
                <a:gd name="T28" fmla="*/ 1 w 7"/>
                <a:gd name="T29" fmla="*/ 2 h 5"/>
                <a:gd name="T30" fmla="*/ 1 w 7"/>
                <a:gd name="T31" fmla="*/ 2 h 5"/>
                <a:gd name="T32" fmla="*/ 0 w 7"/>
                <a:gd name="T33" fmla="*/ 2 h 5"/>
                <a:gd name="T34" fmla="*/ 0 w 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5">
                  <a:moveTo>
                    <a:pt x="0" y="0"/>
                  </a:moveTo>
                  <a:lnTo>
                    <a:pt x="0" y="0"/>
                  </a:lnTo>
                  <a:lnTo>
                    <a:pt x="1" y="0"/>
                  </a:lnTo>
                  <a:lnTo>
                    <a:pt x="1" y="0"/>
                  </a:lnTo>
                  <a:lnTo>
                    <a:pt x="2" y="0"/>
                  </a:lnTo>
                  <a:lnTo>
                    <a:pt x="3" y="2"/>
                  </a:lnTo>
                  <a:lnTo>
                    <a:pt x="3" y="2"/>
                  </a:lnTo>
                  <a:lnTo>
                    <a:pt x="5" y="2"/>
                  </a:lnTo>
                  <a:lnTo>
                    <a:pt x="6" y="2"/>
                  </a:lnTo>
                  <a:lnTo>
                    <a:pt x="6" y="4"/>
                  </a:lnTo>
                  <a:lnTo>
                    <a:pt x="5" y="4"/>
                  </a:lnTo>
                  <a:lnTo>
                    <a:pt x="3" y="4"/>
                  </a:lnTo>
                  <a:lnTo>
                    <a:pt x="3" y="4"/>
                  </a:lnTo>
                  <a:lnTo>
                    <a:pt x="2" y="2"/>
                  </a:lnTo>
                  <a:lnTo>
                    <a:pt x="1" y="2"/>
                  </a:lnTo>
                  <a:lnTo>
                    <a:pt x="1" y="2"/>
                  </a:lnTo>
                  <a:lnTo>
                    <a:pt x="0"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3" name="Freeform 179"/>
            <p:cNvSpPr>
              <a:spLocks/>
            </p:cNvSpPr>
            <p:nvPr/>
          </p:nvSpPr>
          <p:spPr bwMode="auto">
            <a:xfrm>
              <a:off x="5697" y="693"/>
              <a:ext cx="287" cy="12"/>
            </a:xfrm>
            <a:custGeom>
              <a:avLst/>
              <a:gdLst>
                <a:gd name="T0" fmla="*/ 0 w 287"/>
                <a:gd name="T1" fmla="*/ 2 h 12"/>
                <a:gd name="T2" fmla="*/ 44 w 287"/>
                <a:gd name="T3" fmla="*/ 11 h 12"/>
                <a:gd name="T4" fmla="*/ 286 w 287"/>
                <a:gd name="T5" fmla="*/ 8 h 12"/>
                <a:gd name="T6" fmla="*/ 286 w 287"/>
                <a:gd name="T7" fmla="*/ 3 h 12"/>
                <a:gd name="T8" fmla="*/ 256 w 287"/>
                <a:gd name="T9" fmla="*/ 0 h 12"/>
                <a:gd name="T10" fmla="*/ 0 w 287"/>
                <a:gd name="T11" fmla="*/ 2 h 12"/>
              </a:gdLst>
              <a:ahLst/>
              <a:cxnLst>
                <a:cxn ang="0">
                  <a:pos x="T0" y="T1"/>
                </a:cxn>
                <a:cxn ang="0">
                  <a:pos x="T2" y="T3"/>
                </a:cxn>
                <a:cxn ang="0">
                  <a:pos x="T4" y="T5"/>
                </a:cxn>
                <a:cxn ang="0">
                  <a:pos x="T6" y="T7"/>
                </a:cxn>
                <a:cxn ang="0">
                  <a:pos x="T8" y="T9"/>
                </a:cxn>
                <a:cxn ang="0">
                  <a:pos x="T10" y="T11"/>
                </a:cxn>
              </a:cxnLst>
              <a:rect l="0" t="0" r="r" b="b"/>
              <a:pathLst>
                <a:path w="287" h="12">
                  <a:moveTo>
                    <a:pt x="0" y="2"/>
                  </a:moveTo>
                  <a:lnTo>
                    <a:pt x="44" y="11"/>
                  </a:lnTo>
                  <a:lnTo>
                    <a:pt x="286" y="8"/>
                  </a:lnTo>
                  <a:lnTo>
                    <a:pt x="286" y="3"/>
                  </a:lnTo>
                  <a:lnTo>
                    <a:pt x="256" y="0"/>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4" name="Freeform 180"/>
            <p:cNvSpPr>
              <a:spLocks/>
            </p:cNvSpPr>
            <p:nvPr/>
          </p:nvSpPr>
          <p:spPr bwMode="auto">
            <a:xfrm>
              <a:off x="5697" y="695"/>
              <a:ext cx="39" cy="10"/>
            </a:xfrm>
            <a:custGeom>
              <a:avLst/>
              <a:gdLst>
                <a:gd name="T0" fmla="*/ 38 w 39"/>
                <a:gd name="T1" fmla="*/ 8 h 10"/>
                <a:gd name="T2" fmla="*/ 38 w 39"/>
                <a:gd name="T3" fmla="*/ 8 h 10"/>
                <a:gd name="T4" fmla="*/ 0 w 39"/>
                <a:gd name="T5" fmla="*/ 0 h 10"/>
                <a:gd name="T6" fmla="*/ 0 w 39"/>
                <a:gd name="T7" fmla="*/ 1 h 10"/>
                <a:gd name="T8" fmla="*/ 37 w 39"/>
                <a:gd name="T9" fmla="*/ 9 h 10"/>
                <a:gd name="T10" fmla="*/ 38 w 39"/>
                <a:gd name="T11" fmla="*/ 9 h 10"/>
                <a:gd name="T12" fmla="*/ 37 w 39"/>
                <a:gd name="T13" fmla="*/ 9 h 10"/>
                <a:gd name="T14" fmla="*/ 38 w 39"/>
                <a:gd name="T15" fmla="*/ 9 h 10"/>
                <a:gd name="T16" fmla="*/ 38 w 3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0">
                  <a:moveTo>
                    <a:pt x="38" y="8"/>
                  </a:moveTo>
                  <a:lnTo>
                    <a:pt x="38" y="8"/>
                  </a:lnTo>
                  <a:lnTo>
                    <a:pt x="0" y="0"/>
                  </a:lnTo>
                  <a:lnTo>
                    <a:pt x="0" y="1"/>
                  </a:lnTo>
                  <a:lnTo>
                    <a:pt x="37" y="9"/>
                  </a:lnTo>
                  <a:lnTo>
                    <a:pt x="38" y="9"/>
                  </a:lnTo>
                  <a:lnTo>
                    <a:pt x="37" y="9"/>
                  </a:lnTo>
                  <a:lnTo>
                    <a:pt x="38" y="9"/>
                  </a:lnTo>
                  <a:lnTo>
                    <a:pt x="38" y="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5" name="Freeform 181"/>
            <p:cNvSpPr>
              <a:spLocks/>
            </p:cNvSpPr>
            <p:nvPr/>
          </p:nvSpPr>
          <p:spPr bwMode="auto">
            <a:xfrm>
              <a:off x="5742" y="704"/>
              <a:ext cx="242" cy="2"/>
            </a:xfrm>
            <a:custGeom>
              <a:avLst/>
              <a:gdLst>
                <a:gd name="T0" fmla="*/ 240 w 242"/>
                <a:gd name="T1" fmla="*/ 1 h 2"/>
                <a:gd name="T2" fmla="*/ 241 w 242"/>
                <a:gd name="T3" fmla="*/ 1 h 2"/>
                <a:gd name="T4" fmla="*/ 0 w 242"/>
                <a:gd name="T5" fmla="*/ 0 h 2"/>
                <a:gd name="T6" fmla="*/ 0 w 242"/>
                <a:gd name="T7" fmla="*/ 0 h 2"/>
                <a:gd name="T8" fmla="*/ 241 w 242"/>
                <a:gd name="T9" fmla="*/ 1 h 2"/>
                <a:gd name="T10" fmla="*/ 241 w 242"/>
                <a:gd name="T11" fmla="*/ 1 h 2"/>
                <a:gd name="T12" fmla="*/ 241 w 242"/>
                <a:gd name="T13" fmla="*/ 1 h 2"/>
                <a:gd name="T14" fmla="*/ 241 w 242"/>
                <a:gd name="T15" fmla="*/ 1 h 2"/>
                <a:gd name="T16" fmla="*/ 240 w 24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2">
                  <a:moveTo>
                    <a:pt x="240" y="1"/>
                  </a:moveTo>
                  <a:lnTo>
                    <a:pt x="241" y="1"/>
                  </a:lnTo>
                  <a:lnTo>
                    <a:pt x="0" y="0"/>
                  </a:lnTo>
                  <a:lnTo>
                    <a:pt x="0" y="0"/>
                  </a:lnTo>
                  <a:lnTo>
                    <a:pt x="241" y="1"/>
                  </a:lnTo>
                  <a:lnTo>
                    <a:pt x="241" y="1"/>
                  </a:lnTo>
                  <a:lnTo>
                    <a:pt x="241" y="1"/>
                  </a:lnTo>
                  <a:lnTo>
                    <a:pt x="241" y="1"/>
                  </a:lnTo>
                  <a:lnTo>
                    <a:pt x="24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6" name="Freeform 182"/>
            <p:cNvSpPr>
              <a:spLocks/>
            </p:cNvSpPr>
            <p:nvPr/>
          </p:nvSpPr>
          <p:spPr bwMode="auto">
            <a:xfrm>
              <a:off x="5983" y="697"/>
              <a:ext cx="6" cy="3"/>
            </a:xfrm>
            <a:custGeom>
              <a:avLst/>
              <a:gdLst>
                <a:gd name="T0" fmla="*/ 0 w 6"/>
                <a:gd name="T1" fmla="*/ 0 h 3"/>
                <a:gd name="T2" fmla="*/ 5 w 6"/>
                <a:gd name="T3" fmla="*/ 0 h 3"/>
                <a:gd name="T4" fmla="*/ 5 w 6"/>
                <a:gd name="T5" fmla="*/ 2 h 3"/>
                <a:gd name="T6" fmla="*/ 0 w 6"/>
                <a:gd name="T7" fmla="*/ 2 h 3"/>
                <a:gd name="T8" fmla="*/ 0 w 6"/>
                <a:gd name="T9" fmla="*/ 0 h 3"/>
                <a:gd name="T10" fmla="*/ 0 w 6"/>
                <a:gd name="T11" fmla="*/ 0 h 3"/>
                <a:gd name="T12" fmla="*/ 0 w 6"/>
                <a:gd name="T13" fmla="*/ 0 h 3"/>
                <a:gd name="T14" fmla="*/ 0 w 6"/>
                <a:gd name="T15" fmla="*/ 0 h 3"/>
                <a:gd name="T16" fmla="*/ 0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0"/>
                  </a:moveTo>
                  <a:lnTo>
                    <a:pt x="5" y="0"/>
                  </a:lnTo>
                  <a:lnTo>
                    <a:pt x="5" y="2"/>
                  </a:lnTo>
                  <a:lnTo>
                    <a:pt x="0" y="2"/>
                  </a:lnTo>
                  <a:lnTo>
                    <a:pt x="0" y="0"/>
                  </a:lnTo>
                  <a:lnTo>
                    <a:pt x="0" y="0"/>
                  </a:lnTo>
                  <a:lnTo>
                    <a:pt x="0"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7" name="Freeform 183"/>
            <p:cNvSpPr>
              <a:spLocks/>
            </p:cNvSpPr>
            <p:nvPr/>
          </p:nvSpPr>
          <p:spPr bwMode="auto">
            <a:xfrm>
              <a:off x="5959" y="692"/>
              <a:ext cx="25" cy="1"/>
            </a:xfrm>
            <a:custGeom>
              <a:avLst/>
              <a:gdLst>
                <a:gd name="T0" fmla="*/ 0 w 25"/>
                <a:gd name="T1" fmla="*/ 0 h 1"/>
                <a:gd name="T2" fmla="*/ 0 w 25"/>
                <a:gd name="T3" fmla="*/ 0 h 1"/>
                <a:gd name="T4" fmla="*/ 24 w 25"/>
                <a:gd name="T5" fmla="*/ 0 h 1"/>
                <a:gd name="T6" fmla="*/ 24 w 25"/>
                <a:gd name="T7" fmla="*/ 0 h 1"/>
                <a:gd name="T8" fmla="*/ 0 w 25"/>
                <a:gd name="T9" fmla="*/ 0 h 1"/>
                <a:gd name="T10" fmla="*/ 0 w 25"/>
                <a:gd name="T11" fmla="*/ 0 h 1"/>
              </a:gdLst>
              <a:ahLst/>
              <a:cxnLst>
                <a:cxn ang="0">
                  <a:pos x="T0" y="T1"/>
                </a:cxn>
                <a:cxn ang="0">
                  <a:pos x="T2" y="T3"/>
                </a:cxn>
                <a:cxn ang="0">
                  <a:pos x="T4" y="T5"/>
                </a:cxn>
                <a:cxn ang="0">
                  <a:pos x="T6" y="T7"/>
                </a:cxn>
                <a:cxn ang="0">
                  <a:pos x="T8" y="T9"/>
                </a:cxn>
                <a:cxn ang="0">
                  <a:pos x="T10" y="T11"/>
                </a:cxn>
              </a:cxnLst>
              <a:rect l="0" t="0" r="r" b="b"/>
              <a:pathLst>
                <a:path w="25" h="1">
                  <a:moveTo>
                    <a:pt x="0" y="0"/>
                  </a:moveTo>
                  <a:lnTo>
                    <a:pt x="0" y="0"/>
                  </a:lnTo>
                  <a:lnTo>
                    <a:pt x="24" y="0"/>
                  </a:lnTo>
                  <a:lnTo>
                    <a:pt x="24"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8" name="Freeform 184"/>
            <p:cNvSpPr>
              <a:spLocks/>
            </p:cNvSpPr>
            <p:nvPr/>
          </p:nvSpPr>
          <p:spPr bwMode="auto">
            <a:xfrm>
              <a:off x="5694" y="690"/>
              <a:ext cx="259" cy="3"/>
            </a:xfrm>
            <a:custGeom>
              <a:avLst/>
              <a:gdLst>
                <a:gd name="T0" fmla="*/ 3 w 259"/>
                <a:gd name="T1" fmla="*/ 0 h 3"/>
                <a:gd name="T2" fmla="*/ 3 w 259"/>
                <a:gd name="T3" fmla="*/ 0 h 3"/>
                <a:gd name="T4" fmla="*/ 258 w 259"/>
                <a:gd name="T5" fmla="*/ 1 h 3"/>
                <a:gd name="T6" fmla="*/ 258 w 259"/>
                <a:gd name="T7" fmla="*/ 2 h 3"/>
                <a:gd name="T8" fmla="*/ 3 w 259"/>
                <a:gd name="T9" fmla="*/ 0 h 3"/>
                <a:gd name="T10" fmla="*/ 3 w 259"/>
                <a:gd name="T11" fmla="*/ 0 h 3"/>
                <a:gd name="T12" fmla="*/ 3 w 259"/>
                <a:gd name="T13" fmla="*/ 0 h 3"/>
                <a:gd name="T14" fmla="*/ 0 w 259"/>
                <a:gd name="T15" fmla="*/ 0 h 3"/>
                <a:gd name="T16" fmla="*/ 3 w 259"/>
                <a:gd name="T17" fmla="*/ 0 h 3"/>
                <a:gd name="T18" fmla="*/ 3 w 25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3">
                  <a:moveTo>
                    <a:pt x="3" y="0"/>
                  </a:moveTo>
                  <a:lnTo>
                    <a:pt x="3" y="0"/>
                  </a:lnTo>
                  <a:lnTo>
                    <a:pt x="258" y="1"/>
                  </a:lnTo>
                  <a:lnTo>
                    <a:pt x="258" y="2"/>
                  </a:lnTo>
                  <a:lnTo>
                    <a:pt x="3" y="0"/>
                  </a:lnTo>
                  <a:lnTo>
                    <a:pt x="3" y="0"/>
                  </a:lnTo>
                  <a:lnTo>
                    <a:pt x="3" y="0"/>
                  </a:lnTo>
                  <a:lnTo>
                    <a:pt x="0" y="0"/>
                  </a:lnTo>
                  <a:lnTo>
                    <a:pt x="3" y="0"/>
                  </a:lnTo>
                  <a:lnTo>
                    <a:pt x="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9" name="Freeform 185"/>
            <p:cNvSpPr>
              <a:spLocks/>
            </p:cNvSpPr>
            <p:nvPr/>
          </p:nvSpPr>
          <p:spPr bwMode="auto">
            <a:xfrm>
              <a:off x="6026" y="694"/>
              <a:ext cx="211" cy="45"/>
            </a:xfrm>
            <a:custGeom>
              <a:avLst/>
              <a:gdLst>
                <a:gd name="T0" fmla="*/ 190 w 211"/>
                <a:gd name="T1" fmla="*/ 44 h 45"/>
                <a:gd name="T2" fmla="*/ 210 w 211"/>
                <a:gd name="T3" fmla="*/ 38 h 45"/>
                <a:gd name="T4" fmla="*/ 14 w 211"/>
                <a:gd name="T5" fmla="*/ 0 h 45"/>
                <a:gd name="T6" fmla="*/ 0 w 211"/>
                <a:gd name="T7" fmla="*/ 4 h 45"/>
                <a:gd name="T8" fmla="*/ 190 w 211"/>
                <a:gd name="T9" fmla="*/ 44 h 45"/>
              </a:gdLst>
              <a:ahLst/>
              <a:cxnLst>
                <a:cxn ang="0">
                  <a:pos x="T0" y="T1"/>
                </a:cxn>
                <a:cxn ang="0">
                  <a:pos x="T2" y="T3"/>
                </a:cxn>
                <a:cxn ang="0">
                  <a:pos x="T4" y="T5"/>
                </a:cxn>
                <a:cxn ang="0">
                  <a:pos x="T6" y="T7"/>
                </a:cxn>
                <a:cxn ang="0">
                  <a:pos x="T8" y="T9"/>
                </a:cxn>
              </a:cxnLst>
              <a:rect l="0" t="0" r="r" b="b"/>
              <a:pathLst>
                <a:path w="211" h="45">
                  <a:moveTo>
                    <a:pt x="190" y="44"/>
                  </a:moveTo>
                  <a:lnTo>
                    <a:pt x="210" y="38"/>
                  </a:lnTo>
                  <a:lnTo>
                    <a:pt x="14" y="0"/>
                  </a:lnTo>
                  <a:lnTo>
                    <a:pt x="0" y="4"/>
                  </a:lnTo>
                  <a:lnTo>
                    <a:pt x="190" y="4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0" name="Freeform 186"/>
            <p:cNvSpPr>
              <a:spLocks/>
            </p:cNvSpPr>
            <p:nvPr/>
          </p:nvSpPr>
          <p:spPr bwMode="auto">
            <a:xfrm>
              <a:off x="6222" y="736"/>
              <a:ext cx="17" cy="4"/>
            </a:xfrm>
            <a:custGeom>
              <a:avLst/>
              <a:gdLst>
                <a:gd name="T0" fmla="*/ 14 w 17"/>
                <a:gd name="T1" fmla="*/ 0 h 4"/>
                <a:gd name="T2" fmla="*/ 14 w 17"/>
                <a:gd name="T3" fmla="*/ 0 h 4"/>
                <a:gd name="T4" fmla="*/ 0 w 17"/>
                <a:gd name="T5" fmla="*/ 3 h 4"/>
                <a:gd name="T6" fmla="*/ 0 w 17"/>
                <a:gd name="T7" fmla="*/ 3 h 4"/>
                <a:gd name="T8" fmla="*/ 15 w 17"/>
                <a:gd name="T9" fmla="*/ 0 h 4"/>
                <a:gd name="T10" fmla="*/ 15 w 17"/>
                <a:gd name="T11" fmla="*/ 0 h 4"/>
                <a:gd name="T12" fmla="*/ 15 w 17"/>
                <a:gd name="T13" fmla="*/ 0 h 4"/>
                <a:gd name="T14" fmla="*/ 16 w 17"/>
                <a:gd name="T15" fmla="*/ 0 h 4"/>
                <a:gd name="T16" fmla="*/ 15 w 17"/>
                <a:gd name="T17" fmla="*/ 0 h 4"/>
                <a:gd name="T18" fmla="*/ 14 w 1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
                  <a:moveTo>
                    <a:pt x="14" y="0"/>
                  </a:moveTo>
                  <a:lnTo>
                    <a:pt x="14" y="0"/>
                  </a:lnTo>
                  <a:lnTo>
                    <a:pt x="0" y="3"/>
                  </a:lnTo>
                  <a:lnTo>
                    <a:pt x="0" y="3"/>
                  </a:lnTo>
                  <a:lnTo>
                    <a:pt x="15" y="0"/>
                  </a:lnTo>
                  <a:lnTo>
                    <a:pt x="15" y="0"/>
                  </a:lnTo>
                  <a:lnTo>
                    <a:pt x="15" y="0"/>
                  </a:lnTo>
                  <a:lnTo>
                    <a:pt x="16" y="0"/>
                  </a:lnTo>
                  <a:lnTo>
                    <a:pt x="15" y="0"/>
                  </a:lnTo>
                  <a:lnTo>
                    <a:pt x="14"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1" name="Freeform 187"/>
            <p:cNvSpPr>
              <a:spLocks/>
            </p:cNvSpPr>
            <p:nvPr/>
          </p:nvSpPr>
          <p:spPr bwMode="auto">
            <a:xfrm>
              <a:off x="6040" y="694"/>
              <a:ext cx="198" cy="38"/>
            </a:xfrm>
            <a:custGeom>
              <a:avLst/>
              <a:gdLst>
                <a:gd name="T0" fmla="*/ 1 w 198"/>
                <a:gd name="T1" fmla="*/ 1 h 38"/>
                <a:gd name="T2" fmla="*/ 0 w 198"/>
                <a:gd name="T3" fmla="*/ 1 h 38"/>
                <a:gd name="T4" fmla="*/ 196 w 198"/>
                <a:gd name="T5" fmla="*/ 37 h 38"/>
                <a:gd name="T6" fmla="*/ 197 w 198"/>
                <a:gd name="T7" fmla="*/ 36 h 38"/>
                <a:gd name="T8" fmla="*/ 1 w 198"/>
                <a:gd name="T9" fmla="*/ 0 h 38"/>
                <a:gd name="T10" fmla="*/ 0 w 198"/>
                <a:gd name="T11" fmla="*/ 0 h 38"/>
                <a:gd name="T12" fmla="*/ 1 w 198"/>
                <a:gd name="T13" fmla="*/ 0 h 38"/>
                <a:gd name="T14" fmla="*/ 0 w 198"/>
                <a:gd name="T15" fmla="*/ 0 h 38"/>
                <a:gd name="T16" fmla="*/ 1 w 198"/>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38">
                  <a:moveTo>
                    <a:pt x="1" y="1"/>
                  </a:moveTo>
                  <a:lnTo>
                    <a:pt x="0" y="1"/>
                  </a:lnTo>
                  <a:lnTo>
                    <a:pt x="196" y="37"/>
                  </a:lnTo>
                  <a:lnTo>
                    <a:pt x="197" y="36"/>
                  </a:lnTo>
                  <a:lnTo>
                    <a:pt x="1" y="0"/>
                  </a:lnTo>
                  <a:lnTo>
                    <a:pt x="0" y="0"/>
                  </a:lnTo>
                  <a:lnTo>
                    <a:pt x="1" y="0"/>
                  </a:lnTo>
                  <a:lnTo>
                    <a:pt x="0" y="0"/>
                  </a:lnTo>
                  <a:lnTo>
                    <a:pt x="1"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2" name="Freeform 188"/>
            <p:cNvSpPr>
              <a:spLocks/>
            </p:cNvSpPr>
            <p:nvPr/>
          </p:nvSpPr>
          <p:spPr bwMode="auto">
            <a:xfrm>
              <a:off x="6023" y="693"/>
              <a:ext cx="13" cy="2"/>
            </a:xfrm>
            <a:custGeom>
              <a:avLst/>
              <a:gdLst>
                <a:gd name="T0" fmla="*/ 2 w 13"/>
                <a:gd name="T1" fmla="*/ 0 h 2"/>
                <a:gd name="T2" fmla="*/ 2 w 13"/>
                <a:gd name="T3" fmla="*/ 0 h 2"/>
                <a:gd name="T4" fmla="*/ 12 w 13"/>
                <a:gd name="T5" fmla="*/ 1 h 2"/>
                <a:gd name="T6" fmla="*/ 11 w 13"/>
                <a:gd name="T7" fmla="*/ 1 h 2"/>
                <a:gd name="T8" fmla="*/ 2 w 13"/>
                <a:gd name="T9" fmla="*/ 0 h 2"/>
                <a:gd name="T10" fmla="*/ 2 w 13"/>
                <a:gd name="T11" fmla="*/ 0 h 2"/>
                <a:gd name="T12" fmla="*/ 2 w 13"/>
                <a:gd name="T13" fmla="*/ 0 h 2"/>
                <a:gd name="T14" fmla="*/ 0 w 13"/>
                <a:gd name="T15" fmla="*/ 0 h 2"/>
                <a:gd name="T16" fmla="*/ 2 w 13"/>
                <a:gd name="T17" fmla="*/ 0 h 2"/>
                <a:gd name="T18" fmla="*/ 2 w 1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
                  <a:moveTo>
                    <a:pt x="2" y="0"/>
                  </a:moveTo>
                  <a:lnTo>
                    <a:pt x="2" y="0"/>
                  </a:lnTo>
                  <a:lnTo>
                    <a:pt x="12" y="1"/>
                  </a:lnTo>
                  <a:lnTo>
                    <a:pt x="11" y="1"/>
                  </a:lnTo>
                  <a:lnTo>
                    <a:pt x="2" y="0"/>
                  </a:lnTo>
                  <a:lnTo>
                    <a:pt x="2" y="0"/>
                  </a:lnTo>
                  <a:lnTo>
                    <a:pt x="2" y="0"/>
                  </a:lnTo>
                  <a:lnTo>
                    <a:pt x="0" y="0"/>
                  </a:lnTo>
                  <a:lnTo>
                    <a:pt x="2" y="0"/>
                  </a:lnTo>
                  <a:lnTo>
                    <a:pt x="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3" name="Freeform 189"/>
            <p:cNvSpPr>
              <a:spLocks/>
            </p:cNvSpPr>
            <p:nvPr/>
          </p:nvSpPr>
          <p:spPr bwMode="auto">
            <a:xfrm>
              <a:off x="6026" y="698"/>
              <a:ext cx="191" cy="42"/>
            </a:xfrm>
            <a:custGeom>
              <a:avLst/>
              <a:gdLst>
                <a:gd name="T0" fmla="*/ 190 w 191"/>
                <a:gd name="T1" fmla="*/ 40 h 42"/>
                <a:gd name="T2" fmla="*/ 190 w 191"/>
                <a:gd name="T3" fmla="*/ 40 h 42"/>
                <a:gd name="T4" fmla="*/ 0 w 191"/>
                <a:gd name="T5" fmla="*/ 0 h 42"/>
                <a:gd name="T6" fmla="*/ 0 w 191"/>
                <a:gd name="T7" fmla="*/ 1 h 42"/>
                <a:gd name="T8" fmla="*/ 190 w 191"/>
                <a:gd name="T9" fmla="*/ 41 h 42"/>
                <a:gd name="T10" fmla="*/ 190 w 191"/>
                <a:gd name="T11" fmla="*/ 40 h 42"/>
              </a:gdLst>
              <a:ahLst/>
              <a:cxnLst>
                <a:cxn ang="0">
                  <a:pos x="T0" y="T1"/>
                </a:cxn>
                <a:cxn ang="0">
                  <a:pos x="T2" y="T3"/>
                </a:cxn>
                <a:cxn ang="0">
                  <a:pos x="T4" y="T5"/>
                </a:cxn>
                <a:cxn ang="0">
                  <a:pos x="T6" y="T7"/>
                </a:cxn>
                <a:cxn ang="0">
                  <a:pos x="T8" y="T9"/>
                </a:cxn>
                <a:cxn ang="0">
                  <a:pos x="T10" y="T11"/>
                </a:cxn>
              </a:cxnLst>
              <a:rect l="0" t="0" r="r" b="b"/>
              <a:pathLst>
                <a:path w="191" h="42">
                  <a:moveTo>
                    <a:pt x="190" y="40"/>
                  </a:moveTo>
                  <a:lnTo>
                    <a:pt x="190" y="40"/>
                  </a:lnTo>
                  <a:lnTo>
                    <a:pt x="0" y="0"/>
                  </a:lnTo>
                  <a:lnTo>
                    <a:pt x="0" y="1"/>
                  </a:lnTo>
                  <a:lnTo>
                    <a:pt x="190" y="41"/>
                  </a:lnTo>
                  <a:lnTo>
                    <a:pt x="190" y="4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4" name="Freeform 190"/>
            <p:cNvSpPr>
              <a:spLocks/>
            </p:cNvSpPr>
            <p:nvPr/>
          </p:nvSpPr>
          <p:spPr bwMode="auto">
            <a:xfrm>
              <a:off x="6023" y="649"/>
              <a:ext cx="272" cy="40"/>
            </a:xfrm>
            <a:custGeom>
              <a:avLst/>
              <a:gdLst>
                <a:gd name="T0" fmla="*/ 16 w 272"/>
                <a:gd name="T1" fmla="*/ 39 h 40"/>
                <a:gd name="T2" fmla="*/ 271 w 272"/>
                <a:gd name="T3" fmla="*/ 10 h 40"/>
                <a:gd name="T4" fmla="*/ 242 w 272"/>
                <a:gd name="T5" fmla="*/ 0 h 40"/>
                <a:gd name="T6" fmla="*/ 25 w 272"/>
                <a:gd name="T7" fmla="*/ 32 h 40"/>
                <a:gd name="T8" fmla="*/ 0 w 272"/>
                <a:gd name="T9" fmla="*/ 33 h 40"/>
                <a:gd name="T10" fmla="*/ 24 w 272"/>
                <a:gd name="T11" fmla="*/ 38 h 40"/>
                <a:gd name="T12" fmla="*/ 16 w 272"/>
                <a:gd name="T13" fmla="*/ 39 h 40"/>
              </a:gdLst>
              <a:ahLst/>
              <a:cxnLst>
                <a:cxn ang="0">
                  <a:pos x="T0" y="T1"/>
                </a:cxn>
                <a:cxn ang="0">
                  <a:pos x="T2" y="T3"/>
                </a:cxn>
                <a:cxn ang="0">
                  <a:pos x="T4" y="T5"/>
                </a:cxn>
                <a:cxn ang="0">
                  <a:pos x="T6" y="T7"/>
                </a:cxn>
                <a:cxn ang="0">
                  <a:pos x="T8" y="T9"/>
                </a:cxn>
                <a:cxn ang="0">
                  <a:pos x="T10" y="T11"/>
                </a:cxn>
                <a:cxn ang="0">
                  <a:pos x="T12" y="T13"/>
                </a:cxn>
              </a:cxnLst>
              <a:rect l="0" t="0" r="r" b="b"/>
              <a:pathLst>
                <a:path w="272" h="40">
                  <a:moveTo>
                    <a:pt x="16" y="39"/>
                  </a:moveTo>
                  <a:lnTo>
                    <a:pt x="271" y="10"/>
                  </a:lnTo>
                  <a:lnTo>
                    <a:pt x="242" y="0"/>
                  </a:lnTo>
                  <a:lnTo>
                    <a:pt x="25" y="32"/>
                  </a:lnTo>
                  <a:lnTo>
                    <a:pt x="0" y="33"/>
                  </a:lnTo>
                  <a:lnTo>
                    <a:pt x="24" y="38"/>
                  </a:lnTo>
                  <a:lnTo>
                    <a:pt x="16" y="3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5" name="Freeform 191"/>
            <p:cNvSpPr>
              <a:spLocks/>
            </p:cNvSpPr>
            <p:nvPr/>
          </p:nvSpPr>
          <p:spPr bwMode="auto">
            <a:xfrm>
              <a:off x="6023" y="649"/>
              <a:ext cx="279" cy="46"/>
            </a:xfrm>
            <a:custGeom>
              <a:avLst/>
              <a:gdLst>
                <a:gd name="T0" fmla="*/ 17 w 279"/>
                <a:gd name="T1" fmla="*/ 45 h 46"/>
                <a:gd name="T2" fmla="*/ 278 w 279"/>
                <a:gd name="T3" fmla="*/ 12 h 46"/>
                <a:gd name="T4" fmla="*/ 249 w 279"/>
                <a:gd name="T5" fmla="*/ 0 h 46"/>
                <a:gd name="T6" fmla="*/ 26 w 279"/>
                <a:gd name="T7" fmla="*/ 37 h 46"/>
                <a:gd name="T8" fmla="*/ 0 w 279"/>
                <a:gd name="T9" fmla="*/ 38 h 46"/>
                <a:gd name="T10" fmla="*/ 25 w 279"/>
                <a:gd name="T11" fmla="*/ 44 h 46"/>
                <a:gd name="T12" fmla="*/ 17 w 279"/>
                <a:gd name="T13" fmla="*/ 45 h 46"/>
                <a:gd name="T14" fmla="*/ 25 w 279"/>
                <a:gd name="T15" fmla="*/ 44 h 46"/>
                <a:gd name="T16" fmla="*/ 0 w 279"/>
                <a:gd name="T17" fmla="*/ 38 h 46"/>
                <a:gd name="T18" fmla="*/ 26 w 279"/>
                <a:gd name="T19" fmla="*/ 37 h 46"/>
                <a:gd name="T20" fmla="*/ 249 w 279"/>
                <a:gd name="T21" fmla="*/ 0 h 46"/>
                <a:gd name="T22" fmla="*/ 278 w 279"/>
                <a:gd name="T23" fmla="*/ 12 h 46"/>
                <a:gd name="T24" fmla="*/ 17 w 279"/>
                <a:gd name="T2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46">
                  <a:moveTo>
                    <a:pt x="17" y="45"/>
                  </a:moveTo>
                  <a:lnTo>
                    <a:pt x="278" y="12"/>
                  </a:lnTo>
                  <a:lnTo>
                    <a:pt x="249" y="0"/>
                  </a:lnTo>
                  <a:lnTo>
                    <a:pt x="26" y="37"/>
                  </a:lnTo>
                  <a:lnTo>
                    <a:pt x="0" y="38"/>
                  </a:lnTo>
                  <a:lnTo>
                    <a:pt x="25" y="44"/>
                  </a:lnTo>
                  <a:lnTo>
                    <a:pt x="17" y="45"/>
                  </a:lnTo>
                  <a:lnTo>
                    <a:pt x="25" y="44"/>
                  </a:lnTo>
                  <a:lnTo>
                    <a:pt x="0" y="38"/>
                  </a:lnTo>
                  <a:lnTo>
                    <a:pt x="26" y="37"/>
                  </a:lnTo>
                  <a:lnTo>
                    <a:pt x="249" y="0"/>
                  </a:lnTo>
                  <a:lnTo>
                    <a:pt x="278" y="12"/>
                  </a:lnTo>
                  <a:lnTo>
                    <a:pt x="17" y="4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6" name="Freeform 192"/>
            <p:cNvSpPr>
              <a:spLocks/>
            </p:cNvSpPr>
            <p:nvPr/>
          </p:nvSpPr>
          <p:spPr bwMode="auto">
            <a:xfrm>
              <a:off x="6040" y="661"/>
              <a:ext cx="258" cy="29"/>
            </a:xfrm>
            <a:custGeom>
              <a:avLst/>
              <a:gdLst>
                <a:gd name="T0" fmla="*/ 254 w 258"/>
                <a:gd name="T1" fmla="*/ 0 h 29"/>
                <a:gd name="T2" fmla="*/ 254 w 258"/>
                <a:gd name="T3" fmla="*/ 0 h 29"/>
                <a:gd name="T4" fmla="*/ 0 w 258"/>
                <a:gd name="T5" fmla="*/ 27 h 29"/>
                <a:gd name="T6" fmla="*/ 0 w 258"/>
                <a:gd name="T7" fmla="*/ 28 h 29"/>
                <a:gd name="T8" fmla="*/ 255 w 258"/>
                <a:gd name="T9" fmla="*/ 1 h 29"/>
                <a:gd name="T10" fmla="*/ 255 w 258"/>
                <a:gd name="T11" fmla="*/ 0 h 29"/>
                <a:gd name="T12" fmla="*/ 255 w 258"/>
                <a:gd name="T13" fmla="*/ 1 h 29"/>
                <a:gd name="T14" fmla="*/ 257 w 258"/>
                <a:gd name="T15" fmla="*/ 0 h 29"/>
                <a:gd name="T16" fmla="*/ 255 w 258"/>
                <a:gd name="T17" fmla="*/ 0 h 29"/>
                <a:gd name="T18" fmla="*/ 254 w 258"/>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9">
                  <a:moveTo>
                    <a:pt x="254" y="0"/>
                  </a:moveTo>
                  <a:lnTo>
                    <a:pt x="254" y="0"/>
                  </a:lnTo>
                  <a:lnTo>
                    <a:pt x="0" y="27"/>
                  </a:lnTo>
                  <a:lnTo>
                    <a:pt x="0" y="28"/>
                  </a:lnTo>
                  <a:lnTo>
                    <a:pt x="255" y="1"/>
                  </a:lnTo>
                  <a:lnTo>
                    <a:pt x="255" y="0"/>
                  </a:lnTo>
                  <a:lnTo>
                    <a:pt x="255" y="1"/>
                  </a:lnTo>
                  <a:lnTo>
                    <a:pt x="257" y="0"/>
                  </a:lnTo>
                  <a:lnTo>
                    <a:pt x="255" y="0"/>
                  </a:lnTo>
                  <a:lnTo>
                    <a:pt x="254"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7" name="Freeform 193"/>
            <p:cNvSpPr>
              <a:spLocks/>
            </p:cNvSpPr>
            <p:nvPr/>
          </p:nvSpPr>
          <p:spPr bwMode="auto">
            <a:xfrm>
              <a:off x="6272" y="648"/>
              <a:ext cx="23" cy="8"/>
            </a:xfrm>
            <a:custGeom>
              <a:avLst/>
              <a:gdLst>
                <a:gd name="T0" fmla="*/ 0 w 23"/>
                <a:gd name="T1" fmla="*/ 1 h 8"/>
                <a:gd name="T2" fmla="*/ 0 w 23"/>
                <a:gd name="T3" fmla="*/ 1 h 8"/>
                <a:gd name="T4" fmla="*/ 21 w 23"/>
                <a:gd name="T5" fmla="*/ 7 h 8"/>
                <a:gd name="T6" fmla="*/ 22 w 23"/>
                <a:gd name="T7" fmla="*/ 7 h 8"/>
                <a:gd name="T8" fmla="*/ 0 w 23"/>
                <a:gd name="T9" fmla="*/ 1 h 8"/>
                <a:gd name="T10" fmla="*/ 0 w 23"/>
                <a:gd name="T11" fmla="*/ 0 h 8"/>
                <a:gd name="T12" fmla="*/ 0 w 23"/>
                <a:gd name="T13" fmla="*/ 1 h 8"/>
                <a:gd name="T14" fmla="*/ 0 w 23"/>
                <a:gd name="T15" fmla="*/ 0 h 8"/>
                <a:gd name="T16" fmla="*/ 0 w 23"/>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0" y="1"/>
                  </a:moveTo>
                  <a:lnTo>
                    <a:pt x="0" y="1"/>
                  </a:lnTo>
                  <a:lnTo>
                    <a:pt x="21" y="7"/>
                  </a:lnTo>
                  <a:lnTo>
                    <a:pt x="22" y="7"/>
                  </a:lnTo>
                  <a:lnTo>
                    <a:pt x="0" y="1"/>
                  </a:lnTo>
                  <a:lnTo>
                    <a:pt x="0" y="0"/>
                  </a:lnTo>
                  <a:lnTo>
                    <a:pt x="0" y="1"/>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8" name="Freeform 194"/>
            <p:cNvSpPr>
              <a:spLocks/>
            </p:cNvSpPr>
            <p:nvPr/>
          </p:nvSpPr>
          <p:spPr bwMode="auto">
            <a:xfrm>
              <a:off x="6049" y="648"/>
              <a:ext cx="217" cy="33"/>
            </a:xfrm>
            <a:custGeom>
              <a:avLst/>
              <a:gdLst>
                <a:gd name="T0" fmla="*/ 0 w 217"/>
                <a:gd name="T1" fmla="*/ 32 h 33"/>
                <a:gd name="T2" fmla="*/ 0 w 217"/>
                <a:gd name="T3" fmla="*/ 32 h 33"/>
                <a:gd name="T4" fmla="*/ 216 w 217"/>
                <a:gd name="T5" fmla="*/ 1 h 33"/>
                <a:gd name="T6" fmla="*/ 216 w 217"/>
                <a:gd name="T7" fmla="*/ 0 h 33"/>
                <a:gd name="T8" fmla="*/ 0 w 217"/>
                <a:gd name="T9" fmla="*/ 31 h 33"/>
                <a:gd name="T10" fmla="*/ 0 w 217"/>
                <a:gd name="T11" fmla="*/ 32 h 33"/>
              </a:gdLst>
              <a:ahLst/>
              <a:cxnLst>
                <a:cxn ang="0">
                  <a:pos x="T0" y="T1"/>
                </a:cxn>
                <a:cxn ang="0">
                  <a:pos x="T2" y="T3"/>
                </a:cxn>
                <a:cxn ang="0">
                  <a:pos x="T4" y="T5"/>
                </a:cxn>
                <a:cxn ang="0">
                  <a:pos x="T6" y="T7"/>
                </a:cxn>
                <a:cxn ang="0">
                  <a:pos x="T8" y="T9"/>
                </a:cxn>
                <a:cxn ang="0">
                  <a:pos x="T10" y="T11"/>
                </a:cxn>
              </a:cxnLst>
              <a:rect l="0" t="0" r="r" b="b"/>
              <a:pathLst>
                <a:path w="217" h="33">
                  <a:moveTo>
                    <a:pt x="0" y="32"/>
                  </a:moveTo>
                  <a:lnTo>
                    <a:pt x="0" y="32"/>
                  </a:lnTo>
                  <a:lnTo>
                    <a:pt x="216" y="1"/>
                  </a:lnTo>
                  <a:lnTo>
                    <a:pt x="216" y="0"/>
                  </a:lnTo>
                  <a:lnTo>
                    <a:pt x="0" y="31"/>
                  </a:lnTo>
                  <a:lnTo>
                    <a:pt x="0" y="3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9" name="Freeform 195"/>
            <p:cNvSpPr>
              <a:spLocks/>
            </p:cNvSpPr>
            <p:nvPr/>
          </p:nvSpPr>
          <p:spPr bwMode="auto">
            <a:xfrm>
              <a:off x="6020" y="682"/>
              <a:ext cx="23" cy="4"/>
            </a:xfrm>
            <a:custGeom>
              <a:avLst/>
              <a:gdLst>
                <a:gd name="T0" fmla="*/ 3 w 23"/>
                <a:gd name="T1" fmla="*/ 1 h 4"/>
                <a:gd name="T2" fmla="*/ 3 w 23"/>
                <a:gd name="T3" fmla="*/ 0 h 4"/>
                <a:gd name="T4" fmla="*/ 22 w 23"/>
                <a:gd name="T5" fmla="*/ 2 h 4"/>
                <a:gd name="T6" fmla="*/ 22 w 23"/>
                <a:gd name="T7" fmla="*/ 3 h 4"/>
                <a:gd name="T8" fmla="*/ 3 w 23"/>
                <a:gd name="T9" fmla="*/ 1 h 4"/>
                <a:gd name="T10" fmla="*/ 3 w 23"/>
                <a:gd name="T11" fmla="*/ 0 h 4"/>
                <a:gd name="T12" fmla="*/ 3 w 23"/>
                <a:gd name="T13" fmla="*/ 1 h 4"/>
                <a:gd name="T14" fmla="*/ 0 w 23"/>
                <a:gd name="T15" fmla="*/ 1 h 4"/>
                <a:gd name="T16" fmla="*/ 3 w 23"/>
                <a:gd name="T17" fmla="*/ 0 h 4"/>
                <a:gd name="T18" fmla="*/ 3 w 23"/>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
                  <a:moveTo>
                    <a:pt x="3" y="1"/>
                  </a:moveTo>
                  <a:lnTo>
                    <a:pt x="3" y="0"/>
                  </a:lnTo>
                  <a:lnTo>
                    <a:pt x="22" y="2"/>
                  </a:lnTo>
                  <a:lnTo>
                    <a:pt x="22" y="3"/>
                  </a:lnTo>
                  <a:lnTo>
                    <a:pt x="3" y="1"/>
                  </a:lnTo>
                  <a:lnTo>
                    <a:pt x="3" y="0"/>
                  </a:lnTo>
                  <a:lnTo>
                    <a:pt x="3" y="1"/>
                  </a:lnTo>
                  <a:lnTo>
                    <a:pt x="0" y="1"/>
                  </a:lnTo>
                  <a:lnTo>
                    <a:pt x="3" y="0"/>
                  </a:lnTo>
                  <a:lnTo>
                    <a:pt x="3"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0" name="Freeform 196"/>
            <p:cNvSpPr>
              <a:spLocks/>
            </p:cNvSpPr>
            <p:nvPr/>
          </p:nvSpPr>
          <p:spPr bwMode="auto">
            <a:xfrm>
              <a:off x="6023" y="687"/>
              <a:ext cx="19" cy="2"/>
            </a:xfrm>
            <a:custGeom>
              <a:avLst/>
              <a:gdLst>
                <a:gd name="T0" fmla="*/ 18 w 19"/>
                <a:gd name="T1" fmla="*/ 1 h 2"/>
                <a:gd name="T2" fmla="*/ 18 w 19"/>
                <a:gd name="T3" fmla="*/ 1 h 2"/>
                <a:gd name="T4" fmla="*/ 0 w 19"/>
                <a:gd name="T5" fmla="*/ 0 h 2"/>
                <a:gd name="T6" fmla="*/ 0 w 19"/>
                <a:gd name="T7" fmla="*/ 0 h 2"/>
                <a:gd name="T8" fmla="*/ 18 w 19"/>
                <a:gd name="T9" fmla="*/ 1 h 2"/>
                <a:gd name="T10" fmla="*/ 18 w 19"/>
                <a:gd name="T11" fmla="*/ 1 h 2"/>
              </a:gdLst>
              <a:ahLst/>
              <a:cxnLst>
                <a:cxn ang="0">
                  <a:pos x="T0" y="T1"/>
                </a:cxn>
                <a:cxn ang="0">
                  <a:pos x="T2" y="T3"/>
                </a:cxn>
                <a:cxn ang="0">
                  <a:pos x="T4" y="T5"/>
                </a:cxn>
                <a:cxn ang="0">
                  <a:pos x="T6" y="T7"/>
                </a:cxn>
                <a:cxn ang="0">
                  <a:pos x="T8" y="T9"/>
                </a:cxn>
                <a:cxn ang="0">
                  <a:pos x="T10" y="T11"/>
                </a:cxn>
              </a:cxnLst>
              <a:rect l="0" t="0" r="r" b="b"/>
              <a:pathLst>
                <a:path w="19" h="2">
                  <a:moveTo>
                    <a:pt x="18" y="1"/>
                  </a:moveTo>
                  <a:lnTo>
                    <a:pt x="18" y="1"/>
                  </a:lnTo>
                  <a:lnTo>
                    <a:pt x="0" y="0"/>
                  </a:lnTo>
                  <a:lnTo>
                    <a:pt x="0" y="0"/>
                  </a:lnTo>
                  <a:lnTo>
                    <a:pt x="18" y="1"/>
                  </a:lnTo>
                  <a:lnTo>
                    <a:pt x="18"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1" name="Freeform 197"/>
            <p:cNvSpPr>
              <a:spLocks/>
            </p:cNvSpPr>
            <p:nvPr/>
          </p:nvSpPr>
          <p:spPr bwMode="auto">
            <a:xfrm>
              <a:off x="5990" y="698"/>
              <a:ext cx="40" cy="7"/>
            </a:xfrm>
            <a:custGeom>
              <a:avLst/>
              <a:gdLst>
                <a:gd name="T0" fmla="*/ 0 w 40"/>
                <a:gd name="T1" fmla="*/ 0 h 7"/>
                <a:gd name="T2" fmla="*/ 0 w 40"/>
                <a:gd name="T3" fmla="*/ 0 h 7"/>
                <a:gd name="T4" fmla="*/ 0 w 40"/>
                <a:gd name="T5" fmla="*/ 1 h 7"/>
                <a:gd name="T6" fmla="*/ 0 w 40"/>
                <a:gd name="T7" fmla="*/ 2 h 7"/>
                <a:gd name="T8" fmla="*/ 0 w 40"/>
                <a:gd name="T9" fmla="*/ 2 h 7"/>
                <a:gd name="T10" fmla="*/ 0 w 40"/>
                <a:gd name="T11" fmla="*/ 3 h 7"/>
                <a:gd name="T12" fmla="*/ 0 w 40"/>
                <a:gd name="T13" fmla="*/ 3 h 7"/>
                <a:gd name="T14" fmla="*/ 0 w 40"/>
                <a:gd name="T15" fmla="*/ 4 h 7"/>
                <a:gd name="T16" fmla="*/ 0 w 40"/>
                <a:gd name="T17" fmla="*/ 4 h 7"/>
                <a:gd name="T18" fmla="*/ 1 w 40"/>
                <a:gd name="T19" fmla="*/ 4 h 7"/>
                <a:gd name="T20" fmla="*/ 2 w 40"/>
                <a:gd name="T21" fmla="*/ 5 h 7"/>
                <a:gd name="T22" fmla="*/ 3 w 40"/>
                <a:gd name="T23" fmla="*/ 5 h 7"/>
                <a:gd name="T24" fmla="*/ 4 w 40"/>
                <a:gd name="T25" fmla="*/ 6 h 7"/>
                <a:gd name="T26" fmla="*/ 6 w 40"/>
                <a:gd name="T27" fmla="*/ 6 h 7"/>
                <a:gd name="T28" fmla="*/ 7 w 40"/>
                <a:gd name="T29" fmla="*/ 6 h 7"/>
                <a:gd name="T30" fmla="*/ 29 w 40"/>
                <a:gd name="T31" fmla="*/ 2 h 7"/>
                <a:gd name="T32" fmla="*/ 39 w 40"/>
                <a:gd name="T33" fmla="*/ 2 h 7"/>
                <a:gd name="T34" fmla="*/ 30 w 40"/>
                <a:gd name="T35" fmla="*/ 1 h 7"/>
                <a:gd name="T36" fmla="*/ 0 w 40"/>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7">
                  <a:moveTo>
                    <a:pt x="0" y="0"/>
                  </a:moveTo>
                  <a:lnTo>
                    <a:pt x="0" y="0"/>
                  </a:lnTo>
                  <a:lnTo>
                    <a:pt x="0" y="1"/>
                  </a:lnTo>
                  <a:lnTo>
                    <a:pt x="0" y="2"/>
                  </a:lnTo>
                  <a:lnTo>
                    <a:pt x="0" y="2"/>
                  </a:lnTo>
                  <a:lnTo>
                    <a:pt x="0" y="3"/>
                  </a:lnTo>
                  <a:lnTo>
                    <a:pt x="0" y="3"/>
                  </a:lnTo>
                  <a:lnTo>
                    <a:pt x="0" y="4"/>
                  </a:lnTo>
                  <a:lnTo>
                    <a:pt x="0" y="4"/>
                  </a:lnTo>
                  <a:lnTo>
                    <a:pt x="1" y="4"/>
                  </a:lnTo>
                  <a:lnTo>
                    <a:pt x="2" y="5"/>
                  </a:lnTo>
                  <a:lnTo>
                    <a:pt x="3" y="5"/>
                  </a:lnTo>
                  <a:lnTo>
                    <a:pt x="4" y="6"/>
                  </a:lnTo>
                  <a:lnTo>
                    <a:pt x="6" y="6"/>
                  </a:lnTo>
                  <a:lnTo>
                    <a:pt x="7" y="6"/>
                  </a:lnTo>
                  <a:lnTo>
                    <a:pt x="29" y="2"/>
                  </a:lnTo>
                  <a:lnTo>
                    <a:pt x="39" y="2"/>
                  </a:lnTo>
                  <a:lnTo>
                    <a:pt x="3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2" name="Freeform 198"/>
            <p:cNvSpPr>
              <a:spLocks/>
            </p:cNvSpPr>
            <p:nvPr/>
          </p:nvSpPr>
          <p:spPr bwMode="auto">
            <a:xfrm>
              <a:off x="5983" y="698"/>
              <a:ext cx="6" cy="2"/>
            </a:xfrm>
            <a:custGeom>
              <a:avLst/>
              <a:gdLst>
                <a:gd name="T0" fmla="*/ 0 w 6"/>
                <a:gd name="T1" fmla="*/ 1 h 2"/>
                <a:gd name="T2" fmla="*/ 0 w 6"/>
                <a:gd name="T3" fmla="*/ 1 h 2"/>
                <a:gd name="T4" fmla="*/ 0 w 6"/>
                <a:gd name="T5" fmla="*/ 1 h 2"/>
                <a:gd name="T6" fmla="*/ 0 w 6"/>
                <a:gd name="T7" fmla="*/ 1 h 2"/>
                <a:gd name="T8" fmla="*/ 0 w 6"/>
                <a:gd name="T9" fmla="*/ 1 h 2"/>
                <a:gd name="T10" fmla="*/ 0 w 6"/>
                <a:gd name="T11" fmla="*/ 0 h 2"/>
                <a:gd name="T12" fmla="*/ 0 w 6"/>
                <a:gd name="T13" fmla="*/ 0 h 2"/>
                <a:gd name="T14" fmla="*/ 0 w 6"/>
                <a:gd name="T15" fmla="*/ 0 h 2"/>
                <a:gd name="T16" fmla="*/ 5 w 6"/>
                <a:gd name="T17" fmla="*/ 0 h 2"/>
                <a:gd name="T18" fmla="*/ 5 w 6"/>
                <a:gd name="T19" fmla="*/ 0 h 2"/>
                <a:gd name="T20" fmla="*/ 5 w 6"/>
                <a:gd name="T21" fmla="*/ 0 h 2"/>
                <a:gd name="T22" fmla="*/ 5 w 6"/>
                <a:gd name="T23" fmla="*/ 1 h 2"/>
                <a:gd name="T24" fmla="*/ 5 w 6"/>
                <a:gd name="T25" fmla="*/ 1 h 2"/>
                <a:gd name="T26" fmla="*/ 5 w 6"/>
                <a:gd name="T27" fmla="*/ 1 h 2"/>
                <a:gd name="T28" fmla="*/ 5 w 6"/>
                <a:gd name="T29" fmla="*/ 1 h 2"/>
                <a:gd name="T30" fmla="*/ 0 w 6"/>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
                  <a:moveTo>
                    <a:pt x="0" y="1"/>
                  </a:moveTo>
                  <a:lnTo>
                    <a:pt x="0" y="1"/>
                  </a:lnTo>
                  <a:lnTo>
                    <a:pt x="0" y="1"/>
                  </a:lnTo>
                  <a:lnTo>
                    <a:pt x="0" y="1"/>
                  </a:lnTo>
                  <a:lnTo>
                    <a:pt x="0" y="1"/>
                  </a:lnTo>
                  <a:lnTo>
                    <a:pt x="0" y="0"/>
                  </a:lnTo>
                  <a:lnTo>
                    <a:pt x="0" y="0"/>
                  </a:lnTo>
                  <a:lnTo>
                    <a:pt x="0" y="0"/>
                  </a:lnTo>
                  <a:lnTo>
                    <a:pt x="5" y="0"/>
                  </a:lnTo>
                  <a:lnTo>
                    <a:pt x="5" y="0"/>
                  </a:lnTo>
                  <a:lnTo>
                    <a:pt x="5" y="0"/>
                  </a:lnTo>
                  <a:lnTo>
                    <a:pt x="5" y="1"/>
                  </a:lnTo>
                  <a:lnTo>
                    <a:pt x="5" y="1"/>
                  </a:lnTo>
                  <a:lnTo>
                    <a:pt x="5" y="1"/>
                  </a:lnTo>
                  <a:lnTo>
                    <a:pt x="5" y="1"/>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3" name="Freeform 199"/>
            <p:cNvSpPr>
              <a:spLocks/>
            </p:cNvSpPr>
            <p:nvPr/>
          </p:nvSpPr>
          <p:spPr bwMode="auto">
            <a:xfrm>
              <a:off x="5988" y="704"/>
              <a:ext cx="4" cy="2"/>
            </a:xfrm>
            <a:custGeom>
              <a:avLst/>
              <a:gdLst>
                <a:gd name="T0" fmla="*/ 3 w 4"/>
                <a:gd name="T1" fmla="*/ 0 h 2"/>
                <a:gd name="T2" fmla="*/ 3 w 4"/>
                <a:gd name="T3" fmla="*/ 0 h 2"/>
                <a:gd name="T4" fmla="*/ 3 w 4"/>
                <a:gd name="T5" fmla="*/ 0 h 2"/>
                <a:gd name="T6" fmla="*/ 2 w 4"/>
                <a:gd name="T7" fmla="*/ 0 h 2"/>
                <a:gd name="T8" fmla="*/ 2 w 4"/>
                <a:gd name="T9" fmla="*/ 1 h 2"/>
                <a:gd name="T10" fmla="*/ 2 w 4"/>
                <a:gd name="T11" fmla="*/ 1 h 2"/>
                <a:gd name="T12" fmla="*/ 1 w 4"/>
                <a:gd name="T13" fmla="*/ 1 h 2"/>
                <a:gd name="T14" fmla="*/ 1 w 4"/>
                <a:gd name="T15" fmla="*/ 1 h 2"/>
                <a:gd name="T16" fmla="*/ 0 w 4"/>
                <a:gd name="T17" fmla="*/ 1 h 2"/>
                <a:gd name="T18" fmla="*/ 0 w 4"/>
                <a:gd name="T19" fmla="*/ 1 h 2"/>
                <a:gd name="T20" fmla="*/ 0 w 4"/>
                <a:gd name="T21" fmla="*/ 1 h 2"/>
                <a:gd name="T22" fmla="*/ 1 w 4"/>
                <a:gd name="T23" fmla="*/ 1 h 2"/>
                <a:gd name="T24" fmla="*/ 1 w 4"/>
                <a:gd name="T25" fmla="*/ 1 h 2"/>
                <a:gd name="T26" fmla="*/ 2 w 4"/>
                <a:gd name="T27" fmla="*/ 0 h 2"/>
                <a:gd name="T28" fmla="*/ 2 w 4"/>
                <a:gd name="T29" fmla="*/ 0 h 2"/>
                <a:gd name="T30" fmla="*/ 2 w 4"/>
                <a:gd name="T31" fmla="*/ 0 h 2"/>
                <a:gd name="T32" fmla="*/ 3 w 4"/>
                <a:gd name="T33" fmla="*/ 0 h 2"/>
                <a:gd name="T34" fmla="*/ 3 w 4"/>
                <a:gd name="T35" fmla="*/ 0 h 2"/>
                <a:gd name="T36" fmla="*/ 3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3" y="0"/>
                  </a:moveTo>
                  <a:lnTo>
                    <a:pt x="3" y="0"/>
                  </a:lnTo>
                  <a:lnTo>
                    <a:pt x="3" y="0"/>
                  </a:lnTo>
                  <a:lnTo>
                    <a:pt x="2" y="0"/>
                  </a:lnTo>
                  <a:lnTo>
                    <a:pt x="2" y="1"/>
                  </a:lnTo>
                  <a:lnTo>
                    <a:pt x="2" y="1"/>
                  </a:lnTo>
                  <a:lnTo>
                    <a:pt x="1" y="1"/>
                  </a:lnTo>
                  <a:lnTo>
                    <a:pt x="1" y="1"/>
                  </a:lnTo>
                  <a:lnTo>
                    <a:pt x="0" y="1"/>
                  </a:lnTo>
                  <a:lnTo>
                    <a:pt x="0" y="1"/>
                  </a:lnTo>
                  <a:lnTo>
                    <a:pt x="0" y="1"/>
                  </a:lnTo>
                  <a:lnTo>
                    <a:pt x="1" y="1"/>
                  </a:lnTo>
                  <a:lnTo>
                    <a:pt x="1" y="1"/>
                  </a:lnTo>
                  <a:lnTo>
                    <a:pt x="2" y="0"/>
                  </a:lnTo>
                  <a:lnTo>
                    <a:pt x="2" y="0"/>
                  </a:lnTo>
                  <a:lnTo>
                    <a:pt x="2" y="0"/>
                  </a:lnTo>
                  <a:lnTo>
                    <a:pt x="3" y="0"/>
                  </a:lnTo>
                  <a:lnTo>
                    <a:pt x="3" y="0"/>
                  </a:lnTo>
                  <a:lnTo>
                    <a:pt x="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4" name="Freeform 200"/>
            <p:cNvSpPr>
              <a:spLocks/>
            </p:cNvSpPr>
            <p:nvPr/>
          </p:nvSpPr>
          <p:spPr bwMode="auto">
            <a:xfrm>
              <a:off x="5996" y="701"/>
              <a:ext cx="23" cy="4"/>
            </a:xfrm>
            <a:custGeom>
              <a:avLst/>
              <a:gdLst>
                <a:gd name="T0" fmla="*/ 22 w 23"/>
                <a:gd name="T1" fmla="*/ 0 h 4"/>
                <a:gd name="T2" fmla="*/ 21 w 23"/>
                <a:gd name="T3" fmla="*/ 0 h 4"/>
                <a:gd name="T4" fmla="*/ 0 w 23"/>
                <a:gd name="T5" fmla="*/ 3 h 4"/>
                <a:gd name="T6" fmla="*/ 1 w 23"/>
                <a:gd name="T7" fmla="*/ 3 h 4"/>
                <a:gd name="T8" fmla="*/ 22 w 23"/>
                <a:gd name="T9" fmla="*/ 0 h 4"/>
                <a:gd name="T10" fmla="*/ 22 w 23"/>
                <a:gd name="T11" fmla="*/ 0 h 4"/>
              </a:gdLst>
              <a:ahLst/>
              <a:cxnLst>
                <a:cxn ang="0">
                  <a:pos x="T0" y="T1"/>
                </a:cxn>
                <a:cxn ang="0">
                  <a:pos x="T2" y="T3"/>
                </a:cxn>
                <a:cxn ang="0">
                  <a:pos x="T4" y="T5"/>
                </a:cxn>
                <a:cxn ang="0">
                  <a:pos x="T6" y="T7"/>
                </a:cxn>
                <a:cxn ang="0">
                  <a:pos x="T8" y="T9"/>
                </a:cxn>
                <a:cxn ang="0">
                  <a:pos x="T10" y="T11"/>
                </a:cxn>
              </a:cxnLst>
              <a:rect l="0" t="0" r="r" b="b"/>
              <a:pathLst>
                <a:path w="23" h="4">
                  <a:moveTo>
                    <a:pt x="22" y="0"/>
                  </a:moveTo>
                  <a:lnTo>
                    <a:pt x="21" y="0"/>
                  </a:lnTo>
                  <a:lnTo>
                    <a:pt x="0" y="3"/>
                  </a:lnTo>
                  <a:lnTo>
                    <a:pt x="1" y="3"/>
                  </a:lnTo>
                  <a:lnTo>
                    <a:pt x="22" y="0"/>
                  </a:lnTo>
                  <a:lnTo>
                    <a:pt x="2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5" name="Freeform 201"/>
            <p:cNvSpPr>
              <a:spLocks/>
            </p:cNvSpPr>
            <p:nvPr/>
          </p:nvSpPr>
          <p:spPr bwMode="auto">
            <a:xfrm>
              <a:off x="6024" y="696"/>
              <a:ext cx="10" cy="6"/>
            </a:xfrm>
            <a:custGeom>
              <a:avLst/>
              <a:gdLst>
                <a:gd name="T0" fmla="*/ 6 w 10"/>
                <a:gd name="T1" fmla="*/ 0 h 6"/>
                <a:gd name="T2" fmla="*/ 6 w 10"/>
                <a:gd name="T3" fmla="*/ 5 h 6"/>
                <a:gd name="T4" fmla="*/ 0 w 10"/>
                <a:gd name="T5" fmla="*/ 5 h 6"/>
                <a:gd name="T6" fmla="*/ 0 w 10"/>
                <a:gd name="T7" fmla="*/ 0 h 6"/>
                <a:gd name="T8" fmla="*/ 6 w 10"/>
                <a:gd name="T9" fmla="*/ 0 h 6"/>
                <a:gd name="T10" fmla="*/ 7 w 10"/>
                <a:gd name="T11" fmla="*/ 5 h 6"/>
                <a:gd name="T12" fmla="*/ 6 w 10"/>
                <a:gd name="T13" fmla="*/ 0 h 6"/>
                <a:gd name="T14" fmla="*/ 9 w 10"/>
                <a:gd name="T15" fmla="*/ 0 h 6"/>
                <a:gd name="T16" fmla="*/ 7 w 10"/>
                <a:gd name="T17" fmla="*/ 5 h 6"/>
                <a:gd name="T18" fmla="*/ 6 w 10"/>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6" y="0"/>
                  </a:moveTo>
                  <a:lnTo>
                    <a:pt x="6" y="5"/>
                  </a:lnTo>
                  <a:lnTo>
                    <a:pt x="0" y="5"/>
                  </a:lnTo>
                  <a:lnTo>
                    <a:pt x="0" y="0"/>
                  </a:lnTo>
                  <a:lnTo>
                    <a:pt x="6" y="0"/>
                  </a:lnTo>
                  <a:lnTo>
                    <a:pt x="7" y="5"/>
                  </a:lnTo>
                  <a:lnTo>
                    <a:pt x="6" y="0"/>
                  </a:lnTo>
                  <a:lnTo>
                    <a:pt x="9" y="0"/>
                  </a:lnTo>
                  <a:lnTo>
                    <a:pt x="7" y="5"/>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6" name="Freeform 202"/>
            <p:cNvSpPr>
              <a:spLocks/>
            </p:cNvSpPr>
            <p:nvPr/>
          </p:nvSpPr>
          <p:spPr bwMode="auto">
            <a:xfrm>
              <a:off x="6026" y="696"/>
              <a:ext cx="5" cy="3"/>
            </a:xfrm>
            <a:custGeom>
              <a:avLst/>
              <a:gdLst>
                <a:gd name="T0" fmla="*/ 0 w 5"/>
                <a:gd name="T1" fmla="*/ 1 h 3"/>
                <a:gd name="T2" fmla="*/ 0 w 5"/>
                <a:gd name="T3" fmla="*/ 1 h 3"/>
                <a:gd name="T4" fmla="*/ 4 w 5"/>
                <a:gd name="T5" fmla="*/ 0 h 3"/>
                <a:gd name="T6" fmla="*/ 4 w 5"/>
                <a:gd name="T7" fmla="*/ 0 h 3"/>
                <a:gd name="T8" fmla="*/ 0 w 5"/>
                <a:gd name="T9" fmla="*/ 2 h 3"/>
                <a:gd name="T10" fmla="*/ 0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0" y="1"/>
                  </a:moveTo>
                  <a:lnTo>
                    <a:pt x="0" y="1"/>
                  </a:lnTo>
                  <a:lnTo>
                    <a:pt x="4" y="0"/>
                  </a:lnTo>
                  <a:lnTo>
                    <a:pt x="4" y="0"/>
                  </a:lnTo>
                  <a:lnTo>
                    <a:pt x="0" y="2"/>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7" name="Freeform 203"/>
            <p:cNvSpPr>
              <a:spLocks/>
            </p:cNvSpPr>
            <p:nvPr/>
          </p:nvSpPr>
          <p:spPr bwMode="auto">
            <a:xfrm>
              <a:off x="5988" y="693"/>
              <a:ext cx="32" cy="5"/>
            </a:xfrm>
            <a:custGeom>
              <a:avLst/>
              <a:gdLst>
                <a:gd name="T0" fmla="*/ 1 w 32"/>
                <a:gd name="T1" fmla="*/ 2 h 5"/>
                <a:gd name="T2" fmla="*/ 1 w 32"/>
                <a:gd name="T3" fmla="*/ 2 h 5"/>
                <a:gd name="T4" fmla="*/ 31 w 32"/>
                <a:gd name="T5" fmla="*/ 0 h 5"/>
                <a:gd name="T6" fmla="*/ 31 w 32"/>
                <a:gd name="T7" fmla="*/ 2 h 5"/>
                <a:gd name="T8" fmla="*/ 1 w 32"/>
                <a:gd name="T9" fmla="*/ 4 h 5"/>
                <a:gd name="T10" fmla="*/ 0 w 32"/>
                <a:gd name="T11" fmla="*/ 2 h 5"/>
                <a:gd name="T12" fmla="*/ 1 w 32"/>
                <a:gd name="T13" fmla="*/ 4 h 5"/>
                <a:gd name="T14" fmla="*/ 0 w 32"/>
                <a:gd name="T15" fmla="*/ 4 h 5"/>
                <a:gd name="T16" fmla="*/ 0 w 32"/>
                <a:gd name="T17" fmla="*/ 2 h 5"/>
                <a:gd name="T18" fmla="*/ 1 w 3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1" y="2"/>
                  </a:moveTo>
                  <a:lnTo>
                    <a:pt x="1" y="2"/>
                  </a:lnTo>
                  <a:lnTo>
                    <a:pt x="31" y="0"/>
                  </a:lnTo>
                  <a:lnTo>
                    <a:pt x="31" y="2"/>
                  </a:lnTo>
                  <a:lnTo>
                    <a:pt x="1" y="4"/>
                  </a:lnTo>
                  <a:lnTo>
                    <a:pt x="0" y="2"/>
                  </a:lnTo>
                  <a:lnTo>
                    <a:pt x="1" y="4"/>
                  </a:lnTo>
                  <a:lnTo>
                    <a:pt x="0" y="4"/>
                  </a:lnTo>
                  <a:lnTo>
                    <a:pt x="0" y="2"/>
                  </a:lnTo>
                  <a:lnTo>
                    <a:pt x="1"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8" name="Line 204"/>
            <p:cNvSpPr>
              <a:spLocks noChangeShapeType="1"/>
            </p:cNvSpPr>
            <p:nvPr/>
          </p:nvSpPr>
          <p:spPr bwMode="auto">
            <a:xfrm>
              <a:off x="5963" y="692"/>
              <a:ext cx="5" cy="2"/>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9" name="Freeform 205"/>
            <p:cNvSpPr>
              <a:spLocks/>
            </p:cNvSpPr>
            <p:nvPr/>
          </p:nvSpPr>
          <p:spPr bwMode="auto">
            <a:xfrm>
              <a:off x="5963" y="692"/>
              <a:ext cx="6" cy="3"/>
            </a:xfrm>
            <a:custGeom>
              <a:avLst/>
              <a:gdLst>
                <a:gd name="T0" fmla="*/ 0 w 6"/>
                <a:gd name="T1" fmla="*/ 0 h 3"/>
                <a:gd name="T2" fmla="*/ 5 w 6"/>
                <a:gd name="T3" fmla="*/ 2 h 3"/>
                <a:gd name="T4" fmla="*/ 0 w 6"/>
                <a:gd name="T5" fmla="*/ 0 h 3"/>
                <a:gd name="T6" fmla="*/ 5 w 6"/>
                <a:gd name="T7" fmla="*/ 2 h 3"/>
                <a:gd name="T8" fmla="*/ 0 w 6"/>
                <a:gd name="T9" fmla="*/ 0 h 3"/>
              </a:gdLst>
              <a:ahLst/>
              <a:cxnLst>
                <a:cxn ang="0">
                  <a:pos x="T0" y="T1"/>
                </a:cxn>
                <a:cxn ang="0">
                  <a:pos x="T2" y="T3"/>
                </a:cxn>
                <a:cxn ang="0">
                  <a:pos x="T4" y="T5"/>
                </a:cxn>
                <a:cxn ang="0">
                  <a:pos x="T6" y="T7"/>
                </a:cxn>
                <a:cxn ang="0">
                  <a:pos x="T8" y="T9"/>
                </a:cxn>
              </a:cxnLst>
              <a:rect l="0" t="0" r="r" b="b"/>
              <a:pathLst>
                <a:path w="6" h="3">
                  <a:moveTo>
                    <a:pt x="0" y="0"/>
                  </a:moveTo>
                  <a:lnTo>
                    <a:pt x="5" y="2"/>
                  </a:lnTo>
                  <a:lnTo>
                    <a:pt x="0" y="0"/>
                  </a:lnTo>
                  <a:lnTo>
                    <a:pt x="5"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0" name="Freeform 206"/>
            <p:cNvSpPr>
              <a:spLocks/>
            </p:cNvSpPr>
            <p:nvPr/>
          </p:nvSpPr>
          <p:spPr bwMode="auto">
            <a:xfrm>
              <a:off x="5961" y="689"/>
              <a:ext cx="3" cy="4"/>
            </a:xfrm>
            <a:custGeom>
              <a:avLst/>
              <a:gdLst>
                <a:gd name="T0" fmla="*/ 0 w 3"/>
                <a:gd name="T1" fmla="*/ 1 h 4"/>
                <a:gd name="T2" fmla="*/ 0 w 3"/>
                <a:gd name="T3" fmla="*/ 1 h 4"/>
                <a:gd name="T4" fmla="*/ 2 w 3"/>
                <a:gd name="T5" fmla="*/ 3 h 4"/>
                <a:gd name="T6" fmla="*/ 2 w 3"/>
                <a:gd name="T7" fmla="*/ 2 h 4"/>
                <a:gd name="T8" fmla="*/ 0 w 3"/>
                <a:gd name="T9" fmla="*/ 0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lnTo>
                    <a:pt x="0" y="1"/>
                  </a:lnTo>
                  <a:lnTo>
                    <a:pt x="2" y="3"/>
                  </a:lnTo>
                  <a:lnTo>
                    <a:pt x="2" y="2"/>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1" name="Freeform 207"/>
            <p:cNvSpPr>
              <a:spLocks/>
            </p:cNvSpPr>
            <p:nvPr/>
          </p:nvSpPr>
          <p:spPr bwMode="auto">
            <a:xfrm>
              <a:off x="6082" y="731"/>
              <a:ext cx="46" cy="80"/>
            </a:xfrm>
            <a:custGeom>
              <a:avLst/>
              <a:gdLst>
                <a:gd name="T0" fmla="*/ 45 w 46"/>
                <a:gd name="T1" fmla="*/ 79 h 80"/>
                <a:gd name="T2" fmla="*/ 45 w 46"/>
                <a:gd name="T3" fmla="*/ 72 h 80"/>
                <a:gd name="T4" fmla="*/ 45 w 46"/>
                <a:gd name="T5" fmla="*/ 67 h 80"/>
                <a:gd name="T6" fmla="*/ 44 w 46"/>
                <a:gd name="T7" fmla="*/ 61 h 80"/>
                <a:gd name="T8" fmla="*/ 42 w 46"/>
                <a:gd name="T9" fmla="*/ 55 h 80"/>
                <a:gd name="T10" fmla="*/ 40 w 46"/>
                <a:gd name="T11" fmla="*/ 48 h 80"/>
                <a:gd name="T12" fmla="*/ 37 w 46"/>
                <a:gd name="T13" fmla="*/ 43 h 80"/>
                <a:gd name="T14" fmla="*/ 34 w 46"/>
                <a:gd name="T15" fmla="*/ 37 h 80"/>
                <a:gd name="T16" fmla="*/ 30 w 46"/>
                <a:gd name="T17" fmla="*/ 32 h 80"/>
                <a:gd name="T18" fmla="*/ 27 w 46"/>
                <a:gd name="T19" fmla="*/ 26 h 80"/>
                <a:gd name="T20" fmla="*/ 23 w 46"/>
                <a:gd name="T21" fmla="*/ 21 h 80"/>
                <a:gd name="T22" fmla="*/ 20 w 46"/>
                <a:gd name="T23" fmla="*/ 17 h 80"/>
                <a:gd name="T24" fmla="*/ 16 w 46"/>
                <a:gd name="T25" fmla="*/ 12 h 80"/>
                <a:gd name="T26" fmla="*/ 12 w 46"/>
                <a:gd name="T27" fmla="*/ 8 h 80"/>
                <a:gd name="T28" fmla="*/ 8 w 46"/>
                <a:gd name="T29" fmla="*/ 6 h 80"/>
                <a:gd name="T30" fmla="*/ 4 w 46"/>
                <a:gd name="T31" fmla="*/ 2 h 80"/>
                <a:gd name="T32" fmla="*/ 1 w 46"/>
                <a:gd name="T33" fmla="*/ 0 h 80"/>
                <a:gd name="T34" fmla="*/ 2 w 46"/>
                <a:gd name="T35" fmla="*/ 2 h 80"/>
                <a:gd name="T36" fmla="*/ 5 w 46"/>
                <a:gd name="T37" fmla="*/ 5 h 80"/>
                <a:gd name="T38" fmla="*/ 9 w 46"/>
                <a:gd name="T39" fmla="*/ 7 h 80"/>
                <a:gd name="T40" fmla="*/ 13 w 46"/>
                <a:gd name="T41" fmla="*/ 11 h 80"/>
                <a:gd name="T42" fmla="*/ 17 w 46"/>
                <a:gd name="T43" fmla="*/ 15 h 80"/>
                <a:gd name="T44" fmla="*/ 21 w 46"/>
                <a:gd name="T45" fmla="*/ 20 h 80"/>
                <a:gd name="T46" fmla="*/ 24 w 46"/>
                <a:gd name="T47" fmla="*/ 25 h 80"/>
                <a:gd name="T48" fmla="*/ 27 w 46"/>
                <a:gd name="T49" fmla="*/ 30 h 80"/>
                <a:gd name="T50" fmla="*/ 31 w 46"/>
                <a:gd name="T51" fmla="*/ 34 h 80"/>
                <a:gd name="T52" fmla="*/ 34 w 46"/>
                <a:gd name="T53" fmla="*/ 40 h 80"/>
                <a:gd name="T54" fmla="*/ 37 w 46"/>
                <a:gd name="T55" fmla="*/ 46 h 80"/>
                <a:gd name="T56" fmla="*/ 40 w 46"/>
                <a:gd name="T57" fmla="*/ 52 h 80"/>
                <a:gd name="T58" fmla="*/ 41 w 46"/>
                <a:gd name="T59" fmla="*/ 58 h 80"/>
                <a:gd name="T60" fmla="*/ 43 w 46"/>
                <a:gd name="T61" fmla="*/ 64 h 80"/>
                <a:gd name="T62" fmla="*/ 44 w 46"/>
                <a:gd name="T63" fmla="*/ 70 h 80"/>
                <a:gd name="T64" fmla="*/ 44 w 46"/>
                <a:gd name="T65" fmla="*/ 76 h 80"/>
                <a:gd name="T66" fmla="*/ 45 w 46"/>
                <a:gd name="T67"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80">
                  <a:moveTo>
                    <a:pt x="45" y="79"/>
                  </a:moveTo>
                  <a:lnTo>
                    <a:pt x="45" y="79"/>
                  </a:lnTo>
                  <a:lnTo>
                    <a:pt x="45" y="76"/>
                  </a:lnTo>
                  <a:lnTo>
                    <a:pt x="45" y="72"/>
                  </a:lnTo>
                  <a:lnTo>
                    <a:pt x="45" y="70"/>
                  </a:lnTo>
                  <a:lnTo>
                    <a:pt x="45" y="67"/>
                  </a:lnTo>
                  <a:lnTo>
                    <a:pt x="44" y="64"/>
                  </a:lnTo>
                  <a:lnTo>
                    <a:pt x="44" y="61"/>
                  </a:lnTo>
                  <a:lnTo>
                    <a:pt x="42" y="58"/>
                  </a:lnTo>
                  <a:lnTo>
                    <a:pt x="42" y="55"/>
                  </a:lnTo>
                  <a:lnTo>
                    <a:pt x="41" y="52"/>
                  </a:lnTo>
                  <a:lnTo>
                    <a:pt x="40" y="48"/>
                  </a:lnTo>
                  <a:lnTo>
                    <a:pt x="38" y="46"/>
                  </a:lnTo>
                  <a:lnTo>
                    <a:pt x="37" y="43"/>
                  </a:lnTo>
                  <a:lnTo>
                    <a:pt x="35" y="40"/>
                  </a:lnTo>
                  <a:lnTo>
                    <a:pt x="34" y="37"/>
                  </a:lnTo>
                  <a:lnTo>
                    <a:pt x="32" y="34"/>
                  </a:lnTo>
                  <a:lnTo>
                    <a:pt x="30" y="32"/>
                  </a:lnTo>
                  <a:lnTo>
                    <a:pt x="29" y="29"/>
                  </a:lnTo>
                  <a:lnTo>
                    <a:pt x="27" y="26"/>
                  </a:lnTo>
                  <a:lnTo>
                    <a:pt x="25" y="23"/>
                  </a:lnTo>
                  <a:lnTo>
                    <a:pt x="23" y="21"/>
                  </a:lnTo>
                  <a:lnTo>
                    <a:pt x="22" y="19"/>
                  </a:lnTo>
                  <a:lnTo>
                    <a:pt x="20" y="17"/>
                  </a:lnTo>
                  <a:lnTo>
                    <a:pt x="17" y="15"/>
                  </a:lnTo>
                  <a:lnTo>
                    <a:pt x="16" y="12"/>
                  </a:lnTo>
                  <a:lnTo>
                    <a:pt x="14" y="11"/>
                  </a:lnTo>
                  <a:lnTo>
                    <a:pt x="12" y="8"/>
                  </a:lnTo>
                  <a:lnTo>
                    <a:pt x="10" y="7"/>
                  </a:lnTo>
                  <a:lnTo>
                    <a:pt x="8" y="6"/>
                  </a:lnTo>
                  <a:lnTo>
                    <a:pt x="6" y="4"/>
                  </a:lnTo>
                  <a:lnTo>
                    <a:pt x="4" y="2"/>
                  </a:lnTo>
                  <a:lnTo>
                    <a:pt x="2" y="1"/>
                  </a:lnTo>
                  <a:lnTo>
                    <a:pt x="1" y="0"/>
                  </a:lnTo>
                  <a:lnTo>
                    <a:pt x="0" y="1"/>
                  </a:lnTo>
                  <a:lnTo>
                    <a:pt x="2" y="2"/>
                  </a:lnTo>
                  <a:lnTo>
                    <a:pt x="4" y="3"/>
                  </a:lnTo>
                  <a:lnTo>
                    <a:pt x="5" y="5"/>
                  </a:lnTo>
                  <a:lnTo>
                    <a:pt x="7" y="6"/>
                  </a:lnTo>
                  <a:lnTo>
                    <a:pt x="9" y="7"/>
                  </a:lnTo>
                  <a:lnTo>
                    <a:pt x="11" y="9"/>
                  </a:lnTo>
                  <a:lnTo>
                    <a:pt x="13" y="11"/>
                  </a:lnTo>
                  <a:lnTo>
                    <a:pt x="15" y="13"/>
                  </a:lnTo>
                  <a:lnTo>
                    <a:pt x="17" y="15"/>
                  </a:lnTo>
                  <a:lnTo>
                    <a:pt x="19" y="17"/>
                  </a:lnTo>
                  <a:lnTo>
                    <a:pt x="21" y="20"/>
                  </a:lnTo>
                  <a:lnTo>
                    <a:pt x="23" y="22"/>
                  </a:lnTo>
                  <a:lnTo>
                    <a:pt x="24" y="25"/>
                  </a:lnTo>
                  <a:lnTo>
                    <a:pt x="26" y="27"/>
                  </a:lnTo>
                  <a:lnTo>
                    <a:pt x="27" y="30"/>
                  </a:lnTo>
                  <a:lnTo>
                    <a:pt x="29" y="33"/>
                  </a:lnTo>
                  <a:lnTo>
                    <a:pt x="31" y="34"/>
                  </a:lnTo>
                  <a:lnTo>
                    <a:pt x="33" y="37"/>
                  </a:lnTo>
                  <a:lnTo>
                    <a:pt x="34" y="40"/>
                  </a:lnTo>
                  <a:lnTo>
                    <a:pt x="35" y="44"/>
                  </a:lnTo>
                  <a:lnTo>
                    <a:pt x="37" y="46"/>
                  </a:lnTo>
                  <a:lnTo>
                    <a:pt x="38" y="49"/>
                  </a:lnTo>
                  <a:lnTo>
                    <a:pt x="40" y="52"/>
                  </a:lnTo>
                  <a:lnTo>
                    <a:pt x="41" y="55"/>
                  </a:lnTo>
                  <a:lnTo>
                    <a:pt x="41" y="58"/>
                  </a:lnTo>
                  <a:lnTo>
                    <a:pt x="42" y="61"/>
                  </a:lnTo>
                  <a:lnTo>
                    <a:pt x="43" y="64"/>
                  </a:lnTo>
                  <a:lnTo>
                    <a:pt x="44" y="67"/>
                  </a:lnTo>
                  <a:lnTo>
                    <a:pt x="44" y="70"/>
                  </a:lnTo>
                  <a:lnTo>
                    <a:pt x="44" y="72"/>
                  </a:lnTo>
                  <a:lnTo>
                    <a:pt x="44" y="76"/>
                  </a:lnTo>
                  <a:lnTo>
                    <a:pt x="44" y="79"/>
                  </a:lnTo>
                  <a:lnTo>
                    <a:pt x="45" y="7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2" name="Freeform 208"/>
            <p:cNvSpPr>
              <a:spLocks/>
            </p:cNvSpPr>
            <p:nvPr/>
          </p:nvSpPr>
          <p:spPr bwMode="auto">
            <a:xfrm>
              <a:off x="6131" y="816"/>
              <a:ext cx="9" cy="34"/>
            </a:xfrm>
            <a:custGeom>
              <a:avLst/>
              <a:gdLst>
                <a:gd name="T0" fmla="*/ 8 w 9"/>
                <a:gd name="T1" fmla="*/ 33 h 34"/>
                <a:gd name="T2" fmla="*/ 8 w 9"/>
                <a:gd name="T3" fmla="*/ 33 h 34"/>
                <a:gd name="T4" fmla="*/ 7 w 9"/>
                <a:gd name="T5" fmla="*/ 32 h 34"/>
                <a:gd name="T6" fmla="*/ 7 w 9"/>
                <a:gd name="T7" fmla="*/ 32 h 34"/>
                <a:gd name="T8" fmla="*/ 6 w 9"/>
                <a:gd name="T9" fmla="*/ 31 h 34"/>
                <a:gd name="T10" fmla="*/ 6 w 9"/>
                <a:gd name="T11" fmla="*/ 31 h 34"/>
                <a:gd name="T12" fmla="*/ 5 w 9"/>
                <a:gd name="T13" fmla="*/ 30 h 34"/>
                <a:gd name="T14" fmla="*/ 4 w 9"/>
                <a:gd name="T15" fmla="*/ 29 h 34"/>
                <a:gd name="T16" fmla="*/ 4 w 9"/>
                <a:gd name="T17" fmla="*/ 28 h 34"/>
                <a:gd name="T18" fmla="*/ 3 w 9"/>
                <a:gd name="T19" fmla="*/ 26 h 34"/>
                <a:gd name="T20" fmla="*/ 2 w 9"/>
                <a:gd name="T21" fmla="*/ 25 h 34"/>
                <a:gd name="T22" fmla="*/ 1 w 9"/>
                <a:gd name="T23" fmla="*/ 23 h 34"/>
                <a:gd name="T24" fmla="*/ 1 w 9"/>
                <a:gd name="T25" fmla="*/ 20 h 34"/>
                <a:gd name="T26" fmla="*/ 1 w 9"/>
                <a:gd name="T27" fmla="*/ 17 h 34"/>
                <a:gd name="T28" fmla="*/ 1 w 9"/>
                <a:gd name="T29" fmla="*/ 14 h 34"/>
                <a:gd name="T30" fmla="*/ 1 w 9"/>
                <a:gd name="T31" fmla="*/ 9 h 34"/>
                <a:gd name="T32" fmla="*/ 1 w 9"/>
                <a:gd name="T33" fmla="*/ 5 h 34"/>
                <a:gd name="T34" fmla="*/ 1 w 9"/>
                <a:gd name="T35" fmla="*/ 0 h 34"/>
                <a:gd name="T36" fmla="*/ 1 w 9"/>
                <a:gd name="T37" fmla="*/ 0 h 34"/>
                <a:gd name="T38" fmla="*/ 0 w 9"/>
                <a:gd name="T39" fmla="*/ 5 h 34"/>
                <a:gd name="T40" fmla="*/ 0 w 9"/>
                <a:gd name="T41" fmla="*/ 9 h 34"/>
                <a:gd name="T42" fmla="*/ 0 w 9"/>
                <a:gd name="T43" fmla="*/ 14 h 34"/>
                <a:gd name="T44" fmla="*/ 0 w 9"/>
                <a:gd name="T45" fmla="*/ 17 h 34"/>
                <a:gd name="T46" fmla="*/ 1 w 9"/>
                <a:gd name="T47" fmla="*/ 20 h 34"/>
                <a:gd name="T48" fmla="*/ 1 w 9"/>
                <a:gd name="T49" fmla="*/ 23 h 34"/>
                <a:gd name="T50" fmla="*/ 1 w 9"/>
                <a:gd name="T51" fmla="*/ 25 h 34"/>
                <a:gd name="T52" fmla="*/ 2 w 9"/>
                <a:gd name="T53" fmla="*/ 27 h 34"/>
                <a:gd name="T54" fmla="*/ 3 w 9"/>
                <a:gd name="T55" fmla="*/ 29 h 34"/>
                <a:gd name="T56" fmla="*/ 4 w 9"/>
                <a:gd name="T57" fmla="*/ 30 h 34"/>
                <a:gd name="T58" fmla="*/ 4 w 9"/>
                <a:gd name="T59" fmla="*/ 31 h 34"/>
                <a:gd name="T60" fmla="*/ 6 w 9"/>
                <a:gd name="T61" fmla="*/ 32 h 34"/>
                <a:gd name="T62" fmla="*/ 6 w 9"/>
                <a:gd name="T63" fmla="*/ 32 h 34"/>
                <a:gd name="T64" fmla="*/ 7 w 9"/>
                <a:gd name="T65" fmla="*/ 33 h 34"/>
                <a:gd name="T66" fmla="*/ 7 w 9"/>
                <a:gd name="T67" fmla="*/ 33 h 34"/>
                <a:gd name="T68" fmla="*/ 8 w 9"/>
                <a:gd name="T6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34">
                  <a:moveTo>
                    <a:pt x="8" y="33"/>
                  </a:moveTo>
                  <a:lnTo>
                    <a:pt x="8" y="33"/>
                  </a:lnTo>
                  <a:lnTo>
                    <a:pt x="7" y="32"/>
                  </a:lnTo>
                  <a:lnTo>
                    <a:pt x="7" y="32"/>
                  </a:lnTo>
                  <a:lnTo>
                    <a:pt x="6" y="31"/>
                  </a:lnTo>
                  <a:lnTo>
                    <a:pt x="6" y="31"/>
                  </a:lnTo>
                  <a:lnTo>
                    <a:pt x="5" y="30"/>
                  </a:lnTo>
                  <a:lnTo>
                    <a:pt x="4" y="29"/>
                  </a:lnTo>
                  <a:lnTo>
                    <a:pt x="4" y="28"/>
                  </a:lnTo>
                  <a:lnTo>
                    <a:pt x="3" y="26"/>
                  </a:lnTo>
                  <a:lnTo>
                    <a:pt x="2" y="25"/>
                  </a:lnTo>
                  <a:lnTo>
                    <a:pt x="1" y="23"/>
                  </a:lnTo>
                  <a:lnTo>
                    <a:pt x="1" y="20"/>
                  </a:lnTo>
                  <a:lnTo>
                    <a:pt x="1" y="17"/>
                  </a:lnTo>
                  <a:lnTo>
                    <a:pt x="1" y="14"/>
                  </a:lnTo>
                  <a:lnTo>
                    <a:pt x="1" y="9"/>
                  </a:lnTo>
                  <a:lnTo>
                    <a:pt x="1" y="5"/>
                  </a:lnTo>
                  <a:lnTo>
                    <a:pt x="1" y="0"/>
                  </a:lnTo>
                  <a:lnTo>
                    <a:pt x="1" y="0"/>
                  </a:lnTo>
                  <a:lnTo>
                    <a:pt x="0" y="5"/>
                  </a:lnTo>
                  <a:lnTo>
                    <a:pt x="0" y="9"/>
                  </a:lnTo>
                  <a:lnTo>
                    <a:pt x="0" y="14"/>
                  </a:lnTo>
                  <a:lnTo>
                    <a:pt x="0" y="17"/>
                  </a:lnTo>
                  <a:lnTo>
                    <a:pt x="1" y="20"/>
                  </a:lnTo>
                  <a:lnTo>
                    <a:pt x="1" y="23"/>
                  </a:lnTo>
                  <a:lnTo>
                    <a:pt x="1" y="25"/>
                  </a:lnTo>
                  <a:lnTo>
                    <a:pt x="2" y="27"/>
                  </a:lnTo>
                  <a:lnTo>
                    <a:pt x="3" y="29"/>
                  </a:lnTo>
                  <a:lnTo>
                    <a:pt x="4" y="30"/>
                  </a:lnTo>
                  <a:lnTo>
                    <a:pt x="4" y="31"/>
                  </a:lnTo>
                  <a:lnTo>
                    <a:pt x="6" y="32"/>
                  </a:lnTo>
                  <a:lnTo>
                    <a:pt x="6" y="32"/>
                  </a:lnTo>
                  <a:lnTo>
                    <a:pt x="7" y="33"/>
                  </a:lnTo>
                  <a:lnTo>
                    <a:pt x="7" y="33"/>
                  </a:lnTo>
                  <a:lnTo>
                    <a:pt x="8" y="3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3" name="Freeform 209"/>
            <p:cNvSpPr>
              <a:spLocks/>
            </p:cNvSpPr>
            <p:nvPr/>
          </p:nvSpPr>
          <p:spPr bwMode="auto">
            <a:xfrm>
              <a:off x="6146" y="816"/>
              <a:ext cx="34" cy="35"/>
            </a:xfrm>
            <a:custGeom>
              <a:avLst/>
              <a:gdLst>
                <a:gd name="T0" fmla="*/ 32 w 34"/>
                <a:gd name="T1" fmla="*/ 0 h 35"/>
                <a:gd name="T2" fmla="*/ 32 w 34"/>
                <a:gd name="T3" fmla="*/ 0 h 35"/>
                <a:gd name="T4" fmla="*/ 32 w 34"/>
                <a:gd name="T5" fmla="*/ 4 h 35"/>
                <a:gd name="T6" fmla="*/ 31 w 34"/>
                <a:gd name="T7" fmla="*/ 9 h 35"/>
                <a:gd name="T8" fmla="*/ 30 w 34"/>
                <a:gd name="T9" fmla="*/ 13 h 35"/>
                <a:gd name="T10" fmla="*/ 28 w 34"/>
                <a:gd name="T11" fmla="*/ 16 h 35"/>
                <a:gd name="T12" fmla="*/ 25 w 34"/>
                <a:gd name="T13" fmla="*/ 20 h 35"/>
                <a:gd name="T14" fmla="*/ 24 w 34"/>
                <a:gd name="T15" fmla="*/ 22 h 35"/>
                <a:gd name="T16" fmla="*/ 21 w 34"/>
                <a:gd name="T17" fmla="*/ 26 h 35"/>
                <a:gd name="T18" fmla="*/ 18 w 34"/>
                <a:gd name="T19" fmla="*/ 27 h 35"/>
                <a:gd name="T20" fmla="*/ 15 w 34"/>
                <a:gd name="T21" fmla="*/ 29 h 35"/>
                <a:gd name="T22" fmla="*/ 12 w 34"/>
                <a:gd name="T23" fmla="*/ 30 h 35"/>
                <a:gd name="T24" fmla="*/ 9 w 34"/>
                <a:gd name="T25" fmla="*/ 31 h 35"/>
                <a:gd name="T26" fmla="*/ 7 w 34"/>
                <a:gd name="T27" fmla="*/ 32 h 35"/>
                <a:gd name="T28" fmla="*/ 5 w 34"/>
                <a:gd name="T29" fmla="*/ 33 h 35"/>
                <a:gd name="T30" fmla="*/ 3 w 34"/>
                <a:gd name="T31" fmla="*/ 33 h 35"/>
                <a:gd name="T32" fmla="*/ 1 w 34"/>
                <a:gd name="T33" fmla="*/ 33 h 35"/>
                <a:gd name="T34" fmla="*/ 0 w 34"/>
                <a:gd name="T35" fmla="*/ 33 h 35"/>
                <a:gd name="T36" fmla="*/ 1 w 34"/>
                <a:gd name="T37" fmla="*/ 34 h 35"/>
                <a:gd name="T38" fmla="*/ 3 w 34"/>
                <a:gd name="T39" fmla="*/ 34 h 35"/>
                <a:gd name="T40" fmla="*/ 5 w 34"/>
                <a:gd name="T41" fmla="*/ 34 h 35"/>
                <a:gd name="T42" fmla="*/ 8 w 34"/>
                <a:gd name="T43" fmla="*/ 33 h 35"/>
                <a:gd name="T44" fmla="*/ 10 w 34"/>
                <a:gd name="T45" fmla="*/ 32 h 35"/>
                <a:gd name="T46" fmla="*/ 12 w 34"/>
                <a:gd name="T47" fmla="*/ 31 h 35"/>
                <a:gd name="T48" fmla="*/ 16 w 34"/>
                <a:gd name="T49" fmla="*/ 30 h 35"/>
                <a:gd name="T50" fmla="*/ 19 w 34"/>
                <a:gd name="T51" fmla="*/ 27 h 35"/>
                <a:gd name="T52" fmla="*/ 22 w 34"/>
                <a:gd name="T53" fmla="*/ 26 h 35"/>
                <a:gd name="T54" fmla="*/ 25 w 34"/>
                <a:gd name="T55" fmla="*/ 23 h 35"/>
                <a:gd name="T56" fmla="*/ 26 w 34"/>
                <a:gd name="T57" fmla="*/ 20 h 35"/>
                <a:gd name="T58" fmla="*/ 29 w 34"/>
                <a:gd name="T59" fmla="*/ 17 h 35"/>
                <a:gd name="T60" fmla="*/ 31 w 34"/>
                <a:gd name="T61" fmla="*/ 14 h 35"/>
                <a:gd name="T62" fmla="*/ 32 w 34"/>
                <a:gd name="T63" fmla="*/ 9 h 35"/>
                <a:gd name="T64" fmla="*/ 33 w 34"/>
                <a:gd name="T65" fmla="*/ 5 h 35"/>
                <a:gd name="T66" fmla="*/ 33 w 34"/>
                <a:gd name="T67" fmla="*/ 0 h 35"/>
                <a:gd name="T68" fmla="*/ 32 w 34"/>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5">
                  <a:moveTo>
                    <a:pt x="32" y="0"/>
                  </a:moveTo>
                  <a:lnTo>
                    <a:pt x="32" y="0"/>
                  </a:lnTo>
                  <a:lnTo>
                    <a:pt x="32" y="4"/>
                  </a:lnTo>
                  <a:lnTo>
                    <a:pt x="31" y="9"/>
                  </a:lnTo>
                  <a:lnTo>
                    <a:pt x="30" y="13"/>
                  </a:lnTo>
                  <a:lnTo>
                    <a:pt x="28" y="16"/>
                  </a:lnTo>
                  <a:lnTo>
                    <a:pt x="25" y="20"/>
                  </a:lnTo>
                  <a:lnTo>
                    <a:pt x="24" y="22"/>
                  </a:lnTo>
                  <a:lnTo>
                    <a:pt x="21" y="26"/>
                  </a:lnTo>
                  <a:lnTo>
                    <a:pt x="18" y="27"/>
                  </a:lnTo>
                  <a:lnTo>
                    <a:pt x="15" y="29"/>
                  </a:lnTo>
                  <a:lnTo>
                    <a:pt x="12" y="30"/>
                  </a:lnTo>
                  <a:lnTo>
                    <a:pt x="9" y="31"/>
                  </a:lnTo>
                  <a:lnTo>
                    <a:pt x="7" y="32"/>
                  </a:lnTo>
                  <a:lnTo>
                    <a:pt x="5" y="33"/>
                  </a:lnTo>
                  <a:lnTo>
                    <a:pt x="3" y="33"/>
                  </a:lnTo>
                  <a:lnTo>
                    <a:pt x="1" y="33"/>
                  </a:lnTo>
                  <a:lnTo>
                    <a:pt x="0" y="33"/>
                  </a:lnTo>
                  <a:lnTo>
                    <a:pt x="1" y="34"/>
                  </a:lnTo>
                  <a:lnTo>
                    <a:pt x="3" y="34"/>
                  </a:lnTo>
                  <a:lnTo>
                    <a:pt x="5" y="34"/>
                  </a:lnTo>
                  <a:lnTo>
                    <a:pt x="8" y="33"/>
                  </a:lnTo>
                  <a:lnTo>
                    <a:pt x="10" y="32"/>
                  </a:lnTo>
                  <a:lnTo>
                    <a:pt x="12" y="31"/>
                  </a:lnTo>
                  <a:lnTo>
                    <a:pt x="16" y="30"/>
                  </a:lnTo>
                  <a:lnTo>
                    <a:pt x="19" y="27"/>
                  </a:lnTo>
                  <a:lnTo>
                    <a:pt x="22" y="26"/>
                  </a:lnTo>
                  <a:lnTo>
                    <a:pt x="25" y="23"/>
                  </a:lnTo>
                  <a:lnTo>
                    <a:pt x="26" y="20"/>
                  </a:lnTo>
                  <a:lnTo>
                    <a:pt x="29" y="17"/>
                  </a:lnTo>
                  <a:lnTo>
                    <a:pt x="31" y="14"/>
                  </a:lnTo>
                  <a:lnTo>
                    <a:pt x="32" y="9"/>
                  </a:lnTo>
                  <a:lnTo>
                    <a:pt x="33" y="5"/>
                  </a:lnTo>
                  <a:lnTo>
                    <a:pt x="33" y="0"/>
                  </a:lnTo>
                  <a:lnTo>
                    <a:pt x="3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4" name="Freeform 210"/>
            <p:cNvSpPr>
              <a:spLocks/>
            </p:cNvSpPr>
            <p:nvPr/>
          </p:nvSpPr>
          <p:spPr bwMode="auto">
            <a:xfrm>
              <a:off x="6155" y="766"/>
              <a:ext cx="25" cy="45"/>
            </a:xfrm>
            <a:custGeom>
              <a:avLst/>
              <a:gdLst>
                <a:gd name="T0" fmla="*/ 0 w 25"/>
                <a:gd name="T1" fmla="*/ 1 h 45"/>
                <a:gd name="T2" fmla="*/ 0 w 25"/>
                <a:gd name="T3" fmla="*/ 1 h 45"/>
                <a:gd name="T4" fmla="*/ 4 w 25"/>
                <a:gd name="T5" fmla="*/ 4 h 45"/>
                <a:gd name="T6" fmla="*/ 6 w 25"/>
                <a:gd name="T7" fmla="*/ 7 h 45"/>
                <a:gd name="T8" fmla="*/ 10 w 25"/>
                <a:gd name="T9" fmla="*/ 10 h 45"/>
                <a:gd name="T10" fmla="*/ 12 w 25"/>
                <a:gd name="T11" fmla="*/ 11 h 45"/>
                <a:gd name="T12" fmla="*/ 14 w 25"/>
                <a:gd name="T13" fmla="*/ 14 h 45"/>
                <a:gd name="T14" fmla="*/ 16 w 25"/>
                <a:gd name="T15" fmla="*/ 17 h 45"/>
                <a:gd name="T16" fmla="*/ 18 w 25"/>
                <a:gd name="T17" fmla="*/ 18 h 45"/>
                <a:gd name="T18" fmla="*/ 20 w 25"/>
                <a:gd name="T19" fmla="*/ 21 h 45"/>
                <a:gd name="T20" fmla="*/ 20 w 25"/>
                <a:gd name="T21" fmla="*/ 23 h 45"/>
                <a:gd name="T22" fmla="*/ 21 w 25"/>
                <a:gd name="T23" fmla="*/ 25 h 45"/>
                <a:gd name="T24" fmla="*/ 21 w 25"/>
                <a:gd name="T25" fmla="*/ 27 h 45"/>
                <a:gd name="T26" fmla="*/ 22 w 25"/>
                <a:gd name="T27" fmla="*/ 30 h 45"/>
                <a:gd name="T28" fmla="*/ 23 w 25"/>
                <a:gd name="T29" fmla="*/ 33 h 45"/>
                <a:gd name="T30" fmla="*/ 23 w 25"/>
                <a:gd name="T31" fmla="*/ 36 h 45"/>
                <a:gd name="T32" fmla="*/ 23 w 25"/>
                <a:gd name="T33" fmla="*/ 40 h 45"/>
                <a:gd name="T34" fmla="*/ 23 w 25"/>
                <a:gd name="T35" fmla="*/ 44 h 45"/>
                <a:gd name="T36" fmla="*/ 24 w 25"/>
                <a:gd name="T37" fmla="*/ 44 h 45"/>
                <a:gd name="T38" fmla="*/ 24 w 25"/>
                <a:gd name="T39" fmla="*/ 40 h 45"/>
                <a:gd name="T40" fmla="*/ 24 w 25"/>
                <a:gd name="T41" fmla="*/ 36 h 45"/>
                <a:gd name="T42" fmla="*/ 24 w 25"/>
                <a:gd name="T43" fmla="*/ 33 h 45"/>
                <a:gd name="T44" fmla="*/ 23 w 25"/>
                <a:gd name="T45" fmla="*/ 30 h 45"/>
                <a:gd name="T46" fmla="*/ 23 w 25"/>
                <a:gd name="T47" fmla="*/ 27 h 45"/>
                <a:gd name="T48" fmla="*/ 22 w 25"/>
                <a:gd name="T49" fmla="*/ 25 h 45"/>
                <a:gd name="T50" fmla="*/ 21 w 25"/>
                <a:gd name="T51" fmla="*/ 22 h 45"/>
                <a:gd name="T52" fmla="*/ 20 w 25"/>
                <a:gd name="T53" fmla="*/ 20 h 45"/>
                <a:gd name="T54" fmla="*/ 19 w 25"/>
                <a:gd name="T55" fmla="*/ 18 h 45"/>
                <a:gd name="T56" fmla="*/ 17 w 25"/>
                <a:gd name="T57" fmla="*/ 16 h 45"/>
                <a:gd name="T58" fmla="*/ 15 w 25"/>
                <a:gd name="T59" fmla="*/ 14 h 45"/>
                <a:gd name="T60" fmla="*/ 12 w 25"/>
                <a:gd name="T61" fmla="*/ 11 h 45"/>
                <a:gd name="T62" fmla="*/ 10 w 25"/>
                <a:gd name="T63" fmla="*/ 9 h 45"/>
                <a:gd name="T64" fmla="*/ 7 w 25"/>
                <a:gd name="T65" fmla="*/ 6 h 45"/>
                <a:gd name="T66" fmla="*/ 4 w 25"/>
                <a:gd name="T67" fmla="*/ 4 h 45"/>
                <a:gd name="T68" fmla="*/ 0 w 25"/>
                <a:gd name="T69" fmla="*/ 0 h 45"/>
                <a:gd name="T70" fmla="*/ 0 w 25"/>
                <a:gd name="T7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45">
                  <a:moveTo>
                    <a:pt x="0" y="1"/>
                  </a:moveTo>
                  <a:lnTo>
                    <a:pt x="0" y="1"/>
                  </a:lnTo>
                  <a:lnTo>
                    <a:pt x="4" y="4"/>
                  </a:lnTo>
                  <a:lnTo>
                    <a:pt x="6" y="7"/>
                  </a:lnTo>
                  <a:lnTo>
                    <a:pt x="10" y="10"/>
                  </a:lnTo>
                  <a:lnTo>
                    <a:pt x="12" y="11"/>
                  </a:lnTo>
                  <a:lnTo>
                    <a:pt x="14" y="14"/>
                  </a:lnTo>
                  <a:lnTo>
                    <a:pt x="16" y="17"/>
                  </a:lnTo>
                  <a:lnTo>
                    <a:pt x="18" y="18"/>
                  </a:lnTo>
                  <a:lnTo>
                    <a:pt x="20" y="21"/>
                  </a:lnTo>
                  <a:lnTo>
                    <a:pt x="20" y="23"/>
                  </a:lnTo>
                  <a:lnTo>
                    <a:pt x="21" y="25"/>
                  </a:lnTo>
                  <a:lnTo>
                    <a:pt x="21" y="27"/>
                  </a:lnTo>
                  <a:lnTo>
                    <a:pt x="22" y="30"/>
                  </a:lnTo>
                  <a:lnTo>
                    <a:pt x="23" y="33"/>
                  </a:lnTo>
                  <a:lnTo>
                    <a:pt x="23" y="36"/>
                  </a:lnTo>
                  <a:lnTo>
                    <a:pt x="23" y="40"/>
                  </a:lnTo>
                  <a:lnTo>
                    <a:pt x="23" y="44"/>
                  </a:lnTo>
                  <a:lnTo>
                    <a:pt x="24" y="44"/>
                  </a:lnTo>
                  <a:lnTo>
                    <a:pt x="24" y="40"/>
                  </a:lnTo>
                  <a:lnTo>
                    <a:pt x="24" y="36"/>
                  </a:lnTo>
                  <a:lnTo>
                    <a:pt x="24" y="33"/>
                  </a:lnTo>
                  <a:lnTo>
                    <a:pt x="23" y="30"/>
                  </a:lnTo>
                  <a:lnTo>
                    <a:pt x="23" y="27"/>
                  </a:lnTo>
                  <a:lnTo>
                    <a:pt x="22" y="25"/>
                  </a:lnTo>
                  <a:lnTo>
                    <a:pt x="21" y="22"/>
                  </a:lnTo>
                  <a:lnTo>
                    <a:pt x="20" y="20"/>
                  </a:lnTo>
                  <a:lnTo>
                    <a:pt x="19" y="18"/>
                  </a:lnTo>
                  <a:lnTo>
                    <a:pt x="17" y="16"/>
                  </a:lnTo>
                  <a:lnTo>
                    <a:pt x="15" y="14"/>
                  </a:lnTo>
                  <a:lnTo>
                    <a:pt x="12" y="11"/>
                  </a:lnTo>
                  <a:lnTo>
                    <a:pt x="10" y="9"/>
                  </a:lnTo>
                  <a:lnTo>
                    <a:pt x="7" y="6"/>
                  </a:lnTo>
                  <a:lnTo>
                    <a:pt x="4" y="4"/>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5" name="Freeform 211"/>
            <p:cNvSpPr>
              <a:spLocks/>
            </p:cNvSpPr>
            <p:nvPr/>
          </p:nvSpPr>
          <p:spPr bwMode="auto">
            <a:xfrm>
              <a:off x="6139" y="762"/>
              <a:ext cx="10" cy="3"/>
            </a:xfrm>
            <a:custGeom>
              <a:avLst/>
              <a:gdLst>
                <a:gd name="T0" fmla="*/ 0 w 10"/>
                <a:gd name="T1" fmla="*/ 2 h 3"/>
                <a:gd name="T2" fmla="*/ 0 w 10"/>
                <a:gd name="T3" fmla="*/ 2 h 3"/>
                <a:gd name="T4" fmla="*/ 0 w 10"/>
                <a:gd name="T5" fmla="*/ 2 h 3"/>
                <a:gd name="T6" fmla="*/ 0 w 10"/>
                <a:gd name="T7" fmla="*/ 2 h 3"/>
                <a:gd name="T8" fmla="*/ 1 w 10"/>
                <a:gd name="T9" fmla="*/ 2 h 3"/>
                <a:gd name="T10" fmla="*/ 1 w 10"/>
                <a:gd name="T11" fmla="*/ 2 h 3"/>
                <a:gd name="T12" fmla="*/ 1 w 10"/>
                <a:gd name="T13" fmla="*/ 2 h 3"/>
                <a:gd name="T14" fmla="*/ 1 w 10"/>
                <a:gd name="T15" fmla="*/ 1 h 3"/>
                <a:gd name="T16" fmla="*/ 2 w 10"/>
                <a:gd name="T17" fmla="*/ 1 h 3"/>
                <a:gd name="T18" fmla="*/ 2 w 10"/>
                <a:gd name="T19" fmla="*/ 1 h 3"/>
                <a:gd name="T20" fmla="*/ 3 w 10"/>
                <a:gd name="T21" fmla="*/ 1 h 3"/>
                <a:gd name="T22" fmla="*/ 3 w 10"/>
                <a:gd name="T23" fmla="*/ 1 h 3"/>
                <a:gd name="T24" fmla="*/ 4 w 10"/>
                <a:gd name="T25" fmla="*/ 0 h 3"/>
                <a:gd name="T26" fmla="*/ 5 w 10"/>
                <a:gd name="T27" fmla="*/ 0 h 3"/>
                <a:gd name="T28" fmla="*/ 6 w 10"/>
                <a:gd name="T29" fmla="*/ 1 h 3"/>
                <a:gd name="T30" fmla="*/ 7 w 10"/>
                <a:gd name="T31" fmla="*/ 1 h 3"/>
                <a:gd name="T32" fmla="*/ 9 w 10"/>
                <a:gd name="T33" fmla="*/ 1 h 3"/>
                <a:gd name="T34" fmla="*/ 9 w 10"/>
                <a:gd name="T35" fmla="*/ 1 h 3"/>
                <a:gd name="T36" fmla="*/ 8 w 10"/>
                <a:gd name="T37" fmla="*/ 1 h 3"/>
                <a:gd name="T38" fmla="*/ 6 w 10"/>
                <a:gd name="T39" fmla="*/ 0 h 3"/>
                <a:gd name="T40" fmla="*/ 5 w 10"/>
                <a:gd name="T41" fmla="*/ 0 h 3"/>
                <a:gd name="T42" fmla="*/ 4 w 10"/>
                <a:gd name="T43" fmla="*/ 0 h 3"/>
                <a:gd name="T44" fmla="*/ 3 w 10"/>
                <a:gd name="T45" fmla="*/ 0 h 3"/>
                <a:gd name="T46" fmla="*/ 2 w 10"/>
                <a:gd name="T47" fmla="*/ 0 h 3"/>
                <a:gd name="T48" fmla="*/ 2 w 10"/>
                <a:gd name="T49" fmla="*/ 1 h 3"/>
                <a:gd name="T50" fmla="*/ 1 w 10"/>
                <a:gd name="T51" fmla="*/ 1 h 3"/>
                <a:gd name="T52" fmla="*/ 1 w 10"/>
                <a:gd name="T53" fmla="*/ 1 h 3"/>
                <a:gd name="T54" fmla="*/ 0 w 10"/>
                <a:gd name="T55" fmla="*/ 1 h 3"/>
                <a:gd name="T56" fmla="*/ 0 w 10"/>
                <a:gd name="T57" fmla="*/ 2 h 3"/>
                <a:gd name="T58" fmla="*/ 0 w 10"/>
                <a:gd name="T59" fmla="*/ 2 h 3"/>
                <a:gd name="T60" fmla="*/ 1 w 10"/>
                <a:gd name="T61" fmla="*/ 2 h 3"/>
                <a:gd name="T62" fmla="*/ 1 w 10"/>
                <a:gd name="T63" fmla="*/ 2 h 3"/>
                <a:gd name="T64" fmla="*/ 1 w 10"/>
                <a:gd name="T65" fmla="*/ 2 h 3"/>
                <a:gd name="T66" fmla="*/ 1 w 10"/>
                <a:gd name="T67" fmla="*/ 1 h 3"/>
                <a:gd name="T68" fmla="*/ 1 w 10"/>
                <a:gd name="T69" fmla="*/ 2 h 3"/>
                <a:gd name="T70" fmla="*/ 1 w 10"/>
                <a:gd name="T71" fmla="*/ 1 h 3"/>
                <a:gd name="T72" fmla="*/ 0 w 10"/>
                <a:gd name="T7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3">
                  <a:moveTo>
                    <a:pt x="0" y="2"/>
                  </a:moveTo>
                  <a:lnTo>
                    <a:pt x="0" y="2"/>
                  </a:lnTo>
                  <a:lnTo>
                    <a:pt x="0" y="2"/>
                  </a:lnTo>
                  <a:lnTo>
                    <a:pt x="0" y="2"/>
                  </a:lnTo>
                  <a:lnTo>
                    <a:pt x="1" y="2"/>
                  </a:lnTo>
                  <a:lnTo>
                    <a:pt x="1" y="2"/>
                  </a:lnTo>
                  <a:lnTo>
                    <a:pt x="1" y="2"/>
                  </a:lnTo>
                  <a:lnTo>
                    <a:pt x="1" y="1"/>
                  </a:lnTo>
                  <a:lnTo>
                    <a:pt x="2" y="1"/>
                  </a:lnTo>
                  <a:lnTo>
                    <a:pt x="2" y="1"/>
                  </a:lnTo>
                  <a:lnTo>
                    <a:pt x="3" y="1"/>
                  </a:lnTo>
                  <a:lnTo>
                    <a:pt x="3" y="1"/>
                  </a:lnTo>
                  <a:lnTo>
                    <a:pt x="4" y="0"/>
                  </a:lnTo>
                  <a:lnTo>
                    <a:pt x="5" y="0"/>
                  </a:lnTo>
                  <a:lnTo>
                    <a:pt x="6" y="1"/>
                  </a:lnTo>
                  <a:lnTo>
                    <a:pt x="7" y="1"/>
                  </a:lnTo>
                  <a:lnTo>
                    <a:pt x="9" y="1"/>
                  </a:lnTo>
                  <a:lnTo>
                    <a:pt x="9" y="1"/>
                  </a:lnTo>
                  <a:lnTo>
                    <a:pt x="8" y="1"/>
                  </a:lnTo>
                  <a:lnTo>
                    <a:pt x="6" y="0"/>
                  </a:lnTo>
                  <a:lnTo>
                    <a:pt x="5" y="0"/>
                  </a:lnTo>
                  <a:lnTo>
                    <a:pt x="4" y="0"/>
                  </a:lnTo>
                  <a:lnTo>
                    <a:pt x="3" y="0"/>
                  </a:lnTo>
                  <a:lnTo>
                    <a:pt x="2" y="0"/>
                  </a:lnTo>
                  <a:lnTo>
                    <a:pt x="2" y="1"/>
                  </a:lnTo>
                  <a:lnTo>
                    <a:pt x="1" y="1"/>
                  </a:lnTo>
                  <a:lnTo>
                    <a:pt x="1" y="1"/>
                  </a:lnTo>
                  <a:lnTo>
                    <a:pt x="0" y="1"/>
                  </a:lnTo>
                  <a:lnTo>
                    <a:pt x="0" y="2"/>
                  </a:lnTo>
                  <a:lnTo>
                    <a:pt x="0" y="2"/>
                  </a:lnTo>
                  <a:lnTo>
                    <a:pt x="1" y="2"/>
                  </a:lnTo>
                  <a:lnTo>
                    <a:pt x="1" y="2"/>
                  </a:lnTo>
                  <a:lnTo>
                    <a:pt x="1" y="2"/>
                  </a:lnTo>
                  <a:lnTo>
                    <a:pt x="1" y="1"/>
                  </a:lnTo>
                  <a:lnTo>
                    <a:pt x="1" y="2"/>
                  </a:lnTo>
                  <a:lnTo>
                    <a:pt x="1" y="1"/>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6" name="Freeform 212"/>
            <p:cNvSpPr>
              <a:spLocks/>
            </p:cNvSpPr>
            <p:nvPr/>
          </p:nvSpPr>
          <p:spPr bwMode="auto">
            <a:xfrm>
              <a:off x="6110" y="749"/>
              <a:ext cx="25" cy="14"/>
            </a:xfrm>
            <a:custGeom>
              <a:avLst/>
              <a:gdLst>
                <a:gd name="T0" fmla="*/ 0 w 25"/>
                <a:gd name="T1" fmla="*/ 1 h 14"/>
                <a:gd name="T2" fmla="*/ 0 w 25"/>
                <a:gd name="T3" fmla="*/ 1 h 14"/>
                <a:gd name="T4" fmla="*/ 1 w 25"/>
                <a:gd name="T5" fmla="*/ 2 h 14"/>
                <a:gd name="T6" fmla="*/ 3 w 25"/>
                <a:gd name="T7" fmla="*/ 3 h 14"/>
                <a:gd name="T8" fmla="*/ 4 w 25"/>
                <a:gd name="T9" fmla="*/ 4 h 14"/>
                <a:gd name="T10" fmla="*/ 5 w 25"/>
                <a:gd name="T11" fmla="*/ 5 h 14"/>
                <a:gd name="T12" fmla="*/ 7 w 25"/>
                <a:gd name="T13" fmla="*/ 5 h 14"/>
                <a:gd name="T14" fmla="*/ 9 w 25"/>
                <a:gd name="T15" fmla="*/ 6 h 14"/>
                <a:gd name="T16" fmla="*/ 10 w 25"/>
                <a:gd name="T17" fmla="*/ 7 h 14"/>
                <a:gd name="T18" fmla="*/ 12 w 25"/>
                <a:gd name="T19" fmla="*/ 8 h 14"/>
                <a:gd name="T20" fmla="*/ 14 w 25"/>
                <a:gd name="T21" fmla="*/ 9 h 14"/>
                <a:gd name="T22" fmla="*/ 15 w 25"/>
                <a:gd name="T23" fmla="*/ 9 h 14"/>
                <a:gd name="T24" fmla="*/ 17 w 25"/>
                <a:gd name="T25" fmla="*/ 10 h 14"/>
                <a:gd name="T26" fmla="*/ 19 w 25"/>
                <a:gd name="T27" fmla="*/ 10 h 14"/>
                <a:gd name="T28" fmla="*/ 20 w 25"/>
                <a:gd name="T29" fmla="*/ 11 h 14"/>
                <a:gd name="T30" fmla="*/ 21 w 25"/>
                <a:gd name="T31" fmla="*/ 12 h 14"/>
                <a:gd name="T32" fmla="*/ 22 w 25"/>
                <a:gd name="T33" fmla="*/ 12 h 14"/>
                <a:gd name="T34" fmla="*/ 23 w 25"/>
                <a:gd name="T35" fmla="*/ 13 h 14"/>
                <a:gd name="T36" fmla="*/ 24 w 25"/>
                <a:gd name="T37" fmla="*/ 12 h 14"/>
                <a:gd name="T38" fmla="*/ 23 w 25"/>
                <a:gd name="T39" fmla="*/ 12 h 14"/>
                <a:gd name="T40" fmla="*/ 21 w 25"/>
                <a:gd name="T41" fmla="*/ 12 h 14"/>
                <a:gd name="T42" fmla="*/ 20 w 25"/>
                <a:gd name="T43" fmla="*/ 10 h 14"/>
                <a:gd name="T44" fmla="*/ 19 w 25"/>
                <a:gd name="T45" fmla="*/ 10 h 14"/>
                <a:gd name="T46" fmla="*/ 18 w 25"/>
                <a:gd name="T47" fmla="*/ 9 h 14"/>
                <a:gd name="T48" fmla="*/ 16 w 25"/>
                <a:gd name="T49" fmla="*/ 9 h 14"/>
                <a:gd name="T50" fmla="*/ 14 w 25"/>
                <a:gd name="T51" fmla="*/ 8 h 14"/>
                <a:gd name="T52" fmla="*/ 12 w 25"/>
                <a:gd name="T53" fmla="*/ 7 h 14"/>
                <a:gd name="T54" fmla="*/ 11 w 25"/>
                <a:gd name="T55" fmla="*/ 7 h 14"/>
                <a:gd name="T56" fmla="*/ 9 w 25"/>
                <a:gd name="T57" fmla="*/ 6 h 14"/>
                <a:gd name="T58" fmla="*/ 8 w 25"/>
                <a:gd name="T59" fmla="*/ 5 h 14"/>
                <a:gd name="T60" fmla="*/ 6 w 25"/>
                <a:gd name="T61" fmla="*/ 4 h 14"/>
                <a:gd name="T62" fmla="*/ 4 w 25"/>
                <a:gd name="T63" fmla="*/ 3 h 14"/>
                <a:gd name="T64" fmla="*/ 3 w 25"/>
                <a:gd name="T65" fmla="*/ 2 h 14"/>
                <a:gd name="T66" fmla="*/ 2 w 25"/>
                <a:gd name="T67" fmla="*/ 1 h 14"/>
                <a:gd name="T68" fmla="*/ 1 w 25"/>
                <a:gd name="T69" fmla="*/ 0 h 14"/>
                <a:gd name="T70" fmla="*/ 0 w 25"/>
                <a:gd name="T7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4">
                  <a:moveTo>
                    <a:pt x="0" y="1"/>
                  </a:moveTo>
                  <a:lnTo>
                    <a:pt x="0" y="1"/>
                  </a:lnTo>
                  <a:lnTo>
                    <a:pt x="1" y="2"/>
                  </a:lnTo>
                  <a:lnTo>
                    <a:pt x="3" y="3"/>
                  </a:lnTo>
                  <a:lnTo>
                    <a:pt x="4" y="4"/>
                  </a:lnTo>
                  <a:lnTo>
                    <a:pt x="5" y="5"/>
                  </a:lnTo>
                  <a:lnTo>
                    <a:pt x="7" y="5"/>
                  </a:lnTo>
                  <a:lnTo>
                    <a:pt x="9" y="6"/>
                  </a:lnTo>
                  <a:lnTo>
                    <a:pt x="10" y="7"/>
                  </a:lnTo>
                  <a:lnTo>
                    <a:pt x="12" y="8"/>
                  </a:lnTo>
                  <a:lnTo>
                    <a:pt x="14" y="9"/>
                  </a:lnTo>
                  <a:lnTo>
                    <a:pt x="15" y="9"/>
                  </a:lnTo>
                  <a:lnTo>
                    <a:pt x="17" y="10"/>
                  </a:lnTo>
                  <a:lnTo>
                    <a:pt x="19" y="10"/>
                  </a:lnTo>
                  <a:lnTo>
                    <a:pt x="20" y="11"/>
                  </a:lnTo>
                  <a:lnTo>
                    <a:pt x="21" y="12"/>
                  </a:lnTo>
                  <a:lnTo>
                    <a:pt x="22" y="12"/>
                  </a:lnTo>
                  <a:lnTo>
                    <a:pt x="23" y="13"/>
                  </a:lnTo>
                  <a:lnTo>
                    <a:pt x="24" y="12"/>
                  </a:lnTo>
                  <a:lnTo>
                    <a:pt x="23" y="12"/>
                  </a:lnTo>
                  <a:lnTo>
                    <a:pt x="21" y="12"/>
                  </a:lnTo>
                  <a:lnTo>
                    <a:pt x="20" y="10"/>
                  </a:lnTo>
                  <a:lnTo>
                    <a:pt x="19" y="10"/>
                  </a:lnTo>
                  <a:lnTo>
                    <a:pt x="18" y="9"/>
                  </a:lnTo>
                  <a:lnTo>
                    <a:pt x="16" y="9"/>
                  </a:lnTo>
                  <a:lnTo>
                    <a:pt x="14" y="8"/>
                  </a:lnTo>
                  <a:lnTo>
                    <a:pt x="12" y="7"/>
                  </a:lnTo>
                  <a:lnTo>
                    <a:pt x="11" y="7"/>
                  </a:lnTo>
                  <a:lnTo>
                    <a:pt x="9" y="6"/>
                  </a:lnTo>
                  <a:lnTo>
                    <a:pt x="8" y="5"/>
                  </a:lnTo>
                  <a:lnTo>
                    <a:pt x="6" y="4"/>
                  </a:lnTo>
                  <a:lnTo>
                    <a:pt x="4" y="3"/>
                  </a:lnTo>
                  <a:lnTo>
                    <a:pt x="3" y="2"/>
                  </a:lnTo>
                  <a:lnTo>
                    <a:pt x="2" y="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7" name="Freeform 213"/>
            <p:cNvSpPr>
              <a:spLocks/>
            </p:cNvSpPr>
            <p:nvPr/>
          </p:nvSpPr>
          <p:spPr bwMode="auto">
            <a:xfrm>
              <a:off x="6095" y="736"/>
              <a:ext cx="10" cy="9"/>
            </a:xfrm>
            <a:custGeom>
              <a:avLst/>
              <a:gdLst>
                <a:gd name="T0" fmla="*/ 0 w 10"/>
                <a:gd name="T1" fmla="*/ 1 h 9"/>
                <a:gd name="T2" fmla="*/ 0 w 10"/>
                <a:gd name="T3" fmla="*/ 1 h 9"/>
                <a:gd name="T4" fmla="*/ 1 w 10"/>
                <a:gd name="T5" fmla="*/ 1 h 9"/>
                <a:gd name="T6" fmla="*/ 1 w 10"/>
                <a:gd name="T7" fmla="*/ 2 h 9"/>
                <a:gd name="T8" fmla="*/ 2 w 10"/>
                <a:gd name="T9" fmla="*/ 2 h 9"/>
                <a:gd name="T10" fmla="*/ 2 w 10"/>
                <a:gd name="T11" fmla="*/ 2 h 9"/>
                <a:gd name="T12" fmla="*/ 3 w 10"/>
                <a:gd name="T13" fmla="*/ 2 h 9"/>
                <a:gd name="T14" fmla="*/ 3 w 10"/>
                <a:gd name="T15" fmla="*/ 3 h 9"/>
                <a:gd name="T16" fmla="*/ 3 w 10"/>
                <a:gd name="T17" fmla="*/ 3 h 9"/>
                <a:gd name="T18" fmla="*/ 4 w 10"/>
                <a:gd name="T19" fmla="*/ 3 h 9"/>
                <a:gd name="T20" fmla="*/ 5 w 10"/>
                <a:gd name="T21" fmla="*/ 4 h 9"/>
                <a:gd name="T22" fmla="*/ 5 w 10"/>
                <a:gd name="T23" fmla="*/ 5 h 9"/>
                <a:gd name="T24" fmla="*/ 6 w 10"/>
                <a:gd name="T25" fmla="*/ 5 h 9"/>
                <a:gd name="T26" fmla="*/ 6 w 10"/>
                <a:gd name="T27" fmla="*/ 6 h 9"/>
                <a:gd name="T28" fmla="*/ 7 w 10"/>
                <a:gd name="T29" fmla="*/ 7 h 9"/>
                <a:gd name="T30" fmla="*/ 8 w 10"/>
                <a:gd name="T31" fmla="*/ 8 h 9"/>
                <a:gd name="T32" fmla="*/ 9 w 10"/>
                <a:gd name="T33" fmla="*/ 7 h 9"/>
                <a:gd name="T34" fmla="*/ 8 w 10"/>
                <a:gd name="T35" fmla="*/ 7 h 9"/>
                <a:gd name="T36" fmla="*/ 7 w 10"/>
                <a:gd name="T37" fmla="*/ 6 h 9"/>
                <a:gd name="T38" fmla="*/ 6 w 10"/>
                <a:gd name="T39" fmla="*/ 5 h 9"/>
                <a:gd name="T40" fmla="*/ 6 w 10"/>
                <a:gd name="T41" fmla="*/ 5 h 9"/>
                <a:gd name="T42" fmla="*/ 5 w 10"/>
                <a:gd name="T43" fmla="*/ 4 h 9"/>
                <a:gd name="T44" fmla="*/ 5 w 10"/>
                <a:gd name="T45" fmla="*/ 3 h 9"/>
                <a:gd name="T46" fmla="*/ 4 w 10"/>
                <a:gd name="T47" fmla="*/ 3 h 9"/>
                <a:gd name="T48" fmla="*/ 3 w 10"/>
                <a:gd name="T49" fmla="*/ 2 h 9"/>
                <a:gd name="T50" fmla="*/ 3 w 10"/>
                <a:gd name="T51" fmla="*/ 2 h 9"/>
                <a:gd name="T52" fmla="*/ 2 w 10"/>
                <a:gd name="T53" fmla="*/ 1 h 9"/>
                <a:gd name="T54" fmla="*/ 2 w 10"/>
                <a:gd name="T55" fmla="*/ 1 h 9"/>
                <a:gd name="T56" fmla="*/ 1 w 10"/>
                <a:gd name="T57" fmla="*/ 1 h 9"/>
                <a:gd name="T58" fmla="*/ 1 w 10"/>
                <a:gd name="T59" fmla="*/ 1 h 9"/>
                <a:gd name="T60" fmla="*/ 1 w 10"/>
                <a:gd name="T61" fmla="*/ 0 h 9"/>
                <a:gd name="T62" fmla="*/ 0 w 10"/>
                <a:gd name="T6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9">
                  <a:moveTo>
                    <a:pt x="0" y="1"/>
                  </a:moveTo>
                  <a:lnTo>
                    <a:pt x="0" y="1"/>
                  </a:lnTo>
                  <a:lnTo>
                    <a:pt x="1" y="1"/>
                  </a:lnTo>
                  <a:lnTo>
                    <a:pt x="1" y="2"/>
                  </a:lnTo>
                  <a:lnTo>
                    <a:pt x="2" y="2"/>
                  </a:lnTo>
                  <a:lnTo>
                    <a:pt x="2" y="2"/>
                  </a:lnTo>
                  <a:lnTo>
                    <a:pt x="3" y="2"/>
                  </a:lnTo>
                  <a:lnTo>
                    <a:pt x="3" y="3"/>
                  </a:lnTo>
                  <a:lnTo>
                    <a:pt x="3" y="3"/>
                  </a:lnTo>
                  <a:lnTo>
                    <a:pt x="4" y="3"/>
                  </a:lnTo>
                  <a:lnTo>
                    <a:pt x="5" y="4"/>
                  </a:lnTo>
                  <a:lnTo>
                    <a:pt x="5" y="5"/>
                  </a:lnTo>
                  <a:lnTo>
                    <a:pt x="6" y="5"/>
                  </a:lnTo>
                  <a:lnTo>
                    <a:pt x="6" y="6"/>
                  </a:lnTo>
                  <a:lnTo>
                    <a:pt x="7" y="7"/>
                  </a:lnTo>
                  <a:lnTo>
                    <a:pt x="8" y="8"/>
                  </a:lnTo>
                  <a:lnTo>
                    <a:pt x="9" y="7"/>
                  </a:lnTo>
                  <a:lnTo>
                    <a:pt x="8" y="7"/>
                  </a:lnTo>
                  <a:lnTo>
                    <a:pt x="7" y="6"/>
                  </a:lnTo>
                  <a:lnTo>
                    <a:pt x="6" y="5"/>
                  </a:lnTo>
                  <a:lnTo>
                    <a:pt x="6" y="5"/>
                  </a:lnTo>
                  <a:lnTo>
                    <a:pt x="5" y="4"/>
                  </a:lnTo>
                  <a:lnTo>
                    <a:pt x="5" y="3"/>
                  </a:lnTo>
                  <a:lnTo>
                    <a:pt x="4" y="3"/>
                  </a:lnTo>
                  <a:lnTo>
                    <a:pt x="3" y="2"/>
                  </a:lnTo>
                  <a:lnTo>
                    <a:pt x="3" y="2"/>
                  </a:lnTo>
                  <a:lnTo>
                    <a:pt x="2" y="1"/>
                  </a:lnTo>
                  <a:lnTo>
                    <a:pt x="2" y="1"/>
                  </a:lnTo>
                  <a:lnTo>
                    <a:pt x="1" y="1"/>
                  </a:lnTo>
                  <a:lnTo>
                    <a:pt x="1" y="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8" name="Freeform 214"/>
            <p:cNvSpPr>
              <a:spLocks/>
            </p:cNvSpPr>
            <p:nvPr/>
          </p:nvSpPr>
          <p:spPr bwMode="auto">
            <a:xfrm>
              <a:off x="6113" y="754"/>
              <a:ext cx="24" cy="24"/>
            </a:xfrm>
            <a:custGeom>
              <a:avLst/>
              <a:gdLst>
                <a:gd name="T0" fmla="*/ 23 w 24"/>
                <a:gd name="T1" fmla="*/ 23 h 24"/>
                <a:gd name="T2" fmla="*/ 23 w 24"/>
                <a:gd name="T3" fmla="*/ 23 h 24"/>
                <a:gd name="T4" fmla="*/ 22 w 24"/>
                <a:gd name="T5" fmla="*/ 21 h 24"/>
                <a:gd name="T6" fmla="*/ 20 w 24"/>
                <a:gd name="T7" fmla="*/ 20 h 24"/>
                <a:gd name="T8" fmla="*/ 19 w 24"/>
                <a:gd name="T9" fmla="*/ 18 h 24"/>
                <a:gd name="T10" fmla="*/ 19 w 24"/>
                <a:gd name="T11" fmla="*/ 17 h 24"/>
                <a:gd name="T12" fmla="*/ 18 w 24"/>
                <a:gd name="T13" fmla="*/ 15 h 24"/>
                <a:gd name="T14" fmla="*/ 17 w 24"/>
                <a:gd name="T15" fmla="*/ 13 h 24"/>
                <a:gd name="T16" fmla="*/ 16 w 24"/>
                <a:gd name="T17" fmla="*/ 13 h 24"/>
                <a:gd name="T18" fmla="*/ 14 w 24"/>
                <a:gd name="T19" fmla="*/ 11 h 24"/>
                <a:gd name="T20" fmla="*/ 13 w 24"/>
                <a:gd name="T21" fmla="*/ 10 h 24"/>
                <a:gd name="T22" fmla="*/ 12 w 24"/>
                <a:gd name="T23" fmla="*/ 9 h 24"/>
                <a:gd name="T24" fmla="*/ 10 w 24"/>
                <a:gd name="T25" fmla="*/ 7 h 24"/>
                <a:gd name="T26" fmla="*/ 9 w 24"/>
                <a:gd name="T27" fmla="*/ 6 h 24"/>
                <a:gd name="T28" fmla="*/ 7 w 24"/>
                <a:gd name="T29" fmla="*/ 5 h 24"/>
                <a:gd name="T30" fmla="*/ 5 w 24"/>
                <a:gd name="T31" fmla="*/ 3 h 24"/>
                <a:gd name="T32" fmla="*/ 3 w 24"/>
                <a:gd name="T33" fmla="*/ 2 h 24"/>
                <a:gd name="T34" fmla="*/ 0 w 24"/>
                <a:gd name="T35" fmla="*/ 0 h 24"/>
                <a:gd name="T36" fmla="*/ 0 w 24"/>
                <a:gd name="T37" fmla="*/ 1 h 24"/>
                <a:gd name="T38" fmla="*/ 3 w 24"/>
                <a:gd name="T39" fmla="*/ 2 h 24"/>
                <a:gd name="T40" fmla="*/ 4 w 24"/>
                <a:gd name="T41" fmla="*/ 4 h 24"/>
                <a:gd name="T42" fmla="*/ 6 w 24"/>
                <a:gd name="T43" fmla="*/ 6 h 24"/>
                <a:gd name="T44" fmla="*/ 8 w 24"/>
                <a:gd name="T45" fmla="*/ 7 h 24"/>
                <a:gd name="T46" fmla="*/ 10 w 24"/>
                <a:gd name="T47" fmla="*/ 8 h 24"/>
                <a:gd name="T48" fmla="*/ 12 w 24"/>
                <a:gd name="T49" fmla="*/ 10 h 24"/>
                <a:gd name="T50" fmla="*/ 12 w 24"/>
                <a:gd name="T51" fmla="*/ 10 h 24"/>
                <a:gd name="T52" fmla="*/ 13 w 24"/>
                <a:gd name="T53" fmla="*/ 12 h 24"/>
                <a:gd name="T54" fmla="*/ 15 w 24"/>
                <a:gd name="T55" fmla="*/ 13 h 24"/>
                <a:gd name="T56" fmla="*/ 16 w 24"/>
                <a:gd name="T57" fmla="*/ 14 h 24"/>
                <a:gd name="T58" fmla="*/ 17 w 24"/>
                <a:gd name="T59" fmla="*/ 16 h 24"/>
                <a:gd name="T60" fmla="*/ 18 w 24"/>
                <a:gd name="T61" fmla="*/ 17 h 24"/>
                <a:gd name="T62" fmla="*/ 19 w 24"/>
                <a:gd name="T63" fmla="*/ 18 h 24"/>
                <a:gd name="T64" fmla="*/ 19 w 24"/>
                <a:gd name="T65" fmla="*/ 20 h 24"/>
                <a:gd name="T66" fmla="*/ 20 w 24"/>
                <a:gd name="T67" fmla="*/ 21 h 24"/>
                <a:gd name="T68" fmla="*/ 22 w 24"/>
                <a:gd name="T69" fmla="*/ 23 h 24"/>
                <a:gd name="T70" fmla="*/ 23 w 24"/>
                <a:gd name="T7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24">
                  <a:moveTo>
                    <a:pt x="23" y="23"/>
                  </a:moveTo>
                  <a:lnTo>
                    <a:pt x="23" y="23"/>
                  </a:lnTo>
                  <a:lnTo>
                    <a:pt x="22" y="21"/>
                  </a:lnTo>
                  <a:lnTo>
                    <a:pt x="20" y="20"/>
                  </a:lnTo>
                  <a:lnTo>
                    <a:pt x="19" y="18"/>
                  </a:lnTo>
                  <a:lnTo>
                    <a:pt x="19" y="17"/>
                  </a:lnTo>
                  <a:lnTo>
                    <a:pt x="18" y="15"/>
                  </a:lnTo>
                  <a:lnTo>
                    <a:pt x="17" y="13"/>
                  </a:lnTo>
                  <a:lnTo>
                    <a:pt x="16" y="13"/>
                  </a:lnTo>
                  <a:lnTo>
                    <a:pt x="14" y="11"/>
                  </a:lnTo>
                  <a:lnTo>
                    <a:pt x="13" y="10"/>
                  </a:lnTo>
                  <a:lnTo>
                    <a:pt x="12" y="9"/>
                  </a:lnTo>
                  <a:lnTo>
                    <a:pt x="10" y="7"/>
                  </a:lnTo>
                  <a:lnTo>
                    <a:pt x="9" y="6"/>
                  </a:lnTo>
                  <a:lnTo>
                    <a:pt x="7" y="5"/>
                  </a:lnTo>
                  <a:lnTo>
                    <a:pt x="5" y="3"/>
                  </a:lnTo>
                  <a:lnTo>
                    <a:pt x="3" y="2"/>
                  </a:lnTo>
                  <a:lnTo>
                    <a:pt x="0" y="0"/>
                  </a:lnTo>
                  <a:lnTo>
                    <a:pt x="0" y="1"/>
                  </a:lnTo>
                  <a:lnTo>
                    <a:pt x="3" y="2"/>
                  </a:lnTo>
                  <a:lnTo>
                    <a:pt x="4" y="4"/>
                  </a:lnTo>
                  <a:lnTo>
                    <a:pt x="6" y="6"/>
                  </a:lnTo>
                  <a:lnTo>
                    <a:pt x="8" y="7"/>
                  </a:lnTo>
                  <a:lnTo>
                    <a:pt x="10" y="8"/>
                  </a:lnTo>
                  <a:lnTo>
                    <a:pt x="12" y="10"/>
                  </a:lnTo>
                  <a:lnTo>
                    <a:pt x="12" y="10"/>
                  </a:lnTo>
                  <a:lnTo>
                    <a:pt x="13" y="12"/>
                  </a:lnTo>
                  <a:lnTo>
                    <a:pt x="15" y="13"/>
                  </a:lnTo>
                  <a:lnTo>
                    <a:pt x="16" y="14"/>
                  </a:lnTo>
                  <a:lnTo>
                    <a:pt x="17" y="16"/>
                  </a:lnTo>
                  <a:lnTo>
                    <a:pt x="18" y="17"/>
                  </a:lnTo>
                  <a:lnTo>
                    <a:pt x="19" y="18"/>
                  </a:lnTo>
                  <a:lnTo>
                    <a:pt x="19" y="20"/>
                  </a:lnTo>
                  <a:lnTo>
                    <a:pt x="20" y="21"/>
                  </a:lnTo>
                  <a:lnTo>
                    <a:pt x="22" y="23"/>
                  </a:lnTo>
                  <a:lnTo>
                    <a:pt x="23" y="2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9" name="Freeform 215"/>
            <p:cNvSpPr>
              <a:spLocks/>
            </p:cNvSpPr>
            <p:nvPr/>
          </p:nvSpPr>
          <p:spPr bwMode="auto">
            <a:xfrm>
              <a:off x="6141" y="783"/>
              <a:ext cx="4" cy="19"/>
            </a:xfrm>
            <a:custGeom>
              <a:avLst/>
              <a:gdLst>
                <a:gd name="T0" fmla="*/ 3 w 4"/>
                <a:gd name="T1" fmla="*/ 18 h 19"/>
                <a:gd name="T2" fmla="*/ 3 w 4"/>
                <a:gd name="T3" fmla="*/ 18 h 19"/>
                <a:gd name="T4" fmla="*/ 3 w 4"/>
                <a:gd name="T5" fmla="*/ 17 h 19"/>
                <a:gd name="T6" fmla="*/ 3 w 4"/>
                <a:gd name="T7" fmla="*/ 14 h 19"/>
                <a:gd name="T8" fmla="*/ 3 w 4"/>
                <a:gd name="T9" fmla="*/ 14 h 19"/>
                <a:gd name="T10" fmla="*/ 3 w 4"/>
                <a:gd name="T11" fmla="*/ 12 h 19"/>
                <a:gd name="T12" fmla="*/ 3 w 4"/>
                <a:gd name="T13" fmla="*/ 11 h 19"/>
                <a:gd name="T14" fmla="*/ 3 w 4"/>
                <a:gd name="T15" fmla="*/ 11 h 19"/>
                <a:gd name="T16" fmla="*/ 3 w 4"/>
                <a:gd name="T17" fmla="*/ 10 h 19"/>
                <a:gd name="T18" fmla="*/ 3 w 4"/>
                <a:gd name="T19" fmla="*/ 8 h 19"/>
                <a:gd name="T20" fmla="*/ 2 w 4"/>
                <a:gd name="T21" fmla="*/ 8 h 19"/>
                <a:gd name="T22" fmla="*/ 2 w 4"/>
                <a:gd name="T23" fmla="*/ 6 h 19"/>
                <a:gd name="T24" fmla="*/ 2 w 4"/>
                <a:gd name="T25" fmla="*/ 5 h 19"/>
                <a:gd name="T26" fmla="*/ 2 w 4"/>
                <a:gd name="T27" fmla="*/ 5 h 19"/>
                <a:gd name="T28" fmla="*/ 1 w 4"/>
                <a:gd name="T29" fmla="*/ 3 h 19"/>
                <a:gd name="T30" fmla="*/ 1 w 4"/>
                <a:gd name="T31" fmla="*/ 2 h 19"/>
                <a:gd name="T32" fmla="*/ 0 w 4"/>
                <a:gd name="T33" fmla="*/ 0 h 19"/>
                <a:gd name="T34" fmla="*/ 0 w 4"/>
                <a:gd name="T35" fmla="*/ 0 h 19"/>
                <a:gd name="T36" fmla="*/ 0 w 4"/>
                <a:gd name="T37" fmla="*/ 2 h 19"/>
                <a:gd name="T38" fmla="*/ 1 w 4"/>
                <a:gd name="T39" fmla="*/ 4 h 19"/>
                <a:gd name="T40" fmla="*/ 1 w 4"/>
                <a:gd name="T41" fmla="*/ 5 h 19"/>
                <a:gd name="T42" fmla="*/ 2 w 4"/>
                <a:gd name="T43" fmla="*/ 6 h 19"/>
                <a:gd name="T44" fmla="*/ 2 w 4"/>
                <a:gd name="T45" fmla="*/ 7 h 19"/>
                <a:gd name="T46" fmla="*/ 2 w 4"/>
                <a:gd name="T47" fmla="*/ 8 h 19"/>
                <a:gd name="T48" fmla="*/ 2 w 4"/>
                <a:gd name="T49" fmla="*/ 8 h 19"/>
                <a:gd name="T50" fmla="*/ 2 w 4"/>
                <a:gd name="T51" fmla="*/ 9 h 19"/>
                <a:gd name="T52" fmla="*/ 2 w 4"/>
                <a:gd name="T53" fmla="*/ 10 h 19"/>
                <a:gd name="T54" fmla="*/ 2 w 4"/>
                <a:gd name="T55" fmla="*/ 11 h 19"/>
                <a:gd name="T56" fmla="*/ 3 w 4"/>
                <a:gd name="T57" fmla="*/ 11 h 19"/>
                <a:gd name="T58" fmla="*/ 3 w 4"/>
                <a:gd name="T59" fmla="*/ 12 h 19"/>
                <a:gd name="T60" fmla="*/ 3 w 4"/>
                <a:gd name="T61" fmla="*/ 14 h 19"/>
                <a:gd name="T62" fmla="*/ 3 w 4"/>
                <a:gd name="T63" fmla="*/ 14 h 19"/>
                <a:gd name="T64" fmla="*/ 3 w 4"/>
                <a:gd name="T65" fmla="*/ 17 h 19"/>
                <a:gd name="T66" fmla="*/ 2 w 4"/>
                <a:gd name="T67" fmla="*/ 18 h 19"/>
                <a:gd name="T68" fmla="*/ 3 w 4"/>
                <a:gd name="T6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19">
                  <a:moveTo>
                    <a:pt x="3" y="18"/>
                  </a:moveTo>
                  <a:lnTo>
                    <a:pt x="3" y="18"/>
                  </a:lnTo>
                  <a:lnTo>
                    <a:pt x="3" y="17"/>
                  </a:lnTo>
                  <a:lnTo>
                    <a:pt x="3" y="14"/>
                  </a:lnTo>
                  <a:lnTo>
                    <a:pt x="3" y="14"/>
                  </a:lnTo>
                  <a:lnTo>
                    <a:pt x="3" y="12"/>
                  </a:lnTo>
                  <a:lnTo>
                    <a:pt x="3" y="11"/>
                  </a:lnTo>
                  <a:lnTo>
                    <a:pt x="3" y="11"/>
                  </a:lnTo>
                  <a:lnTo>
                    <a:pt x="3" y="10"/>
                  </a:lnTo>
                  <a:lnTo>
                    <a:pt x="3" y="8"/>
                  </a:lnTo>
                  <a:lnTo>
                    <a:pt x="2" y="8"/>
                  </a:lnTo>
                  <a:lnTo>
                    <a:pt x="2" y="6"/>
                  </a:lnTo>
                  <a:lnTo>
                    <a:pt x="2" y="5"/>
                  </a:lnTo>
                  <a:lnTo>
                    <a:pt x="2" y="5"/>
                  </a:lnTo>
                  <a:lnTo>
                    <a:pt x="1" y="3"/>
                  </a:lnTo>
                  <a:lnTo>
                    <a:pt x="1" y="2"/>
                  </a:lnTo>
                  <a:lnTo>
                    <a:pt x="0" y="0"/>
                  </a:lnTo>
                  <a:lnTo>
                    <a:pt x="0" y="0"/>
                  </a:lnTo>
                  <a:lnTo>
                    <a:pt x="0" y="2"/>
                  </a:lnTo>
                  <a:lnTo>
                    <a:pt x="1" y="4"/>
                  </a:lnTo>
                  <a:lnTo>
                    <a:pt x="1" y="5"/>
                  </a:lnTo>
                  <a:lnTo>
                    <a:pt x="2" y="6"/>
                  </a:lnTo>
                  <a:lnTo>
                    <a:pt x="2" y="7"/>
                  </a:lnTo>
                  <a:lnTo>
                    <a:pt x="2" y="8"/>
                  </a:lnTo>
                  <a:lnTo>
                    <a:pt x="2" y="8"/>
                  </a:lnTo>
                  <a:lnTo>
                    <a:pt x="2" y="9"/>
                  </a:lnTo>
                  <a:lnTo>
                    <a:pt x="2" y="10"/>
                  </a:lnTo>
                  <a:lnTo>
                    <a:pt x="2" y="11"/>
                  </a:lnTo>
                  <a:lnTo>
                    <a:pt x="3" y="11"/>
                  </a:lnTo>
                  <a:lnTo>
                    <a:pt x="3" y="12"/>
                  </a:lnTo>
                  <a:lnTo>
                    <a:pt x="3" y="14"/>
                  </a:lnTo>
                  <a:lnTo>
                    <a:pt x="3" y="14"/>
                  </a:lnTo>
                  <a:lnTo>
                    <a:pt x="3" y="17"/>
                  </a:lnTo>
                  <a:lnTo>
                    <a:pt x="2" y="18"/>
                  </a:lnTo>
                  <a:lnTo>
                    <a:pt x="3" y="1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0" name="Freeform 216"/>
            <p:cNvSpPr>
              <a:spLocks/>
            </p:cNvSpPr>
            <p:nvPr/>
          </p:nvSpPr>
          <p:spPr bwMode="auto">
            <a:xfrm>
              <a:off x="6144" y="807"/>
              <a:ext cx="3" cy="13"/>
            </a:xfrm>
            <a:custGeom>
              <a:avLst/>
              <a:gdLst>
                <a:gd name="T0" fmla="*/ 1 w 3"/>
                <a:gd name="T1" fmla="*/ 12 h 13"/>
                <a:gd name="T2" fmla="*/ 1 w 3"/>
                <a:gd name="T3" fmla="*/ 12 h 13"/>
                <a:gd name="T4" fmla="*/ 1 w 3"/>
                <a:gd name="T5" fmla="*/ 11 h 13"/>
                <a:gd name="T6" fmla="*/ 0 w 3"/>
                <a:gd name="T7" fmla="*/ 11 h 13"/>
                <a:gd name="T8" fmla="*/ 0 w 3"/>
                <a:gd name="T9" fmla="*/ 10 h 13"/>
                <a:gd name="T10" fmla="*/ 0 w 3"/>
                <a:gd name="T11" fmla="*/ 9 h 13"/>
                <a:gd name="T12" fmla="*/ 0 w 3"/>
                <a:gd name="T13" fmla="*/ 9 h 13"/>
                <a:gd name="T14" fmla="*/ 0 w 3"/>
                <a:gd name="T15" fmla="*/ 8 h 13"/>
                <a:gd name="T16" fmla="*/ 0 w 3"/>
                <a:gd name="T17" fmla="*/ 7 h 13"/>
                <a:gd name="T18" fmla="*/ 0 w 3"/>
                <a:gd name="T19" fmla="*/ 6 h 13"/>
                <a:gd name="T20" fmla="*/ 0 w 3"/>
                <a:gd name="T21" fmla="*/ 5 h 13"/>
                <a:gd name="T22" fmla="*/ 0 w 3"/>
                <a:gd name="T23" fmla="*/ 4 h 13"/>
                <a:gd name="T24" fmla="*/ 0 w 3"/>
                <a:gd name="T25" fmla="*/ 3 h 13"/>
                <a:gd name="T26" fmla="*/ 0 w 3"/>
                <a:gd name="T27" fmla="*/ 1 h 13"/>
                <a:gd name="T28" fmla="*/ 0 w 3"/>
                <a:gd name="T29" fmla="*/ 0 h 13"/>
                <a:gd name="T30" fmla="*/ 1 w 3"/>
                <a:gd name="T31" fmla="*/ 0 h 13"/>
                <a:gd name="T32" fmla="*/ 1 w 3"/>
                <a:gd name="T33" fmla="*/ 1 h 13"/>
                <a:gd name="T34" fmla="*/ 1 w 3"/>
                <a:gd name="T35" fmla="*/ 3 h 13"/>
                <a:gd name="T36" fmla="*/ 1 w 3"/>
                <a:gd name="T37" fmla="*/ 4 h 13"/>
                <a:gd name="T38" fmla="*/ 1 w 3"/>
                <a:gd name="T39" fmla="*/ 5 h 13"/>
                <a:gd name="T40" fmla="*/ 0 w 3"/>
                <a:gd name="T41" fmla="*/ 6 h 13"/>
                <a:gd name="T42" fmla="*/ 0 w 3"/>
                <a:gd name="T43" fmla="*/ 7 h 13"/>
                <a:gd name="T44" fmla="*/ 0 w 3"/>
                <a:gd name="T45" fmla="*/ 7 h 13"/>
                <a:gd name="T46" fmla="*/ 0 w 3"/>
                <a:gd name="T47" fmla="*/ 8 h 13"/>
                <a:gd name="T48" fmla="*/ 0 w 3"/>
                <a:gd name="T49" fmla="*/ 9 h 13"/>
                <a:gd name="T50" fmla="*/ 0 w 3"/>
                <a:gd name="T51" fmla="*/ 9 h 13"/>
                <a:gd name="T52" fmla="*/ 1 w 3"/>
                <a:gd name="T53" fmla="*/ 9 h 13"/>
                <a:gd name="T54" fmla="*/ 1 w 3"/>
                <a:gd name="T55" fmla="*/ 11 h 13"/>
                <a:gd name="T56" fmla="*/ 1 w 3"/>
                <a:gd name="T57" fmla="*/ 11 h 13"/>
                <a:gd name="T58" fmla="*/ 2 w 3"/>
                <a:gd name="T59" fmla="*/ 12 h 13"/>
                <a:gd name="T60" fmla="*/ 1 w 3"/>
                <a:gd name="T6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13">
                  <a:moveTo>
                    <a:pt x="1" y="12"/>
                  </a:moveTo>
                  <a:lnTo>
                    <a:pt x="1" y="12"/>
                  </a:lnTo>
                  <a:lnTo>
                    <a:pt x="1" y="11"/>
                  </a:lnTo>
                  <a:lnTo>
                    <a:pt x="0" y="11"/>
                  </a:lnTo>
                  <a:lnTo>
                    <a:pt x="0" y="10"/>
                  </a:lnTo>
                  <a:lnTo>
                    <a:pt x="0" y="9"/>
                  </a:lnTo>
                  <a:lnTo>
                    <a:pt x="0" y="9"/>
                  </a:lnTo>
                  <a:lnTo>
                    <a:pt x="0" y="8"/>
                  </a:lnTo>
                  <a:lnTo>
                    <a:pt x="0" y="7"/>
                  </a:lnTo>
                  <a:lnTo>
                    <a:pt x="0" y="6"/>
                  </a:lnTo>
                  <a:lnTo>
                    <a:pt x="0" y="5"/>
                  </a:lnTo>
                  <a:lnTo>
                    <a:pt x="0" y="4"/>
                  </a:lnTo>
                  <a:lnTo>
                    <a:pt x="0" y="3"/>
                  </a:lnTo>
                  <a:lnTo>
                    <a:pt x="0" y="1"/>
                  </a:lnTo>
                  <a:lnTo>
                    <a:pt x="0" y="0"/>
                  </a:lnTo>
                  <a:lnTo>
                    <a:pt x="1" y="0"/>
                  </a:lnTo>
                  <a:lnTo>
                    <a:pt x="1" y="1"/>
                  </a:lnTo>
                  <a:lnTo>
                    <a:pt x="1" y="3"/>
                  </a:lnTo>
                  <a:lnTo>
                    <a:pt x="1" y="4"/>
                  </a:lnTo>
                  <a:lnTo>
                    <a:pt x="1" y="5"/>
                  </a:lnTo>
                  <a:lnTo>
                    <a:pt x="0" y="6"/>
                  </a:lnTo>
                  <a:lnTo>
                    <a:pt x="0" y="7"/>
                  </a:lnTo>
                  <a:lnTo>
                    <a:pt x="0" y="7"/>
                  </a:lnTo>
                  <a:lnTo>
                    <a:pt x="0" y="8"/>
                  </a:lnTo>
                  <a:lnTo>
                    <a:pt x="0" y="9"/>
                  </a:lnTo>
                  <a:lnTo>
                    <a:pt x="0" y="9"/>
                  </a:lnTo>
                  <a:lnTo>
                    <a:pt x="1" y="9"/>
                  </a:lnTo>
                  <a:lnTo>
                    <a:pt x="1" y="11"/>
                  </a:lnTo>
                  <a:lnTo>
                    <a:pt x="1" y="11"/>
                  </a:lnTo>
                  <a:lnTo>
                    <a:pt x="2" y="12"/>
                  </a:lnTo>
                  <a:lnTo>
                    <a:pt x="1" y="1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1" name="Freeform 217"/>
            <p:cNvSpPr>
              <a:spLocks/>
            </p:cNvSpPr>
            <p:nvPr/>
          </p:nvSpPr>
          <p:spPr bwMode="auto">
            <a:xfrm>
              <a:off x="6139" y="825"/>
              <a:ext cx="2" cy="14"/>
            </a:xfrm>
            <a:custGeom>
              <a:avLst/>
              <a:gdLst>
                <a:gd name="T0" fmla="*/ 1 w 2"/>
                <a:gd name="T1" fmla="*/ 12 h 14"/>
                <a:gd name="T2" fmla="*/ 1 w 2"/>
                <a:gd name="T3" fmla="*/ 12 h 14"/>
                <a:gd name="T4" fmla="*/ 1 w 2"/>
                <a:gd name="T5" fmla="*/ 12 h 14"/>
                <a:gd name="T6" fmla="*/ 1 w 2"/>
                <a:gd name="T7" fmla="*/ 12 h 14"/>
                <a:gd name="T8" fmla="*/ 0 w 2"/>
                <a:gd name="T9" fmla="*/ 11 h 14"/>
                <a:gd name="T10" fmla="*/ 0 w 2"/>
                <a:gd name="T11" fmla="*/ 10 h 14"/>
                <a:gd name="T12" fmla="*/ 0 w 2"/>
                <a:gd name="T13" fmla="*/ 10 h 14"/>
                <a:gd name="T14" fmla="*/ 0 w 2"/>
                <a:gd name="T15" fmla="*/ 9 h 14"/>
                <a:gd name="T16" fmla="*/ 0 w 2"/>
                <a:gd name="T17" fmla="*/ 8 h 14"/>
                <a:gd name="T18" fmla="*/ 0 w 2"/>
                <a:gd name="T19" fmla="*/ 8 h 14"/>
                <a:gd name="T20" fmla="*/ 0 w 2"/>
                <a:gd name="T21" fmla="*/ 7 h 14"/>
                <a:gd name="T22" fmla="*/ 0 w 2"/>
                <a:gd name="T23" fmla="*/ 6 h 14"/>
                <a:gd name="T24" fmla="*/ 0 w 2"/>
                <a:gd name="T25" fmla="*/ 5 h 14"/>
                <a:gd name="T26" fmla="*/ 0 w 2"/>
                <a:gd name="T27" fmla="*/ 4 h 14"/>
                <a:gd name="T28" fmla="*/ 1 w 2"/>
                <a:gd name="T29" fmla="*/ 3 h 14"/>
                <a:gd name="T30" fmla="*/ 1 w 2"/>
                <a:gd name="T31" fmla="*/ 2 h 14"/>
                <a:gd name="T32" fmla="*/ 1 w 2"/>
                <a:gd name="T33" fmla="*/ 1 h 14"/>
                <a:gd name="T34" fmla="*/ 1 w 2"/>
                <a:gd name="T35" fmla="*/ 0 h 14"/>
                <a:gd name="T36" fmla="*/ 1 w 2"/>
                <a:gd name="T37" fmla="*/ 0 h 14"/>
                <a:gd name="T38" fmla="*/ 1 w 2"/>
                <a:gd name="T39" fmla="*/ 1 h 14"/>
                <a:gd name="T40" fmla="*/ 1 w 2"/>
                <a:gd name="T41" fmla="*/ 1 h 14"/>
                <a:gd name="T42" fmla="*/ 0 w 2"/>
                <a:gd name="T43" fmla="*/ 3 h 14"/>
                <a:gd name="T44" fmla="*/ 0 w 2"/>
                <a:gd name="T45" fmla="*/ 3 h 14"/>
                <a:gd name="T46" fmla="*/ 0 w 2"/>
                <a:gd name="T47" fmla="*/ 5 h 14"/>
                <a:gd name="T48" fmla="*/ 0 w 2"/>
                <a:gd name="T49" fmla="*/ 5 h 14"/>
                <a:gd name="T50" fmla="*/ 0 w 2"/>
                <a:gd name="T51" fmla="*/ 6 h 14"/>
                <a:gd name="T52" fmla="*/ 0 w 2"/>
                <a:gd name="T53" fmla="*/ 8 h 14"/>
                <a:gd name="T54" fmla="*/ 0 w 2"/>
                <a:gd name="T55" fmla="*/ 8 h 14"/>
                <a:gd name="T56" fmla="*/ 0 w 2"/>
                <a:gd name="T57" fmla="*/ 9 h 14"/>
                <a:gd name="T58" fmla="*/ 0 w 2"/>
                <a:gd name="T59" fmla="*/ 10 h 14"/>
                <a:gd name="T60" fmla="*/ 0 w 2"/>
                <a:gd name="T61" fmla="*/ 10 h 14"/>
                <a:gd name="T62" fmla="*/ 0 w 2"/>
                <a:gd name="T63" fmla="*/ 12 h 14"/>
                <a:gd name="T64" fmla="*/ 1 w 2"/>
                <a:gd name="T65" fmla="*/ 12 h 14"/>
                <a:gd name="T66" fmla="*/ 1 w 2"/>
                <a:gd name="T67" fmla="*/ 12 h 14"/>
                <a:gd name="T68" fmla="*/ 1 w 2"/>
                <a:gd name="T69" fmla="*/ 13 h 14"/>
                <a:gd name="T70" fmla="*/ 1 w 2"/>
                <a:gd name="T7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 h="14">
                  <a:moveTo>
                    <a:pt x="1" y="12"/>
                  </a:moveTo>
                  <a:lnTo>
                    <a:pt x="1" y="12"/>
                  </a:lnTo>
                  <a:lnTo>
                    <a:pt x="1" y="12"/>
                  </a:lnTo>
                  <a:lnTo>
                    <a:pt x="1" y="12"/>
                  </a:lnTo>
                  <a:lnTo>
                    <a:pt x="0" y="11"/>
                  </a:lnTo>
                  <a:lnTo>
                    <a:pt x="0" y="10"/>
                  </a:lnTo>
                  <a:lnTo>
                    <a:pt x="0" y="10"/>
                  </a:lnTo>
                  <a:lnTo>
                    <a:pt x="0" y="9"/>
                  </a:lnTo>
                  <a:lnTo>
                    <a:pt x="0" y="8"/>
                  </a:lnTo>
                  <a:lnTo>
                    <a:pt x="0" y="8"/>
                  </a:lnTo>
                  <a:lnTo>
                    <a:pt x="0" y="7"/>
                  </a:lnTo>
                  <a:lnTo>
                    <a:pt x="0" y="6"/>
                  </a:lnTo>
                  <a:lnTo>
                    <a:pt x="0" y="5"/>
                  </a:lnTo>
                  <a:lnTo>
                    <a:pt x="0" y="4"/>
                  </a:lnTo>
                  <a:lnTo>
                    <a:pt x="1" y="3"/>
                  </a:lnTo>
                  <a:lnTo>
                    <a:pt x="1" y="2"/>
                  </a:lnTo>
                  <a:lnTo>
                    <a:pt x="1" y="1"/>
                  </a:lnTo>
                  <a:lnTo>
                    <a:pt x="1" y="0"/>
                  </a:lnTo>
                  <a:lnTo>
                    <a:pt x="1" y="0"/>
                  </a:lnTo>
                  <a:lnTo>
                    <a:pt x="1" y="1"/>
                  </a:lnTo>
                  <a:lnTo>
                    <a:pt x="1" y="1"/>
                  </a:lnTo>
                  <a:lnTo>
                    <a:pt x="0" y="3"/>
                  </a:lnTo>
                  <a:lnTo>
                    <a:pt x="0" y="3"/>
                  </a:lnTo>
                  <a:lnTo>
                    <a:pt x="0" y="5"/>
                  </a:lnTo>
                  <a:lnTo>
                    <a:pt x="0" y="5"/>
                  </a:lnTo>
                  <a:lnTo>
                    <a:pt x="0" y="6"/>
                  </a:lnTo>
                  <a:lnTo>
                    <a:pt x="0" y="8"/>
                  </a:lnTo>
                  <a:lnTo>
                    <a:pt x="0" y="8"/>
                  </a:lnTo>
                  <a:lnTo>
                    <a:pt x="0" y="9"/>
                  </a:lnTo>
                  <a:lnTo>
                    <a:pt x="0" y="10"/>
                  </a:lnTo>
                  <a:lnTo>
                    <a:pt x="0" y="10"/>
                  </a:lnTo>
                  <a:lnTo>
                    <a:pt x="0" y="12"/>
                  </a:lnTo>
                  <a:lnTo>
                    <a:pt x="1" y="12"/>
                  </a:lnTo>
                  <a:lnTo>
                    <a:pt x="1" y="12"/>
                  </a:lnTo>
                  <a:lnTo>
                    <a:pt x="1" y="13"/>
                  </a:lnTo>
                  <a:lnTo>
                    <a:pt x="1" y="1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2" name="Freeform 218"/>
            <p:cNvSpPr>
              <a:spLocks/>
            </p:cNvSpPr>
            <p:nvPr/>
          </p:nvSpPr>
          <p:spPr bwMode="auto">
            <a:xfrm>
              <a:off x="6147" y="842"/>
              <a:ext cx="7" cy="2"/>
            </a:xfrm>
            <a:custGeom>
              <a:avLst/>
              <a:gdLst>
                <a:gd name="T0" fmla="*/ 6 w 7"/>
                <a:gd name="T1" fmla="*/ 0 h 2"/>
                <a:gd name="T2" fmla="*/ 6 w 7"/>
                <a:gd name="T3" fmla="*/ 0 h 2"/>
                <a:gd name="T4" fmla="*/ 5 w 7"/>
                <a:gd name="T5" fmla="*/ 0 h 2"/>
                <a:gd name="T6" fmla="*/ 5 w 7"/>
                <a:gd name="T7" fmla="*/ 1 h 2"/>
                <a:gd name="T8" fmla="*/ 4 w 7"/>
                <a:gd name="T9" fmla="*/ 1 h 2"/>
                <a:gd name="T10" fmla="*/ 3 w 7"/>
                <a:gd name="T11" fmla="*/ 1 h 2"/>
                <a:gd name="T12" fmla="*/ 2 w 7"/>
                <a:gd name="T13" fmla="*/ 1 h 2"/>
                <a:gd name="T14" fmla="*/ 0 w 7"/>
                <a:gd name="T15" fmla="*/ 1 h 2"/>
                <a:gd name="T16" fmla="*/ 0 w 7"/>
                <a:gd name="T17" fmla="*/ 1 h 2"/>
                <a:gd name="T18" fmla="*/ 2 w 7"/>
                <a:gd name="T19" fmla="*/ 1 h 2"/>
                <a:gd name="T20" fmla="*/ 3 w 7"/>
                <a:gd name="T21" fmla="*/ 1 h 2"/>
                <a:gd name="T22" fmla="*/ 4 w 7"/>
                <a:gd name="T23" fmla="*/ 0 h 2"/>
                <a:gd name="T24" fmla="*/ 4 w 7"/>
                <a:gd name="T25" fmla="*/ 0 h 2"/>
                <a:gd name="T26" fmla="*/ 5 w 7"/>
                <a:gd name="T27" fmla="*/ 0 h 2"/>
                <a:gd name="T28" fmla="*/ 5 w 7"/>
                <a:gd name="T29" fmla="*/ 0 h 2"/>
                <a:gd name="T30" fmla="*/ 5 w 7"/>
                <a:gd name="T31" fmla="*/ 0 h 2"/>
                <a:gd name="T32" fmla="*/ 6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6" y="0"/>
                  </a:moveTo>
                  <a:lnTo>
                    <a:pt x="6" y="0"/>
                  </a:lnTo>
                  <a:lnTo>
                    <a:pt x="5" y="0"/>
                  </a:lnTo>
                  <a:lnTo>
                    <a:pt x="5" y="1"/>
                  </a:lnTo>
                  <a:lnTo>
                    <a:pt x="4" y="1"/>
                  </a:lnTo>
                  <a:lnTo>
                    <a:pt x="3" y="1"/>
                  </a:lnTo>
                  <a:lnTo>
                    <a:pt x="2" y="1"/>
                  </a:lnTo>
                  <a:lnTo>
                    <a:pt x="0" y="1"/>
                  </a:lnTo>
                  <a:lnTo>
                    <a:pt x="0" y="1"/>
                  </a:lnTo>
                  <a:lnTo>
                    <a:pt x="2" y="1"/>
                  </a:lnTo>
                  <a:lnTo>
                    <a:pt x="3" y="1"/>
                  </a:lnTo>
                  <a:lnTo>
                    <a:pt x="4" y="0"/>
                  </a:lnTo>
                  <a:lnTo>
                    <a:pt x="4" y="0"/>
                  </a:lnTo>
                  <a:lnTo>
                    <a:pt x="5" y="0"/>
                  </a:lnTo>
                  <a:lnTo>
                    <a:pt x="5" y="0"/>
                  </a:lnTo>
                  <a:lnTo>
                    <a:pt x="5" y="0"/>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3" name="Freeform 219"/>
            <p:cNvSpPr>
              <a:spLocks/>
            </p:cNvSpPr>
            <p:nvPr/>
          </p:nvSpPr>
          <p:spPr bwMode="auto">
            <a:xfrm>
              <a:off x="6134" y="815"/>
              <a:ext cx="7" cy="15"/>
            </a:xfrm>
            <a:custGeom>
              <a:avLst/>
              <a:gdLst>
                <a:gd name="T0" fmla="*/ 1 w 7"/>
                <a:gd name="T1" fmla="*/ 0 h 15"/>
                <a:gd name="T2" fmla="*/ 2 w 7"/>
                <a:gd name="T3" fmla="*/ 0 h 15"/>
                <a:gd name="T4" fmla="*/ 2 w 7"/>
                <a:gd name="T5" fmla="*/ 0 h 15"/>
                <a:gd name="T6" fmla="*/ 3 w 7"/>
                <a:gd name="T7" fmla="*/ 0 h 15"/>
                <a:gd name="T8" fmla="*/ 4 w 7"/>
                <a:gd name="T9" fmla="*/ 0 h 15"/>
                <a:gd name="T10" fmla="*/ 5 w 7"/>
                <a:gd name="T11" fmla="*/ 0 h 15"/>
                <a:gd name="T12" fmla="*/ 6 w 7"/>
                <a:gd name="T13" fmla="*/ 0 h 15"/>
                <a:gd name="T14" fmla="*/ 6 w 7"/>
                <a:gd name="T15" fmla="*/ 0 h 15"/>
                <a:gd name="T16" fmla="*/ 5 w 7"/>
                <a:gd name="T17" fmla="*/ 8 h 15"/>
                <a:gd name="T18" fmla="*/ 2 w 7"/>
                <a:gd name="T19" fmla="*/ 14 h 15"/>
                <a:gd name="T20" fmla="*/ 0 w 7"/>
                <a:gd name="T21" fmla="*/ 9 h 15"/>
                <a:gd name="T22" fmla="*/ 1 w 7"/>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5">
                  <a:moveTo>
                    <a:pt x="1" y="0"/>
                  </a:moveTo>
                  <a:lnTo>
                    <a:pt x="2" y="0"/>
                  </a:lnTo>
                  <a:lnTo>
                    <a:pt x="2" y="0"/>
                  </a:lnTo>
                  <a:lnTo>
                    <a:pt x="3" y="0"/>
                  </a:lnTo>
                  <a:lnTo>
                    <a:pt x="4" y="0"/>
                  </a:lnTo>
                  <a:lnTo>
                    <a:pt x="5" y="0"/>
                  </a:lnTo>
                  <a:lnTo>
                    <a:pt x="6" y="0"/>
                  </a:lnTo>
                  <a:lnTo>
                    <a:pt x="6" y="0"/>
                  </a:lnTo>
                  <a:lnTo>
                    <a:pt x="5" y="8"/>
                  </a:lnTo>
                  <a:lnTo>
                    <a:pt x="2" y="14"/>
                  </a:lnTo>
                  <a:lnTo>
                    <a:pt x="0" y="9"/>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4" name="Freeform 220"/>
            <p:cNvSpPr>
              <a:spLocks/>
            </p:cNvSpPr>
            <p:nvPr/>
          </p:nvSpPr>
          <p:spPr bwMode="auto">
            <a:xfrm>
              <a:off x="6136" y="810"/>
              <a:ext cx="6" cy="6"/>
            </a:xfrm>
            <a:custGeom>
              <a:avLst/>
              <a:gdLst>
                <a:gd name="T0" fmla="*/ 5 w 6"/>
                <a:gd name="T1" fmla="*/ 5 h 6"/>
                <a:gd name="T2" fmla="*/ 5 w 6"/>
                <a:gd name="T3" fmla="*/ 5 h 6"/>
                <a:gd name="T4" fmla="*/ 4 w 6"/>
                <a:gd name="T5" fmla="*/ 5 h 6"/>
                <a:gd name="T6" fmla="*/ 3 w 6"/>
                <a:gd name="T7" fmla="*/ 5 h 6"/>
                <a:gd name="T8" fmla="*/ 3 w 6"/>
                <a:gd name="T9" fmla="*/ 5 h 6"/>
                <a:gd name="T10" fmla="*/ 2 w 6"/>
                <a:gd name="T11" fmla="*/ 5 h 6"/>
                <a:gd name="T12" fmla="*/ 1 w 6"/>
                <a:gd name="T13" fmla="*/ 5 h 6"/>
                <a:gd name="T14" fmla="*/ 0 w 6"/>
                <a:gd name="T15" fmla="*/ 5 h 6"/>
                <a:gd name="T16" fmla="*/ 0 w 6"/>
                <a:gd name="T17" fmla="*/ 5 h 6"/>
                <a:gd name="T18" fmla="*/ 0 w 6"/>
                <a:gd name="T19" fmla="*/ 0 h 6"/>
                <a:gd name="T20" fmla="*/ 0 w 6"/>
                <a:gd name="T21" fmla="*/ 0 h 6"/>
                <a:gd name="T22" fmla="*/ 1 w 6"/>
                <a:gd name="T23" fmla="*/ 0 h 6"/>
                <a:gd name="T24" fmla="*/ 2 w 6"/>
                <a:gd name="T25" fmla="*/ 0 h 6"/>
                <a:gd name="T26" fmla="*/ 3 w 6"/>
                <a:gd name="T27" fmla="*/ 0 h 6"/>
                <a:gd name="T28" fmla="*/ 3 w 6"/>
                <a:gd name="T29" fmla="*/ 0 h 6"/>
                <a:gd name="T30" fmla="*/ 4 w 6"/>
                <a:gd name="T31" fmla="*/ 0 h 6"/>
                <a:gd name="T32" fmla="*/ 5 w 6"/>
                <a:gd name="T33" fmla="*/ 0 h 6"/>
                <a:gd name="T34" fmla="*/ 5 w 6"/>
                <a:gd name="T35" fmla="*/ 5 h 6"/>
                <a:gd name="T36" fmla="*/ 5 w 6"/>
                <a:gd name="T3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5" y="5"/>
                  </a:moveTo>
                  <a:lnTo>
                    <a:pt x="5" y="5"/>
                  </a:lnTo>
                  <a:lnTo>
                    <a:pt x="4" y="5"/>
                  </a:lnTo>
                  <a:lnTo>
                    <a:pt x="3" y="5"/>
                  </a:lnTo>
                  <a:lnTo>
                    <a:pt x="3" y="5"/>
                  </a:lnTo>
                  <a:lnTo>
                    <a:pt x="2" y="5"/>
                  </a:lnTo>
                  <a:lnTo>
                    <a:pt x="1" y="5"/>
                  </a:lnTo>
                  <a:lnTo>
                    <a:pt x="0" y="5"/>
                  </a:lnTo>
                  <a:lnTo>
                    <a:pt x="0" y="5"/>
                  </a:lnTo>
                  <a:lnTo>
                    <a:pt x="0" y="0"/>
                  </a:lnTo>
                  <a:lnTo>
                    <a:pt x="0" y="0"/>
                  </a:lnTo>
                  <a:lnTo>
                    <a:pt x="1" y="0"/>
                  </a:lnTo>
                  <a:lnTo>
                    <a:pt x="2" y="0"/>
                  </a:lnTo>
                  <a:lnTo>
                    <a:pt x="3" y="0"/>
                  </a:lnTo>
                  <a:lnTo>
                    <a:pt x="3" y="0"/>
                  </a:lnTo>
                  <a:lnTo>
                    <a:pt x="4" y="0"/>
                  </a:lnTo>
                  <a:lnTo>
                    <a:pt x="5" y="0"/>
                  </a:lnTo>
                  <a:lnTo>
                    <a:pt x="5" y="5"/>
                  </a:lnTo>
                  <a:lnTo>
                    <a:pt x="5"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5" name="Freeform 221"/>
            <p:cNvSpPr>
              <a:spLocks/>
            </p:cNvSpPr>
            <p:nvPr/>
          </p:nvSpPr>
          <p:spPr bwMode="auto">
            <a:xfrm>
              <a:off x="6141" y="815"/>
              <a:ext cx="3" cy="8"/>
            </a:xfrm>
            <a:custGeom>
              <a:avLst/>
              <a:gdLst>
                <a:gd name="T0" fmla="*/ 2 w 3"/>
                <a:gd name="T1" fmla="*/ 7 h 8"/>
                <a:gd name="T2" fmla="*/ 2 w 3"/>
                <a:gd name="T3" fmla="*/ 7 h 8"/>
                <a:gd name="T4" fmla="*/ 0 w 3"/>
                <a:gd name="T5" fmla="*/ 0 h 8"/>
                <a:gd name="T6" fmla="*/ 0 w 3"/>
                <a:gd name="T7" fmla="*/ 0 h 8"/>
                <a:gd name="T8" fmla="*/ 2 w 3"/>
                <a:gd name="T9" fmla="*/ 6 h 8"/>
                <a:gd name="T10" fmla="*/ 2 w 3"/>
                <a:gd name="T11" fmla="*/ 7 h 8"/>
              </a:gdLst>
              <a:ahLst/>
              <a:cxnLst>
                <a:cxn ang="0">
                  <a:pos x="T0" y="T1"/>
                </a:cxn>
                <a:cxn ang="0">
                  <a:pos x="T2" y="T3"/>
                </a:cxn>
                <a:cxn ang="0">
                  <a:pos x="T4" y="T5"/>
                </a:cxn>
                <a:cxn ang="0">
                  <a:pos x="T6" y="T7"/>
                </a:cxn>
                <a:cxn ang="0">
                  <a:pos x="T8" y="T9"/>
                </a:cxn>
                <a:cxn ang="0">
                  <a:pos x="T10" y="T11"/>
                </a:cxn>
              </a:cxnLst>
              <a:rect l="0" t="0" r="r" b="b"/>
              <a:pathLst>
                <a:path w="3" h="8">
                  <a:moveTo>
                    <a:pt x="2" y="7"/>
                  </a:moveTo>
                  <a:lnTo>
                    <a:pt x="2" y="7"/>
                  </a:lnTo>
                  <a:lnTo>
                    <a:pt x="0" y="0"/>
                  </a:lnTo>
                  <a:lnTo>
                    <a:pt x="0" y="0"/>
                  </a:lnTo>
                  <a:lnTo>
                    <a:pt x="2" y="6"/>
                  </a:lnTo>
                  <a:lnTo>
                    <a:pt x="2"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6" name="Freeform 222"/>
            <p:cNvSpPr>
              <a:spLocks/>
            </p:cNvSpPr>
            <p:nvPr/>
          </p:nvSpPr>
          <p:spPr bwMode="auto">
            <a:xfrm>
              <a:off x="6137" y="827"/>
              <a:ext cx="1" cy="4"/>
            </a:xfrm>
            <a:custGeom>
              <a:avLst/>
              <a:gdLst>
                <a:gd name="T0" fmla="*/ 0 w 1"/>
                <a:gd name="T1" fmla="*/ 3 h 4"/>
                <a:gd name="T2" fmla="*/ 0 w 1"/>
                <a:gd name="T3" fmla="*/ 3 h 4"/>
                <a:gd name="T4" fmla="*/ 0 w 1"/>
                <a:gd name="T5" fmla="*/ 0 h 4"/>
                <a:gd name="T6" fmla="*/ 0 w 1"/>
                <a:gd name="T7" fmla="*/ 0 h 4"/>
                <a:gd name="T8" fmla="*/ 0 w 1"/>
                <a:gd name="T9" fmla="*/ 3 h 4"/>
                <a:gd name="T10" fmla="*/ 0 w 1"/>
                <a:gd name="T11" fmla="*/ 3 h 4"/>
                <a:gd name="T12" fmla="*/ 0 w 1"/>
                <a:gd name="T13" fmla="*/ 3 h 4"/>
                <a:gd name="T14" fmla="*/ 0 w 1"/>
                <a:gd name="T15" fmla="*/ 3 h 4"/>
                <a:gd name="T16" fmla="*/ 0 w 1"/>
                <a:gd name="T17" fmla="*/ 3 h 4"/>
                <a:gd name="T18" fmla="*/ 0 w 1"/>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0" y="3"/>
                  </a:moveTo>
                  <a:lnTo>
                    <a:pt x="0" y="3"/>
                  </a:lnTo>
                  <a:lnTo>
                    <a:pt x="0" y="0"/>
                  </a:lnTo>
                  <a:lnTo>
                    <a:pt x="0" y="0"/>
                  </a:lnTo>
                  <a:lnTo>
                    <a:pt x="0" y="3"/>
                  </a:lnTo>
                  <a:lnTo>
                    <a:pt x="0" y="3"/>
                  </a:lnTo>
                  <a:lnTo>
                    <a:pt x="0" y="3"/>
                  </a:lnTo>
                  <a:lnTo>
                    <a:pt x="0" y="3"/>
                  </a:lnTo>
                  <a:lnTo>
                    <a:pt x="0" y="3"/>
                  </a:lnTo>
                  <a:lnTo>
                    <a:pt x="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7" name="Freeform 223"/>
            <p:cNvSpPr>
              <a:spLocks/>
            </p:cNvSpPr>
            <p:nvPr/>
          </p:nvSpPr>
          <p:spPr bwMode="auto">
            <a:xfrm>
              <a:off x="6131" y="828"/>
              <a:ext cx="4" cy="2"/>
            </a:xfrm>
            <a:custGeom>
              <a:avLst/>
              <a:gdLst>
                <a:gd name="T0" fmla="*/ 3 w 4"/>
                <a:gd name="T1" fmla="*/ 0 h 2"/>
                <a:gd name="T2" fmla="*/ 3 w 4"/>
                <a:gd name="T3" fmla="*/ 0 h 2"/>
                <a:gd name="T4" fmla="*/ 1 w 4"/>
                <a:gd name="T5" fmla="*/ 1 h 2"/>
                <a:gd name="T6" fmla="*/ 0 w 4"/>
                <a:gd name="T7" fmla="*/ 1 h 2"/>
                <a:gd name="T8" fmla="*/ 2 w 4"/>
                <a:gd name="T9" fmla="*/ 0 h 2"/>
                <a:gd name="T10" fmla="*/ 3 w 4"/>
                <a:gd name="T11" fmla="*/ 0 h 2"/>
                <a:gd name="T12" fmla="*/ 3 w 4"/>
                <a:gd name="T13" fmla="*/ 0 h 2"/>
                <a:gd name="T14" fmla="*/ 3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3" y="0"/>
                  </a:moveTo>
                  <a:lnTo>
                    <a:pt x="3" y="0"/>
                  </a:lnTo>
                  <a:lnTo>
                    <a:pt x="1" y="1"/>
                  </a:lnTo>
                  <a:lnTo>
                    <a:pt x="0" y="1"/>
                  </a:lnTo>
                  <a:lnTo>
                    <a:pt x="2" y="0"/>
                  </a:lnTo>
                  <a:lnTo>
                    <a:pt x="3" y="0"/>
                  </a:lnTo>
                  <a:lnTo>
                    <a:pt x="3" y="0"/>
                  </a:lnTo>
                  <a:lnTo>
                    <a:pt x="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8" name="Freeform 224"/>
            <p:cNvSpPr>
              <a:spLocks/>
            </p:cNvSpPr>
            <p:nvPr/>
          </p:nvSpPr>
          <p:spPr bwMode="auto">
            <a:xfrm>
              <a:off x="6130" y="815"/>
              <a:ext cx="5" cy="8"/>
            </a:xfrm>
            <a:custGeom>
              <a:avLst/>
              <a:gdLst>
                <a:gd name="T0" fmla="*/ 1 w 5"/>
                <a:gd name="T1" fmla="*/ 0 h 8"/>
                <a:gd name="T2" fmla="*/ 3 w 5"/>
                <a:gd name="T3" fmla="*/ 0 h 8"/>
                <a:gd name="T4" fmla="*/ 4 w 5"/>
                <a:gd name="T5" fmla="*/ 7 h 8"/>
                <a:gd name="T6" fmla="*/ 3 w 5"/>
                <a:gd name="T7" fmla="*/ 7 h 8"/>
                <a:gd name="T8" fmla="*/ 0 w 5"/>
                <a:gd name="T9" fmla="*/ 0 h 8"/>
                <a:gd name="T10" fmla="*/ 1 w 5"/>
                <a:gd name="T11" fmla="*/ 1 h 8"/>
                <a:gd name="T12" fmla="*/ 1 w 5"/>
                <a:gd name="T13" fmla="*/ 0 h 8"/>
                <a:gd name="T14" fmla="*/ 3 w 5"/>
                <a:gd name="T15" fmla="*/ 0 h 8"/>
                <a:gd name="T16" fmla="*/ 1 w 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0"/>
                  </a:moveTo>
                  <a:lnTo>
                    <a:pt x="3" y="0"/>
                  </a:lnTo>
                  <a:lnTo>
                    <a:pt x="4" y="7"/>
                  </a:lnTo>
                  <a:lnTo>
                    <a:pt x="3" y="7"/>
                  </a:lnTo>
                  <a:lnTo>
                    <a:pt x="0" y="0"/>
                  </a:lnTo>
                  <a:lnTo>
                    <a:pt x="1" y="1"/>
                  </a:lnTo>
                  <a:lnTo>
                    <a:pt x="1" y="0"/>
                  </a:lnTo>
                  <a:lnTo>
                    <a:pt x="3"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9" name="Freeform 225"/>
            <p:cNvSpPr>
              <a:spLocks/>
            </p:cNvSpPr>
            <p:nvPr/>
          </p:nvSpPr>
          <p:spPr bwMode="auto">
            <a:xfrm>
              <a:off x="6153" y="779"/>
              <a:ext cx="22" cy="56"/>
            </a:xfrm>
            <a:custGeom>
              <a:avLst/>
              <a:gdLst>
                <a:gd name="T0" fmla="*/ 11 w 22"/>
                <a:gd name="T1" fmla="*/ 0 h 56"/>
                <a:gd name="T2" fmla="*/ 13 w 22"/>
                <a:gd name="T3" fmla="*/ 2 h 56"/>
                <a:gd name="T4" fmla="*/ 14 w 22"/>
                <a:gd name="T5" fmla="*/ 5 h 56"/>
                <a:gd name="T6" fmla="*/ 15 w 22"/>
                <a:gd name="T7" fmla="*/ 7 h 56"/>
                <a:gd name="T8" fmla="*/ 17 w 22"/>
                <a:gd name="T9" fmla="*/ 10 h 56"/>
                <a:gd name="T10" fmla="*/ 18 w 22"/>
                <a:gd name="T11" fmla="*/ 14 h 56"/>
                <a:gd name="T12" fmla="*/ 18 w 22"/>
                <a:gd name="T13" fmla="*/ 16 h 56"/>
                <a:gd name="T14" fmla="*/ 20 w 22"/>
                <a:gd name="T15" fmla="*/ 20 h 56"/>
                <a:gd name="T16" fmla="*/ 20 w 22"/>
                <a:gd name="T17" fmla="*/ 23 h 56"/>
                <a:gd name="T18" fmla="*/ 21 w 22"/>
                <a:gd name="T19" fmla="*/ 28 h 56"/>
                <a:gd name="T20" fmla="*/ 21 w 22"/>
                <a:gd name="T21" fmla="*/ 32 h 56"/>
                <a:gd name="T22" fmla="*/ 21 w 22"/>
                <a:gd name="T23" fmla="*/ 35 h 56"/>
                <a:gd name="T24" fmla="*/ 20 w 22"/>
                <a:gd name="T25" fmla="*/ 39 h 56"/>
                <a:gd name="T26" fmla="*/ 20 w 22"/>
                <a:gd name="T27" fmla="*/ 42 h 56"/>
                <a:gd name="T28" fmla="*/ 18 w 22"/>
                <a:gd name="T29" fmla="*/ 45 h 56"/>
                <a:gd name="T30" fmla="*/ 18 w 22"/>
                <a:gd name="T31" fmla="*/ 49 h 56"/>
                <a:gd name="T32" fmla="*/ 17 w 22"/>
                <a:gd name="T33" fmla="*/ 51 h 56"/>
                <a:gd name="T34" fmla="*/ 14 w 22"/>
                <a:gd name="T35" fmla="*/ 54 h 56"/>
                <a:gd name="T36" fmla="*/ 13 w 22"/>
                <a:gd name="T37" fmla="*/ 55 h 56"/>
                <a:gd name="T38" fmla="*/ 10 w 22"/>
                <a:gd name="T39" fmla="*/ 54 h 56"/>
                <a:gd name="T40" fmla="*/ 8 w 22"/>
                <a:gd name="T41" fmla="*/ 53 h 56"/>
                <a:gd name="T42" fmla="*/ 6 w 22"/>
                <a:gd name="T43" fmla="*/ 51 h 56"/>
                <a:gd name="T44" fmla="*/ 5 w 22"/>
                <a:gd name="T45" fmla="*/ 50 h 56"/>
                <a:gd name="T46" fmla="*/ 3 w 22"/>
                <a:gd name="T47" fmla="*/ 48 h 56"/>
                <a:gd name="T48" fmla="*/ 3 w 22"/>
                <a:gd name="T49" fmla="*/ 47 h 56"/>
                <a:gd name="T50" fmla="*/ 2 w 22"/>
                <a:gd name="T51" fmla="*/ 44 h 56"/>
                <a:gd name="T52" fmla="*/ 1 w 22"/>
                <a:gd name="T53" fmla="*/ 41 h 56"/>
                <a:gd name="T54" fmla="*/ 0 w 22"/>
                <a:gd name="T55" fmla="*/ 39 h 56"/>
                <a:gd name="T56" fmla="*/ 0 w 22"/>
                <a:gd name="T57" fmla="*/ 36 h 56"/>
                <a:gd name="T58" fmla="*/ 0 w 22"/>
                <a:gd name="T59" fmla="*/ 33 h 56"/>
                <a:gd name="T60" fmla="*/ 1 w 22"/>
                <a:gd name="T61" fmla="*/ 31 h 56"/>
                <a:gd name="T62" fmla="*/ 1 w 22"/>
                <a:gd name="T63" fmla="*/ 28 h 56"/>
                <a:gd name="T64" fmla="*/ 3 w 22"/>
                <a:gd name="T65" fmla="*/ 26 h 56"/>
                <a:gd name="T66" fmla="*/ 4 w 22"/>
                <a:gd name="T67" fmla="*/ 25 h 56"/>
                <a:gd name="T68" fmla="*/ 4 w 22"/>
                <a:gd name="T69" fmla="*/ 23 h 56"/>
                <a:gd name="T70" fmla="*/ 5 w 22"/>
                <a:gd name="T71" fmla="*/ 21 h 56"/>
                <a:gd name="T72" fmla="*/ 5 w 22"/>
                <a:gd name="T73" fmla="*/ 17 h 56"/>
                <a:gd name="T74" fmla="*/ 5 w 22"/>
                <a:gd name="T75" fmla="*/ 12 h 56"/>
                <a:gd name="T76" fmla="*/ 4 w 22"/>
                <a:gd name="T77" fmla="*/ 6 h 56"/>
                <a:gd name="T78" fmla="*/ 4 w 22"/>
                <a:gd name="T79" fmla="*/ 4 h 56"/>
                <a:gd name="T80" fmla="*/ 5 w 22"/>
                <a:gd name="T81" fmla="*/ 2 h 56"/>
                <a:gd name="T82" fmla="*/ 5 w 22"/>
                <a:gd name="T8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56">
                  <a:moveTo>
                    <a:pt x="6" y="0"/>
                  </a:moveTo>
                  <a:lnTo>
                    <a:pt x="11" y="0"/>
                  </a:lnTo>
                  <a:lnTo>
                    <a:pt x="12" y="1"/>
                  </a:lnTo>
                  <a:lnTo>
                    <a:pt x="13" y="2"/>
                  </a:lnTo>
                  <a:lnTo>
                    <a:pt x="13" y="3"/>
                  </a:lnTo>
                  <a:lnTo>
                    <a:pt x="14" y="5"/>
                  </a:lnTo>
                  <a:lnTo>
                    <a:pt x="15" y="5"/>
                  </a:lnTo>
                  <a:lnTo>
                    <a:pt x="15" y="7"/>
                  </a:lnTo>
                  <a:lnTo>
                    <a:pt x="17" y="9"/>
                  </a:lnTo>
                  <a:lnTo>
                    <a:pt x="17" y="10"/>
                  </a:lnTo>
                  <a:lnTo>
                    <a:pt x="18" y="12"/>
                  </a:lnTo>
                  <a:lnTo>
                    <a:pt x="18" y="14"/>
                  </a:lnTo>
                  <a:lnTo>
                    <a:pt x="18" y="15"/>
                  </a:lnTo>
                  <a:lnTo>
                    <a:pt x="18" y="16"/>
                  </a:lnTo>
                  <a:lnTo>
                    <a:pt x="19" y="19"/>
                  </a:lnTo>
                  <a:lnTo>
                    <a:pt x="20" y="20"/>
                  </a:lnTo>
                  <a:lnTo>
                    <a:pt x="20" y="23"/>
                  </a:lnTo>
                  <a:lnTo>
                    <a:pt x="20" y="23"/>
                  </a:lnTo>
                  <a:lnTo>
                    <a:pt x="20" y="26"/>
                  </a:lnTo>
                  <a:lnTo>
                    <a:pt x="21" y="28"/>
                  </a:lnTo>
                  <a:lnTo>
                    <a:pt x="21" y="30"/>
                  </a:lnTo>
                  <a:lnTo>
                    <a:pt x="21" y="32"/>
                  </a:lnTo>
                  <a:lnTo>
                    <a:pt x="21" y="33"/>
                  </a:lnTo>
                  <a:lnTo>
                    <a:pt x="21" y="35"/>
                  </a:lnTo>
                  <a:lnTo>
                    <a:pt x="21" y="37"/>
                  </a:lnTo>
                  <a:lnTo>
                    <a:pt x="20" y="39"/>
                  </a:lnTo>
                  <a:lnTo>
                    <a:pt x="20" y="41"/>
                  </a:lnTo>
                  <a:lnTo>
                    <a:pt x="20" y="42"/>
                  </a:lnTo>
                  <a:lnTo>
                    <a:pt x="19" y="44"/>
                  </a:lnTo>
                  <a:lnTo>
                    <a:pt x="18" y="45"/>
                  </a:lnTo>
                  <a:lnTo>
                    <a:pt x="18" y="47"/>
                  </a:lnTo>
                  <a:lnTo>
                    <a:pt x="18" y="49"/>
                  </a:lnTo>
                  <a:lnTo>
                    <a:pt x="18" y="50"/>
                  </a:lnTo>
                  <a:lnTo>
                    <a:pt x="17" y="51"/>
                  </a:lnTo>
                  <a:lnTo>
                    <a:pt x="15" y="53"/>
                  </a:lnTo>
                  <a:lnTo>
                    <a:pt x="14" y="54"/>
                  </a:lnTo>
                  <a:lnTo>
                    <a:pt x="13" y="54"/>
                  </a:lnTo>
                  <a:lnTo>
                    <a:pt x="13" y="55"/>
                  </a:lnTo>
                  <a:lnTo>
                    <a:pt x="12" y="55"/>
                  </a:lnTo>
                  <a:lnTo>
                    <a:pt x="10" y="54"/>
                  </a:lnTo>
                  <a:lnTo>
                    <a:pt x="9" y="54"/>
                  </a:lnTo>
                  <a:lnTo>
                    <a:pt x="8" y="53"/>
                  </a:lnTo>
                  <a:lnTo>
                    <a:pt x="8" y="52"/>
                  </a:lnTo>
                  <a:lnTo>
                    <a:pt x="6" y="51"/>
                  </a:lnTo>
                  <a:lnTo>
                    <a:pt x="5" y="50"/>
                  </a:lnTo>
                  <a:lnTo>
                    <a:pt x="5" y="50"/>
                  </a:lnTo>
                  <a:lnTo>
                    <a:pt x="4" y="50"/>
                  </a:lnTo>
                  <a:lnTo>
                    <a:pt x="3" y="48"/>
                  </a:lnTo>
                  <a:lnTo>
                    <a:pt x="3" y="48"/>
                  </a:lnTo>
                  <a:lnTo>
                    <a:pt x="3" y="47"/>
                  </a:lnTo>
                  <a:lnTo>
                    <a:pt x="2" y="46"/>
                  </a:lnTo>
                  <a:lnTo>
                    <a:pt x="2" y="44"/>
                  </a:lnTo>
                  <a:lnTo>
                    <a:pt x="1" y="43"/>
                  </a:lnTo>
                  <a:lnTo>
                    <a:pt x="1" y="41"/>
                  </a:lnTo>
                  <a:lnTo>
                    <a:pt x="0" y="41"/>
                  </a:lnTo>
                  <a:lnTo>
                    <a:pt x="0" y="39"/>
                  </a:lnTo>
                  <a:lnTo>
                    <a:pt x="0" y="37"/>
                  </a:lnTo>
                  <a:lnTo>
                    <a:pt x="0" y="36"/>
                  </a:lnTo>
                  <a:lnTo>
                    <a:pt x="0" y="34"/>
                  </a:lnTo>
                  <a:lnTo>
                    <a:pt x="0" y="33"/>
                  </a:lnTo>
                  <a:lnTo>
                    <a:pt x="0" y="32"/>
                  </a:lnTo>
                  <a:lnTo>
                    <a:pt x="1" y="31"/>
                  </a:lnTo>
                  <a:lnTo>
                    <a:pt x="1" y="30"/>
                  </a:lnTo>
                  <a:lnTo>
                    <a:pt x="1" y="28"/>
                  </a:lnTo>
                  <a:lnTo>
                    <a:pt x="2" y="27"/>
                  </a:lnTo>
                  <a:lnTo>
                    <a:pt x="3" y="26"/>
                  </a:lnTo>
                  <a:lnTo>
                    <a:pt x="3" y="26"/>
                  </a:lnTo>
                  <a:lnTo>
                    <a:pt x="4" y="25"/>
                  </a:lnTo>
                  <a:lnTo>
                    <a:pt x="4" y="24"/>
                  </a:lnTo>
                  <a:lnTo>
                    <a:pt x="4" y="23"/>
                  </a:lnTo>
                  <a:lnTo>
                    <a:pt x="5" y="23"/>
                  </a:lnTo>
                  <a:lnTo>
                    <a:pt x="5" y="21"/>
                  </a:lnTo>
                  <a:lnTo>
                    <a:pt x="5" y="20"/>
                  </a:lnTo>
                  <a:lnTo>
                    <a:pt x="5" y="17"/>
                  </a:lnTo>
                  <a:lnTo>
                    <a:pt x="5" y="15"/>
                  </a:lnTo>
                  <a:lnTo>
                    <a:pt x="5" y="12"/>
                  </a:lnTo>
                  <a:lnTo>
                    <a:pt x="4" y="9"/>
                  </a:lnTo>
                  <a:lnTo>
                    <a:pt x="4" y="6"/>
                  </a:lnTo>
                  <a:lnTo>
                    <a:pt x="4" y="5"/>
                  </a:lnTo>
                  <a:lnTo>
                    <a:pt x="4" y="4"/>
                  </a:lnTo>
                  <a:lnTo>
                    <a:pt x="4" y="3"/>
                  </a:lnTo>
                  <a:lnTo>
                    <a:pt x="5" y="2"/>
                  </a:lnTo>
                  <a:lnTo>
                    <a:pt x="5" y="1"/>
                  </a:lnTo>
                  <a:lnTo>
                    <a:pt x="5" y="0"/>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0" name="Freeform 226"/>
            <p:cNvSpPr>
              <a:spLocks/>
            </p:cNvSpPr>
            <p:nvPr/>
          </p:nvSpPr>
          <p:spPr bwMode="auto">
            <a:xfrm>
              <a:off x="6161" y="773"/>
              <a:ext cx="2" cy="6"/>
            </a:xfrm>
            <a:custGeom>
              <a:avLst/>
              <a:gdLst>
                <a:gd name="T0" fmla="*/ 1 w 2"/>
                <a:gd name="T1" fmla="*/ 0 h 6"/>
                <a:gd name="T2" fmla="*/ 1 w 2"/>
                <a:gd name="T3" fmla="*/ 5 h 6"/>
                <a:gd name="T4" fmla="*/ 0 w 2"/>
                <a:gd name="T5" fmla="*/ 5 h 6"/>
                <a:gd name="T6" fmla="*/ 0 w 2"/>
                <a:gd name="T7" fmla="*/ 0 h 6"/>
                <a:gd name="T8" fmla="*/ 1 w 2"/>
                <a:gd name="T9" fmla="*/ 0 h 6"/>
                <a:gd name="T10" fmla="*/ 1 w 2"/>
                <a:gd name="T11" fmla="*/ 0 h 6"/>
                <a:gd name="T12" fmla="*/ 1 w 2"/>
                <a:gd name="T13" fmla="*/ 5 h 6"/>
                <a:gd name="T14" fmla="*/ 1 w 2"/>
                <a:gd name="T15" fmla="*/ 5 h 6"/>
                <a:gd name="T16" fmla="*/ 1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1" y="0"/>
                  </a:moveTo>
                  <a:lnTo>
                    <a:pt x="1" y="5"/>
                  </a:lnTo>
                  <a:lnTo>
                    <a:pt x="0" y="5"/>
                  </a:lnTo>
                  <a:lnTo>
                    <a:pt x="0" y="0"/>
                  </a:lnTo>
                  <a:lnTo>
                    <a:pt x="1" y="0"/>
                  </a:lnTo>
                  <a:lnTo>
                    <a:pt x="1" y="0"/>
                  </a:lnTo>
                  <a:lnTo>
                    <a:pt x="1" y="5"/>
                  </a:lnTo>
                  <a:lnTo>
                    <a:pt x="1" y="5"/>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1" name="Freeform 227"/>
            <p:cNvSpPr>
              <a:spLocks/>
            </p:cNvSpPr>
            <p:nvPr/>
          </p:nvSpPr>
          <p:spPr bwMode="auto">
            <a:xfrm>
              <a:off x="6167" y="779"/>
              <a:ext cx="8" cy="52"/>
            </a:xfrm>
            <a:custGeom>
              <a:avLst/>
              <a:gdLst>
                <a:gd name="T0" fmla="*/ 4 w 8"/>
                <a:gd name="T1" fmla="*/ 51 h 52"/>
                <a:gd name="T2" fmla="*/ 5 w 8"/>
                <a:gd name="T3" fmla="*/ 48 h 52"/>
                <a:gd name="T4" fmla="*/ 6 w 8"/>
                <a:gd name="T5" fmla="*/ 45 h 52"/>
                <a:gd name="T6" fmla="*/ 6 w 8"/>
                <a:gd name="T7" fmla="*/ 42 h 52"/>
                <a:gd name="T8" fmla="*/ 7 w 8"/>
                <a:gd name="T9" fmla="*/ 38 h 52"/>
                <a:gd name="T10" fmla="*/ 7 w 8"/>
                <a:gd name="T11" fmla="*/ 35 h 52"/>
                <a:gd name="T12" fmla="*/ 7 w 8"/>
                <a:gd name="T13" fmla="*/ 31 h 52"/>
                <a:gd name="T14" fmla="*/ 7 w 8"/>
                <a:gd name="T15" fmla="*/ 27 h 52"/>
                <a:gd name="T16" fmla="*/ 7 w 8"/>
                <a:gd name="T17" fmla="*/ 23 h 52"/>
                <a:gd name="T18" fmla="*/ 6 w 8"/>
                <a:gd name="T19" fmla="*/ 20 h 52"/>
                <a:gd name="T20" fmla="*/ 6 w 8"/>
                <a:gd name="T21" fmla="*/ 16 h 52"/>
                <a:gd name="T22" fmla="*/ 5 w 8"/>
                <a:gd name="T23" fmla="*/ 13 h 52"/>
                <a:gd name="T24" fmla="*/ 5 w 8"/>
                <a:gd name="T25" fmla="*/ 10 h 52"/>
                <a:gd name="T26" fmla="*/ 4 w 8"/>
                <a:gd name="T27" fmla="*/ 6 h 52"/>
                <a:gd name="T28" fmla="*/ 2 w 8"/>
                <a:gd name="T29" fmla="*/ 4 h 52"/>
                <a:gd name="T30" fmla="*/ 2 w 8"/>
                <a:gd name="T31" fmla="*/ 2 h 52"/>
                <a:gd name="T32" fmla="*/ 1 w 8"/>
                <a:gd name="T33" fmla="*/ 0 h 52"/>
                <a:gd name="T34" fmla="*/ 1 w 8"/>
                <a:gd name="T35" fmla="*/ 2 h 52"/>
                <a:gd name="T36" fmla="*/ 2 w 8"/>
                <a:gd name="T37" fmla="*/ 4 h 52"/>
                <a:gd name="T38" fmla="*/ 2 w 8"/>
                <a:gd name="T39" fmla="*/ 6 h 52"/>
                <a:gd name="T40" fmla="*/ 4 w 8"/>
                <a:gd name="T41" fmla="*/ 9 h 52"/>
                <a:gd name="T42" fmla="*/ 4 w 8"/>
                <a:gd name="T43" fmla="*/ 12 h 52"/>
                <a:gd name="T44" fmla="*/ 5 w 8"/>
                <a:gd name="T45" fmla="*/ 15 h 52"/>
                <a:gd name="T46" fmla="*/ 5 w 8"/>
                <a:gd name="T47" fmla="*/ 19 h 52"/>
                <a:gd name="T48" fmla="*/ 6 w 8"/>
                <a:gd name="T49" fmla="*/ 22 h 52"/>
                <a:gd name="T50" fmla="*/ 6 w 8"/>
                <a:gd name="T51" fmla="*/ 26 h 52"/>
                <a:gd name="T52" fmla="*/ 6 w 8"/>
                <a:gd name="T53" fmla="*/ 30 h 52"/>
                <a:gd name="T54" fmla="*/ 6 w 8"/>
                <a:gd name="T55" fmla="*/ 33 h 52"/>
                <a:gd name="T56" fmla="*/ 6 w 8"/>
                <a:gd name="T57" fmla="*/ 37 h 52"/>
                <a:gd name="T58" fmla="*/ 6 w 8"/>
                <a:gd name="T59" fmla="*/ 40 h 52"/>
                <a:gd name="T60" fmla="*/ 5 w 8"/>
                <a:gd name="T61" fmla="*/ 44 h 52"/>
                <a:gd name="T62" fmla="*/ 5 w 8"/>
                <a:gd name="T63" fmla="*/ 47 h 52"/>
                <a:gd name="T64" fmla="*/ 4 w 8"/>
                <a:gd name="T65"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52">
                  <a:moveTo>
                    <a:pt x="4" y="51"/>
                  </a:moveTo>
                  <a:lnTo>
                    <a:pt x="4" y="51"/>
                  </a:lnTo>
                  <a:lnTo>
                    <a:pt x="5" y="50"/>
                  </a:lnTo>
                  <a:lnTo>
                    <a:pt x="5" y="48"/>
                  </a:lnTo>
                  <a:lnTo>
                    <a:pt x="5" y="47"/>
                  </a:lnTo>
                  <a:lnTo>
                    <a:pt x="6" y="45"/>
                  </a:lnTo>
                  <a:lnTo>
                    <a:pt x="6" y="44"/>
                  </a:lnTo>
                  <a:lnTo>
                    <a:pt x="6" y="42"/>
                  </a:lnTo>
                  <a:lnTo>
                    <a:pt x="7" y="40"/>
                  </a:lnTo>
                  <a:lnTo>
                    <a:pt x="7" y="38"/>
                  </a:lnTo>
                  <a:lnTo>
                    <a:pt x="7" y="37"/>
                  </a:lnTo>
                  <a:lnTo>
                    <a:pt x="7" y="35"/>
                  </a:lnTo>
                  <a:lnTo>
                    <a:pt x="7" y="33"/>
                  </a:lnTo>
                  <a:lnTo>
                    <a:pt x="7" y="31"/>
                  </a:lnTo>
                  <a:lnTo>
                    <a:pt x="7" y="30"/>
                  </a:lnTo>
                  <a:lnTo>
                    <a:pt x="7" y="27"/>
                  </a:lnTo>
                  <a:lnTo>
                    <a:pt x="7" y="26"/>
                  </a:lnTo>
                  <a:lnTo>
                    <a:pt x="7" y="23"/>
                  </a:lnTo>
                  <a:lnTo>
                    <a:pt x="6" y="22"/>
                  </a:lnTo>
                  <a:lnTo>
                    <a:pt x="6" y="20"/>
                  </a:lnTo>
                  <a:lnTo>
                    <a:pt x="6" y="19"/>
                  </a:lnTo>
                  <a:lnTo>
                    <a:pt x="6" y="16"/>
                  </a:lnTo>
                  <a:lnTo>
                    <a:pt x="5" y="15"/>
                  </a:lnTo>
                  <a:lnTo>
                    <a:pt x="5" y="13"/>
                  </a:lnTo>
                  <a:lnTo>
                    <a:pt x="5" y="11"/>
                  </a:lnTo>
                  <a:lnTo>
                    <a:pt x="5" y="10"/>
                  </a:lnTo>
                  <a:lnTo>
                    <a:pt x="4" y="8"/>
                  </a:lnTo>
                  <a:lnTo>
                    <a:pt x="4" y="6"/>
                  </a:lnTo>
                  <a:lnTo>
                    <a:pt x="3" y="5"/>
                  </a:lnTo>
                  <a:lnTo>
                    <a:pt x="2" y="4"/>
                  </a:lnTo>
                  <a:lnTo>
                    <a:pt x="2" y="3"/>
                  </a:lnTo>
                  <a:lnTo>
                    <a:pt x="2" y="2"/>
                  </a:lnTo>
                  <a:lnTo>
                    <a:pt x="1" y="1"/>
                  </a:lnTo>
                  <a:lnTo>
                    <a:pt x="1" y="0"/>
                  </a:lnTo>
                  <a:lnTo>
                    <a:pt x="0" y="0"/>
                  </a:lnTo>
                  <a:lnTo>
                    <a:pt x="1" y="2"/>
                  </a:lnTo>
                  <a:lnTo>
                    <a:pt x="1" y="3"/>
                  </a:lnTo>
                  <a:lnTo>
                    <a:pt x="2" y="4"/>
                  </a:lnTo>
                  <a:lnTo>
                    <a:pt x="2" y="4"/>
                  </a:lnTo>
                  <a:lnTo>
                    <a:pt x="2" y="6"/>
                  </a:lnTo>
                  <a:lnTo>
                    <a:pt x="3" y="7"/>
                  </a:lnTo>
                  <a:lnTo>
                    <a:pt x="4" y="9"/>
                  </a:lnTo>
                  <a:lnTo>
                    <a:pt x="4" y="10"/>
                  </a:lnTo>
                  <a:lnTo>
                    <a:pt x="4" y="12"/>
                  </a:lnTo>
                  <a:lnTo>
                    <a:pt x="5" y="13"/>
                  </a:lnTo>
                  <a:lnTo>
                    <a:pt x="5" y="15"/>
                  </a:lnTo>
                  <a:lnTo>
                    <a:pt x="5" y="17"/>
                  </a:lnTo>
                  <a:lnTo>
                    <a:pt x="5" y="19"/>
                  </a:lnTo>
                  <a:lnTo>
                    <a:pt x="6" y="20"/>
                  </a:lnTo>
                  <a:lnTo>
                    <a:pt x="6" y="22"/>
                  </a:lnTo>
                  <a:lnTo>
                    <a:pt x="6" y="24"/>
                  </a:lnTo>
                  <a:lnTo>
                    <a:pt x="6" y="26"/>
                  </a:lnTo>
                  <a:lnTo>
                    <a:pt x="6" y="28"/>
                  </a:lnTo>
                  <a:lnTo>
                    <a:pt x="6" y="30"/>
                  </a:lnTo>
                  <a:lnTo>
                    <a:pt x="6" y="31"/>
                  </a:lnTo>
                  <a:lnTo>
                    <a:pt x="6" y="33"/>
                  </a:lnTo>
                  <a:lnTo>
                    <a:pt x="6" y="35"/>
                  </a:lnTo>
                  <a:lnTo>
                    <a:pt x="6" y="37"/>
                  </a:lnTo>
                  <a:lnTo>
                    <a:pt x="6" y="38"/>
                  </a:lnTo>
                  <a:lnTo>
                    <a:pt x="6" y="40"/>
                  </a:lnTo>
                  <a:lnTo>
                    <a:pt x="6" y="41"/>
                  </a:lnTo>
                  <a:lnTo>
                    <a:pt x="5" y="44"/>
                  </a:lnTo>
                  <a:lnTo>
                    <a:pt x="5" y="45"/>
                  </a:lnTo>
                  <a:lnTo>
                    <a:pt x="5" y="47"/>
                  </a:lnTo>
                  <a:lnTo>
                    <a:pt x="5" y="48"/>
                  </a:lnTo>
                  <a:lnTo>
                    <a:pt x="4" y="49"/>
                  </a:lnTo>
                  <a:lnTo>
                    <a:pt x="4" y="5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2" name="Freeform 228"/>
            <p:cNvSpPr>
              <a:spLocks/>
            </p:cNvSpPr>
            <p:nvPr/>
          </p:nvSpPr>
          <p:spPr bwMode="auto">
            <a:xfrm>
              <a:off x="6156" y="831"/>
              <a:ext cx="13" cy="4"/>
            </a:xfrm>
            <a:custGeom>
              <a:avLst/>
              <a:gdLst>
                <a:gd name="T0" fmla="*/ 0 w 13"/>
                <a:gd name="T1" fmla="*/ 0 h 4"/>
                <a:gd name="T2" fmla="*/ 0 w 13"/>
                <a:gd name="T3" fmla="*/ 0 h 4"/>
                <a:gd name="T4" fmla="*/ 0 w 13"/>
                <a:gd name="T5" fmla="*/ 1 h 4"/>
                <a:gd name="T6" fmla="*/ 1 w 13"/>
                <a:gd name="T7" fmla="*/ 1 h 4"/>
                <a:gd name="T8" fmla="*/ 1 w 13"/>
                <a:gd name="T9" fmla="*/ 1 h 4"/>
                <a:gd name="T10" fmla="*/ 2 w 13"/>
                <a:gd name="T11" fmla="*/ 2 h 4"/>
                <a:gd name="T12" fmla="*/ 3 w 13"/>
                <a:gd name="T13" fmla="*/ 2 h 4"/>
                <a:gd name="T14" fmla="*/ 4 w 13"/>
                <a:gd name="T15" fmla="*/ 2 h 4"/>
                <a:gd name="T16" fmla="*/ 4 w 13"/>
                <a:gd name="T17" fmla="*/ 3 h 4"/>
                <a:gd name="T18" fmla="*/ 6 w 13"/>
                <a:gd name="T19" fmla="*/ 3 h 4"/>
                <a:gd name="T20" fmla="*/ 6 w 13"/>
                <a:gd name="T21" fmla="*/ 3 h 4"/>
                <a:gd name="T22" fmla="*/ 7 w 13"/>
                <a:gd name="T23" fmla="*/ 3 h 4"/>
                <a:gd name="T24" fmla="*/ 8 w 13"/>
                <a:gd name="T25" fmla="*/ 3 h 4"/>
                <a:gd name="T26" fmla="*/ 9 w 13"/>
                <a:gd name="T27" fmla="*/ 3 h 4"/>
                <a:gd name="T28" fmla="*/ 11 w 13"/>
                <a:gd name="T29" fmla="*/ 3 h 4"/>
                <a:gd name="T30" fmla="*/ 11 w 13"/>
                <a:gd name="T31" fmla="*/ 2 h 4"/>
                <a:gd name="T32" fmla="*/ 12 w 13"/>
                <a:gd name="T33" fmla="*/ 2 h 4"/>
                <a:gd name="T34" fmla="*/ 11 w 13"/>
                <a:gd name="T35" fmla="*/ 2 h 4"/>
                <a:gd name="T36" fmla="*/ 10 w 13"/>
                <a:gd name="T37" fmla="*/ 2 h 4"/>
                <a:gd name="T38" fmla="*/ 9 w 13"/>
                <a:gd name="T39" fmla="*/ 3 h 4"/>
                <a:gd name="T40" fmla="*/ 8 w 13"/>
                <a:gd name="T41" fmla="*/ 3 h 4"/>
                <a:gd name="T42" fmla="*/ 8 w 13"/>
                <a:gd name="T43" fmla="*/ 3 h 4"/>
                <a:gd name="T44" fmla="*/ 7 w 13"/>
                <a:gd name="T45" fmla="*/ 3 h 4"/>
                <a:gd name="T46" fmla="*/ 6 w 13"/>
                <a:gd name="T47" fmla="*/ 2 h 4"/>
                <a:gd name="T48" fmla="*/ 5 w 13"/>
                <a:gd name="T49" fmla="*/ 2 h 4"/>
                <a:gd name="T50" fmla="*/ 4 w 13"/>
                <a:gd name="T51" fmla="*/ 2 h 4"/>
                <a:gd name="T52" fmla="*/ 4 w 13"/>
                <a:gd name="T53" fmla="*/ 2 h 4"/>
                <a:gd name="T54" fmla="*/ 3 w 13"/>
                <a:gd name="T55" fmla="*/ 1 h 4"/>
                <a:gd name="T56" fmla="*/ 2 w 13"/>
                <a:gd name="T57" fmla="*/ 1 h 4"/>
                <a:gd name="T58" fmla="*/ 1 w 13"/>
                <a:gd name="T59" fmla="*/ 1 h 4"/>
                <a:gd name="T60" fmla="*/ 1 w 13"/>
                <a:gd name="T61" fmla="*/ 0 h 4"/>
                <a:gd name="T62" fmla="*/ 1 w 13"/>
                <a:gd name="T63" fmla="*/ 0 h 4"/>
                <a:gd name="T64" fmla="*/ 0 w 13"/>
                <a:gd name="T65" fmla="*/ 0 h 4"/>
                <a:gd name="T66" fmla="*/ 0 w 13"/>
                <a:gd name="T6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
                  <a:moveTo>
                    <a:pt x="0" y="0"/>
                  </a:moveTo>
                  <a:lnTo>
                    <a:pt x="0" y="0"/>
                  </a:lnTo>
                  <a:lnTo>
                    <a:pt x="0" y="1"/>
                  </a:lnTo>
                  <a:lnTo>
                    <a:pt x="1" y="1"/>
                  </a:lnTo>
                  <a:lnTo>
                    <a:pt x="1" y="1"/>
                  </a:lnTo>
                  <a:lnTo>
                    <a:pt x="2" y="2"/>
                  </a:lnTo>
                  <a:lnTo>
                    <a:pt x="3" y="2"/>
                  </a:lnTo>
                  <a:lnTo>
                    <a:pt x="4" y="2"/>
                  </a:lnTo>
                  <a:lnTo>
                    <a:pt x="4" y="3"/>
                  </a:lnTo>
                  <a:lnTo>
                    <a:pt x="6" y="3"/>
                  </a:lnTo>
                  <a:lnTo>
                    <a:pt x="6" y="3"/>
                  </a:lnTo>
                  <a:lnTo>
                    <a:pt x="7" y="3"/>
                  </a:lnTo>
                  <a:lnTo>
                    <a:pt x="8" y="3"/>
                  </a:lnTo>
                  <a:lnTo>
                    <a:pt x="9" y="3"/>
                  </a:lnTo>
                  <a:lnTo>
                    <a:pt x="11" y="3"/>
                  </a:lnTo>
                  <a:lnTo>
                    <a:pt x="11" y="2"/>
                  </a:lnTo>
                  <a:lnTo>
                    <a:pt x="12" y="2"/>
                  </a:lnTo>
                  <a:lnTo>
                    <a:pt x="11" y="2"/>
                  </a:lnTo>
                  <a:lnTo>
                    <a:pt x="10" y="2"/>
                  </a:lnTo>
                  <a:lnTo>
                    <a:pt x="9" y="3"/>
                  </a:lnTo>
                  <a:lnTo>
                    <a:pt x="8" y="3"/>
                  </a:lnTo>
                  <a:lnTo>
                    <a:pt x="8" y="3"/>
                  </a:lnTo>
                  <a:lnTo>
                    <a:pt x="7" y="3"/>
                  </a:lnTo>
                  <a:lnTo>
                    <a:pt x="6" y="2"/>
                  </a:lnTo>
                  <a:lnTo>
                    <a:pt x="5" y="2"/>
                  </a:lnTo>
                  <a:lnTo>
                    <a:pt x="4" y="2"/>
                  </a:lnTo>
                  <a:lnTo>
                    <a:pt x="4" y="2"/>
                  </a:lnTo>
                  <a:lnTo>
                    <a:pt x="3" y="1"/>
                  </a:lnTo>
                  <a:lnTo>
                    <a:pt x="2" y="1"/>
                  </a:lnTo>
                  <a:lnTo>
                    <a:pt x="1" y="1"/>
                  </a:lnTo>
                  <a:lnTo>
                    <a:pt x="1" y="0"/>
                  </a:lnTo>
                  <a:lnTo>
                    <a:pt x="1"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3" name="Freeform 229"/>
            <p:cNvSpPr>
              <a:spLocks/>
            </p:cNvSpPr>
            <p:nvPr/>
          </p:nvSpPr>
          <p:spPr bwMode="auto">
            <a:xfrm>
              <a:off x="6149" y="810"/>
              <a:ext cx="4" cy="17"/>
            </a:xfrm>
            <a:custGeom>
              <a:avLst/>
              <a:gdLst>
                <a:gd name="T0" fmla="*/ 1 w 4"/>
                <a:gd name="T1" fmla="*/ 0 h 17"/>
                <a:gd name="T2" fmla="*/ 1 w 4"/>
                <a:gd name="T3" fmla="*/ 0 h 17"/>
                <a:gd name="T4" fmla="*/ 2 w 4"/>
                <a:gd name="T5" fmla="*/ 1 h 17"/>
                <a:gd name="T6" fmla="*/ 2 w 4"/>
                <a:gd name="T7" fmla="*/ 1 h 17"/>
                <a:gd name="T8" fmla="*/ 2 w 4"/>
                <a:gd name="T9" fmla="*/ 2 h 17"/>
                <a:gd name="T10" fmla="*/ 3 w 4"/>
                <a:gd name="T11" fmla="*/ 4 h 17"/>
                <a:gd name="T12" fmla="*/ 3 w 4"/>
                <a:gd name="T13" fmla="*/ 4 h 17"/>
                <a:gd name="T14" fmla="*/ 3 w 4"/>
                <a:gd name="T15" fmla="*/ 5 h 17"/>
                <a:gd name="T16" fmla="*/ 3 w 4"/>
                <a:gd name="T17" fmla="*/ 7 h 17"/>
                <a:gd name="T18" fmla="*/ 3 w 4"/>
                <a:gd name="T19" fmla="*/ 7 h 17"/>
                <a:gd name="T20" fmla="*/ 3 w 4"/>
                <a:gd name="T21" fmla="*/ 9 h 17"/>
                <a:gd name="T22" fmla="*/ 3 w 4"/>
                <a:gd name="T23" fmla="*/ 10 h 17"/>
                <a:gd name="T24" fmla="*/ 2 w 4"/>
                <a:gd name="T25" fmla="*/ 11 h 17"/>
                <a:gd name="T26" fmla="*/ 1 w 4"/>
                <a:gd name="T27" fmla="*/ 12 h 17"/>
                <a:gd name="T28" fmla="*/ 1 w 4"/>
                <a:gd name="T29" fmla="*/ 14 h 17"/>
                <a:gd name="T30" fmla="*/ 1 w 4"/>
                <a:gd name="T31" fmla="*/ 15 h 17"/>
                <a:gd name="T32" fmla="*/ 0 w 4"/>
                <a:gd name="T33" fmla="*/ 16 h 17"/>
                <a:gd name="T34" fmla="*/ 0 w 4"/>
                <a:gd name="T35" fmla="*/ 15 h 17"/>
                <a:gd name="T36" fmla="*/ 0 w 4"/>
                <a:gd name="T37" fmla="*/ 14 h 17"/>
                <a:gd name="T38" fmla="*/ 1 w 4"/>
                <a:gd name="T39" fmla="*/ 13 h 17"/>
                <a:gd name="T40" fmla="*/ 1 w 4"/>
                <a:gd name="T41" fmla="*/ 12 h 17"/>
                <a:gd name="T42" fmla="*/ 1 w 4"/>
                <a:gd name="T43" fmla="*/ 11 h 17"/>
                <a:gd name="T44" fmla="*/ 1 w 4"/>
                <a:gd name="T45" fmla="*/ 10 h 17"/>
                <a:gd name="T46" fmla="*/ 1 w 4"/>
                <a:gd name="T47" fmla="*/ 9 h 17"/>
                <a:gd name="T48" fmla="*/ 1 w 4"/>
                <a:gd name="T49" fmla="*/ 7 h 17"/>
                <a:gd name="T50" fmla="*/ 1 w 4"/>
                <a:gd name="T51" fmla="*/ 7 h 17"/>
                <a:gd name="T52" fmla="*/ 1 w 4"/>
                <a:gd name="T53" fmla="*/ 5 h 17"/>
                <a:gd name="T54" fmla="*/ 1 w 4"/>
                <a:gd name="T55" fmla="*/ 4 h 17"/>
                <a:gd name="T56" fmla="*/ 1 w 4"/>
                <a:gd name="T57" fmla="*/ 4 h 17"/>
                <a:gd name="T58" fmla="*/ 1 w 4"/>
                <a:gd name="T59" fmla="*/ 2 h 17"/>
                <a:gd name="T60" fmla="*/ 1 w 4"/>
                <a:gd name="T61" fmla="*/ 1 h 17"/>
                <a:gd name="T62" fmla="*/ 1 w 4"/>
                <a:gd name="T63" fmla="*/ 1 h 17"/>
                <a:gd name="T64" fmla="*/ 1 w 4"/>
                <a:gd name="T65" fmla="*/ 0 h 17"/>
                <a:gd name="T66" fmla="*/ 1 w 4"/>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17">
                  <a:moveTo>
                    <a:pt x="1" y="0"/>
                  </a:moveTo>
                  <a:lnTo>
                    <a:pt x="1" y="0"/>
                  </a:lnTo>
                  <a:lnTo>
                    <a:pt x="2" y="1"/>
                  </a:lnTo>
                  <a:lnTo>
                    <a:pt x="2" y="1"/>
                  </a:lnTo>
                  <a:lnTo>
                    <a:pt x="2" y="2"/>
                  </a:lnTo>
                  <a:lnTo>
                    <a:pt x="3" y="4"/>
                  </a:lnTo>
                  <a:lnTo>
                    <a:pt x="3" y="4"/>
                  </a:lnTo>
                  <a:lnTo>
                    <a:pt x="3" y="5"/>
                  </a:lnTo>
                  <a:lnTo>
                    <a:pt x="3" y="7"/>
                  </a:lnTo>
                  <a:lnTo>
                    <a:pt x="3" y="7"/>
                  </a:lnTo>
                  <a:lnTo>
                    <a:pt x="3" y="9"/>
                  </a:lnTo>
                  <a:lnTo>
                    <a:pt x="3" y="10"/>
                  </a:lnTo>
                  <a:lnTo>
                    <a:pt x="2" y="11"/>
                  </a:lnTo>
                  <a:lnTo>
                    <a:pt x="1" y="12"/>
                  </a:lnTo>
                  <a:lnTo>
                    <a:pt x="1" y="14"/>
                  </a:lnTo>
                  <a:lnTo>
                    <a:pt x="1" y="15"/>
                  </a:lnTo>
                  <a:lnTo>
                    <a:pt x="0" y="16"/>
                  </a:lnTo>
                  <a:lnTo>
                    <a:pt x="0" y="15"/>
                  </a:lnTo>
                  <a:lnTo>
                    <a:pt x="0" y="14"/>
                  </a:lnTo>
                  <a:lnTo>
                    <a:pt x="1" y="13"/>
                  </a:lnTo>
                  <a:lnTo>
                    <a:pt x="1" y="12"/>
                  </a:lnTo>
                  <a:lnTo>
                    <a:pt x="1" y="11"/>
                  </a:lnTo>
                  <a:lnTo>
                    <a:pt x="1" y="10"/>
                  </a:lnTo>
                  <a:lnTo>
                    <a:pt x="1" y="9"/>
                  </a:lnTo>
                  <a:lnTo>
                    <a:pt x="1" y="7"/>
                  </a:lnTo>
                  <a:lnTo>
                    <a:pt x="1" y="7"/>
                  </a:lnTo>
                  <a:lnTo>
                    <a:pt x="1" y="5"/>
                  </a:lnTo>
                  <a:lnTo>
                    <a:pt x="1" y="4"/>
                  </a:lnTo>
                  <a:lnTo>
                    <a:pt x="1" y="4"/>
                  </a:lnTo>
                  <a:lnTo>
                    <a:pt x="1" y="2"/>
                  </a:lnTo>
                  <a:lnTo>
                    <a:pt x="1" y="1"/>
                  </a:lnTo>
                  <a:lnTo>
                    <a:pt x="1" y="1"/>
                  </a:lnTo>
                  <a:lnTo>
                    <a:pt x="1"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4" name="Freeform 230"/>
            <p:cNvSpPr>
              <a:spLocks/>
            </p:cNvSpPr>
            <p:nvPr/>
          </p:nvSpPr>
          <p:spPr bwMode="auto">
            <a:xfrm>
              <a:off x="6154" y="789"/>
              <a:ext cx="1" cy="16"/>
            </a:xfrm>
            <a:custGeom>
              <a:avLst/>
              <a:gdLst>
                <a:gd name="T0" fmla="*/ 0 w 1"/>
                <a:gd name="T1" fmla="*/ 0 h 16"/>
                <a:gd name="T2" fmla="*/ 0 w 1"/>
                <a:gd name="T3" fmla="*/ 0 h 16"/>
                <a:gd name="T4" fmla="*/ 0 w 1"/>
                <a:gd name="T5" fmla="*/ 2 h 16"/>
                <a:gd name="T6" fmla="*/ 0 w 1"/>
                <a:gd name="T7" fmla="*/ 5 h 16"/>
                <a:gd name="T8" fmla="*/ 0 w 1"/>
                <a:gd name="T9" fmla="*/ 6 h 16"/>
                <a:gd name="T10" fmla="*/ 0 w 1"/>
                <a:gd name="T11" fmla="*/ 9 h 16"/>
                <a:gd name="T12" fmla="*/ 0 w 1"/>
                <a:gd name="T13" fmla="*/ 9 h 16"/>
                <a:gd name="T14" fmla="*/ 0 w 1"/>
                <a:gd name="T15" fmla="*/ 11 h 16"/>
                <a:gd name="T16" fmla="*/ 0 w 1"/>
                <a:gd name="T17" fmla="*/ 11 h 16"/>
                <a:gd name="T18" fmla="*/ 0 w 1"/>
                <a:gd name="T19" fmla="*/ 12 h 16"/>
                <a:gd name="T20" fmla="*/ 0 w 1"/>
                <a:gd name="T21" fmla="*/ 12 h 16"/>
                <a:gd name="T22" fmla="*/ 0 w 1"/>
                <a:gd name="T23" fmla="*/ 13 h 16"/>
                <a:gd name="T24" fmla="*/ 0 w 1"/>
                <a:gd name="T25" fmla="*/ 14 h 16"/>
                <a:gd name="T26" fmla="*/ 0 w 1"/>
                <a:gd name="T27" fmla="*/ 14 h 16"/>
                <a:gd name="T28" fmla="*/ 0 w 1"/>
                <a:gd name="T29" fmla="*/ 14 h 16"/>
                <a:gd name="T30" fmla="*/ 0 w 1"/>
                <a:gd name="T31" fmla="*/ 15 h 16"/>
                <a:gd name="T32" fmla="*/ 0 w 1"/>
                <a:gd name="T33" fmla="*/ 15 h 16"/>
                <a:gd name="T34" fmla="*/ 0 w 1"/>
                <a:gd name="T35" fmla="*/ 14 h 16"/>
                <a:gd name="T36" fmla="*/ 0 w 1"/>
                <a:gd name="T37" fmla="*/ 14 h 16"/>
                <a:gd name="T38" fmla="*/ 0 w 1"/>
                <a:gd name="T39" fmla="*/ 14 h 16"/>
                <a:gd name="T40" fmla="*/ 0 w 1"/>
                <a:gd name="T41" fmla="*/ 14 h 16"/>
                <a:gd name="T42" fmla="*/ 0 w 1"/>
                <a:gd name="T43" fmla="*/ 13 h 16"/>
                <a:gd name="T44" fmla="*/ 0 w 1"/>
                <a:gd name="T45" fmla="*/ 12 h 16"/>
                <a:gd name="T46" fmla="*/ 0 w 1"/>
                <a:gd name="T47" fmla="*/ 11 h 16"/>
                <a:gd name="T48" fmla="*/ 0 w 1"/>
                <a:gd name="T49" fmla="*/ 11 h 16"/>
                <a:gd name="T50" fmla="*/ 0 w 1"/>
                <a:gd name="T51" fmla="*/ 9 h 16"/>
                <a:gd name="T52" fmla="*/ 0 w 1"/>
                <a:gd name="T53" fmla="*/ 9 h 16"/>
                <a:gd name="T54" fmla="*/ 0 w 1"/>
                <a:gd name="T55" fmla="*/ 6 h 16"/>
                <a:gd name="T56" fmla="*/ 0 w 1"/>
                <a:gd name="T57" fmla="*/ 5 h 16"/>
                <a:gd name="T58" fmla="*/ 0 w 1"/>
                <a:gd name="T59" fmla="*/ 2 h 16"/>
                <a:gd name="T60" fmla="*/ 0 w 1"/>
                <a:gd name="T61" fmla="*/ 0 h 16"/>
                <a:gd name="T62" fmla="*/ 0 w 1"/>
                <a:gd name="T6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 h="16">
                  <a:moveTo>
                    <a:pt x="0" y="0"/>
                  </a:moveTo>
                  <a:lnTo>
                    <a:pt x="0" y="0"/>
                  </a:lnTo>
                  <a:lnTo>
                    <a:pt x="0" y="2"/>
                  </a:lnTo>
                  <a:lnTo>
                    <a:pt x="0" y="5"/>
                  </a:lnTo>
                  <a:lnTo>
                    <a:pt x="0" y="6"/>
                  </a:lnTo>
                  <a:lnTo>
                    <a:pt x="0" y="9"/>
                  </a:lnTo>
                  <a:lnTo>
                    <a:pt x="0" y="9"/>
                  </a:lnTo>
                  <a:lnTo>
                    <a:pt x="0" y="11"/>
                  </a:lnTo>
                  <a:lnTo>
                    <a:pt x="0" y="11"/>
                  </a:lnTo>
                  <a:lnTo>
                    <a:pt x="0" y="12"/>
                  </a:lnTo>
                  <a:lnTo>
                    <a:pt x="0" y="12"/>
                  </a:lnTo>
                  <a:lnTo>
                    <a:pt x="0" y="13"/>
                  </a:lnTo>
                  <a:lnTo>
                    <a:pt x="0" y="14"/>
                  </a:lnTo>
                  <a:lnTo>
                    <a:pt x="0" y="14"/>
                  </a:lnTo>
                  <a:lnTo>
                    <a:pt x="0" y="14"/>
                  </a:lnTo>
                  <a:lnTo>
                    <a:pt x="0" y="15"/>
                  </a:lnTo>
                  <a:lnTo>
                    <a:pt x="0" y="15"/>
                  </a:lnTo>
                  <a:lnTo>
                    <a:pt x="0" y="14"/>
                  </a:lnTo>
                  <a:lnTo>
                    <a:pt x="0" y="14"/>
                  </a:lnTo>
                  <a:lnTo>
                    <a:pt x="0" y="14"/>
                  </a:lnTo>
                  <a:lnTo>
                    <a:pt x="0" y="14"/>
                  </a:lnTo>
                  <a:lnTo>
                    <a:pt x="0" y="13"/>
                  </a:lnTo>
                  <a:lnTo>
                    <a:pt x="0" y="12"/>
                  </a:lnTo>
                  <a:lnTo>
                    <a:pt x="0" y="11"/>
                  </a:lnTo>
                  <a:lnTo>
                    <a:pt x="0" y="11"/>
                  </a:lnTo>
                  <a:lnTo>
                    <a:pt x="0" y="9"/>
                  </a:lnTo>
                  <a:lnTo>
                    <a:pt x="0" y="9"/>
                  </a:lnTo>
                  <a:lnTo>
                    <a:pt x="0" y="6"/>
                  </a:lnTo>
                  <a:lnTo>
                    <a:pt x="0" y="5"/>
                  </a:lnTo>
                  <a:lnTo>
                    <a:pt x="0" y="2"/>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5" name="Freeform 231"/>
            <p:cNvSpPr>
              <a:spLocks/>
            </p:cNvSpPr>
            <p:nvPr/>
          </p:nvSpPr>
          <p:spPr bwMode="auto">
            <a:xfrm>
              <a:off x="6154" y="778"/>
              <a:ext cx="4" cy="6"/>
            </a:xfrm>
            <a:custGeom>
              <a:avLst/>
              <a:gdLst>
                <a:gd name="T0" fmla="*/ 0 w 4"/>
                <a:gd name="T1" fmla="*/ 0 h 6"/>
                <a:gd name="T2" fmla="*/ 1 w 4"/>
                <a:gd name="T3" fmla="*/ 0 h 6"/>
                <a:gd name="T4" fmla="*/ 1 w 4"/>
                <a:gd name="T5" fmla="*/ 0 h 6"/>
                <a:gd name="T6" fmla="*/ 2 w 4"/>
                <a:gd name="T7" fmla="*/ 1 h 6"/>
                <a:gd name="T8" fmla="*/ 2 w 4"/>
                <a:gd name="T9" fmla="*/ 2 h 6"/>
                <a:gd name="T10" fmla="*/ 2 w 4"/>
                <a:gd name="T11" fmla="*/ 2 h 6"/>
                <a:gd name="T12" fmla="*/ 3 w 4"/>
                <a:gd name="T13" fmla="*/ 3 h 6"/>
                <a:gd name="T14" fmla="*/ 2 w 4"/>
                <a:gd name="T15" fmla="*/ 4 h 6"/>
                <a:gd name="T16" fmla="*/ 2 w 4"/>
                <a:gd name="T17" fmla="*/ 5 h 6"/>
                <a:gd name="T18" fmla="*/ 1 w 4"/>
                <a:gd name="T19" fmla="*/ 5 h 6"/>
                <a:gd name="T20" fmla="*/ 1 w 4"/>
                <a:gd name="T21" fmla="*/ 4 h 6"/>
                <a:gd name="T22" fmla="*/ 2 w 4"/>
                <a:gd name="T23" fmla="*/ 3 h 6"/>
                <a:gd name="T24" fmla="*/ 1 w 4"/>
                <a:gd name="T25" fmla="*/ 2 h 6"/>
                <a:gd name="T26" fmla="*/ 1 w 4"/>
                <a:gd name="T27" fmla="*/ 2 h 6"/>
                <a:gd name="T28" fmla="*/ 1 w 4"/>
                <a:gd name="T29" fmla="*/ 1 h 6"/>
                <a:gd name="T30" fmla="*/ 0 w 4"/>
                <a:gd name="T31" fmla="*/ 1 h 6"/>
                <a:gd name="T32" fmla="*/ 0 w 4"/>
                <a:gd name="T33" fmla="*/ 0 h 6"/>
                <a:gd name="T34" fmla="*/ 0 w 4"/>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0" y="0"/>
                  </a:moveTo>
                  <a:lnTo>
                    <a:pt x="1" y="0"/>
                  </a:lnTo>
                  <a:lnTo>
                    <a:pt x="1" y="0"/>
                  </a:lnTo>
                  <a:lnTo>
                    <a:pt x="2" y="1"/>
                  </a:lnTo>
                  <a:lnTo>
                    <a:pt x="2" y="2"/>
                  </a:lnTo>
                  <a:lnTo>
                    <a:pt x="2" y="2"/>
                  </a:lnTo>
                  <a:lnTo>
                    <a:pt x="3" y="3"/>
                  </a:lnTo>
                  <a:lnTo>
                    <a:pt x="2" y="4"/>
                  </a:lnTo>
                  <a:lnTo>
                    <a:pt x="2" y="5"/>
                  </a:lnTo>
                  <a:lnTo>
                    <a:pt x="1" y="5"/>
                  </a:lnTo>
                  <a:lnTo>
                    <a:pt x="1" y="4"/>
                  </a:lnTo>
                  <a:lnTo>
                    <a:pt x="2" y="3"/>
                  </a:lnTo>
                  <a:lnTo>
                    <a:pt x="1" y="2"/>
                  </a:lnTo>
                  <a:lnTo>
                    <a:pt x="1" y="2"/>
                  </a:lnTo>
                  <a:lnTo>
                    <a:pt x="1" y="1"/>
                  </a:lnTo>
                  <a:lnTo>
                    <a:pt x="0"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6" name="Freeform 232"/>
            <p:cNvSpPr>
              <a:spLocks/>
            </p:cNvSpPr>
            <p:nvPr/>
          </p:nvSpPr>
          <p:spPr bwMode="auto">
            <a:xfrm>
              <a:off x="6157" y="815"/>
              <a:ext cx="7" cy="9"/>
            </a:xfrm>
            <a:custGeom>
              <a:avLst/>
              <a:gdLst>
                <a:gd name="T0" fmla="*/ 6 w 7"/>
                <a:gd name="T1" fmla="*/ 8 h 9"/>
                <a:gd name="T2" fmla="*/ 0 w 7"/>
                <a:gd name="T3" fmla="*/ 8 h 9"/>
                <a:gd name="T4" fmla="*/ 0 w 7"/>
                <a:gd name="T5" fmla="*/ 0 h 9"/>
                <a:gd name="T6" fmla="*/ 6 w 7"/>
                <a:gd name="T7" fmla="*/ 0 h 9"/>
                <a:gd name="T8" fmla="*/ 6 w 7"/>
                <a:gd name="T9" fmla="*/ 8 h 9"/>
              </a:gdLst>
              <a:ahLst/>
              <a:cxnLst>
                <a:cxn ang="0">
                  <a:pos x="T0" y="T1"/>
                </a:cxn>
                <a:cxn ang="0">
                  <a:pos x="T2" y="T3"/>
                </a:cxn>
                <a:cxn ang="0">
                  <a:pos x="T4" y="T5"/>
                </a:cxn>
                <a:cxn ang="0">
                  <a:pos x="T6" y="T7"/>
                </a:cxn>
                <a:cxn ang="0">
                  <a:pos x="T8" y="T9"/>
                </a:cxn>
              </a:cxnLst>
              <a:rect l="0" t="0" r="r" b="b"/>
              <a:pathLst>
                <a:path w="7" h="9">
                  <a:moveTo>
                    <a:pt x="6" y="8"/>
                  </a:moveTo>
                  <a:lnTo>
                    <a:pt x="0" y="8"/>
                  </a:lnTo>
                  <a:lnTo>
                    <a:pt x="0" y="0"/>
                  </a:lnTo>
                  <a:lnTo>
                    <a:pt x="6" y="0"/>
                  </a:lnTo>
                  <a:lnTo>
                    <a:pt x="6" y="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7" name="Freeform 233"/>
            <p:cNvSpPr>
              <a:spLocks/>
            </p:cNvSpPr>
            <p:nvPr/>
          </p:nvSpPr>
          <p:spPr bwMode="auto">
            <a:xfrm>
              <a:off x="6165" y="802"/>
              <a:ext cx="11" cy="25"/>
            </a:xfrm>
            <a:custGeom>
              <a:avLst/>
              <a:gdLst>
                <a:gd name="T0" fmla="*/ 0 w 11"/>
                <a:gd name="T1" fmla="*/ 0 h 25"/>
                <a:gd name="T2" fmla="*/ 6 w 11"/>
                <a:gd name="T3" fmla="*/ 0 h 25"/>
                <a:gd name="T4" fmla="*/ 9 w 11"/>
                <a:gd name="T5" fmla="*/ 12 h 25"/>
                <a:gd name="T6" fmla="*/ 10 w 11"/>
                <a:gd name="T7" fmla="*/ 24 h 25"/>
                <a:gd name="T8" fmla="*/ 9 w 11"/>
                <a:gd name="T9" fmla="*/ 12 h 25"/>
                <a:gd name="T10" fmla="*/ 6 w 11"/>
                <a:gd name="T11" fmla="*/ 0 h 25"/>
                <a:gd name="T12" fmla="*/ 0 w 1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1" h="25">
                  <a:moveTo>
                    <a:pt x="0" y="0"/>
                  </a:moveTo>
                  <a:lnTo>
                    <a:pt x="6" y="0"/>
                  </a:lnTo>
                  <a:lnTo>
                    <a:pt x="9" y="12"/>
                  </a:lnTo>
                  <a:lnTo>
                    <a:pt x="10" y="24"/>
                  </a:lnTo>
                  <a:lnTo>
                    <a:pt x="9" y="12"/>
                  </a:lnTo>
                  <a:lnTo>
                    <a:pt x="6"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8" name="Freeform 234"/>
            <p:cNvSpPr>
              <a:spLocks/>
            </p:cNvSpPr>
            <p:nvPr/>
          </p:nvSpPr>
          <p:spPr bwMode="auto">
            <a:xfrm>
              <a:off x="6143" y="766"/>
              <a:ext cx="12" cy="35"/>
            </a:xfrm>
            <a:custGeom>
              <a:avLst/>
              <a:gdLst>
                <a:gd name="T0" fmla="*/ 11 w 12"/>
                <a:gd name="T1" fmla="*/ 3 h 35"/>
                <a:gd name="T2" fmla="*/ 11 w 12"/>
                <a:gd name="T3" fmla="*/ 3 h 35"/>
                <a:gd name="T4" fmla="*/ 8 w 12"/>
                <a:gd name="T5" fmla="*/ 1 h 35"/>
                <a:gd name="T6" fmla="*/ 6 w 12"/>
                <a:gd name="T7" fmla="*/ 1 h 35"/>
                <a:gd name="T8" fmla="*/ 3 w 12"/>
                <a:gd name="T9" fmla="*/ 0 h 35"/>
                <a:gd name="T10" fmla="*/ 2 w 12"/>
                <a:gd name="T11" fmla="*/ 1 h 35"/>
                <a:gd name="T12" fmla="*/ 1 w 12"/>
                <a:gd name="T13" fmla="*/ 2 h 35"/>
                <a:gd name="T14" fmla="*/ 0 w 12"/>
                <a:gd name="T15" fmla="*/ 3 h 35"/>
                <a:gd name="T16" fmla="*/ 0 w 12"/>
                <a:gd name="T17" fmla="*/ 5 h 35"/>
                <a:gd name="T18" fmla="*/ 0 w 12"/>
                <a:gd name="T19" fmla="*/ 8 h 35"/>
                <a:gd name="T20" fmla="*/ 0 w 12"/>
                <a:gd name="T21" fmla="*/ 10 h 35"/>
                <a:gd name="T22" fmla="*/ 0 w 12"/>
                <a:gd name="T23" fmla="*/ 11 h 35"/>
                <a:gd name="T24" fmla="*/ 1 w 12"/>
                <a:gd name="T25" fmla="*/ 12 h 35"/>
                <a:gd name="T26" fmla="*/ 1 w 12"/>
                <a:gd name="T27" fmla="*/ 13 h 35"/>
                <a:gd name="T28" fmla="*/ 1 w 12"/>
                <a:gd name="T29" fmla="*/ 14 h 35"/>
                <a:gd name="T30" fmla="*/ 2 w 12"/>
                <a:gd name="T31" fmla="*/ 15 h 35"/>
                <a:gd name="T32" fmla="*/ 3 w 12"/>
                <a:gd name="T33" fmla="*/ 17 h 35"/>
                <a:gd name="T34" fmla="*/ 4 w 12"/>
                <a:gd name="T35" fmla="*/ 20 h 35"/>
                <a:gd name="T36" fmla="*/ 6 w 12"/>
                <a:gd name="T37" fmla="*/ 21 h 35"/>
                <a:gd name="T38" fmla="*/ 7 w 12"/>
                <a:gd name="T39" fmla="*/ 23 h 35"/>
                <a:gd name="T40" fmla="*/ 7 w 12"/>
                <a:gd name="T41" fmla="*/ 24 h 35"/>
                <a:gd name="T42" fmla="*/ 7 w 12"/>
                <a:gd name="T43" fmla="*/ 25 h 35"/>
                <a:gd name="T44" fmla="*/ 8 w 12"/>
                <a:gd name="T45" fmla="*/ 27 h 35"/>
                <a:gd name="T46" fmla="*/ 8 w 12"/>
                <a:gd name="T47" fmla="*/ 28 h 35"/>
                <a:gd name="T48" fmla="*/ 8 w 12"/>
                <a:gd name="T49" fmla="*/ 29 h 35"/>
                <a:gd name="T50" fmla="*/ 8 w 12"/>
                <a:gd name="T51" fmla="*/ 30 h 35"/>
                <a:gd name="T52" fmla="*/ 8 w 12"/>
                <a:gd name="T53" fmla="*/ 31 h 35"/>
                <a:gd name="T54" fmla="*/ 9 w 12"/>
                <a:gd name="T55" fmla="*/ 32 h 35"/>
                <a:gd name="T56" fmla="*/ 9 w 12"/>
                <a:gd name="T57" fmla="*/ 33 h 35"/>
                <a:gd name="T58" fmla="*/ 9 w 12"/>
                <a:gd name="T59" fmla="*/ 34 h 35"/>
                <a:gd name="T60" fmla="*/ 9 w 12"/>
                <a:gd name="T61" fmla="*/ 33 h 35"/>
                <a:gd name="T62" fmla="*/ 9 w 12"/>
                <a:gd name="T63" fmla="*/ 32 h 35"/>
                <a:gd name="T64" fmla="*/ 8 w 12"/>
                <a:gd name="T65" fmla="*/ 31 h 35"/>
                <a:gd name="T66" fmla="*/ 8 w 12"/>
                <a:gd name="T67" fmla="*/ 30 h 35"/>
                <a:gd name="T68" fmla="*/ 8 w 12"/>
                <a:gd name="T69" fmla="*/ 29 h 35"/>
                <a:gd name="T70" fmla="*/ 8 w 12"/>
                <a:gd name="T71" fmla="*/ 28 h 35"/>
                <a:gd name="T72" fmla="*/ 8 w 12"/>
                <a:gd name="T73" fmla="*/ 27 h 35"/>
                <a:gd name="T74" fmla="*/ 7 w 12"/>
                <a:gd name="T75" fmla="*/ 25 h 35"/>
                <a:gd name="T76" fmla="*/ 7 w 12"/>
                <a:gd name="T77" fmla="*/ 24 h 35"/>
                <a:gd name="T78" fmla="*/ 7 w 12"/>
                <a:gd name="T79" fmla="*/ 23 h 35"/>
                <a:gd name="T80" fmla="*/ 6 w 12"/>
                <a:gd name="T81" fmla="*/ 21 h 35"/>
                <a:gd name="T82" fmla="*/ 4 w 12"/>
                <a:gd name="T83" fmla="*/ 20 h 35"/>
                <a:gd name="T84" fmla="*/ 3 w 12"/>
                <a:gd name="T85" fmla="*/ 17 h 35"/>
                <a:gd name="T86" fmla="*/ 2 w 12"/>
                <a:gd name="T87" fmla="*/ 15 h 35"/>
                <a:gd name="T88" fmla="*/ 1 w 12"/>
                <a:gd name="T89" fmla="*/ 14 h 35"/>
                <a:gd name="T90" fmla="*/ 1 w 12"/>
                <a:gd name="T91" fmla="*/ 13 h 35"/>
                <a:gd name="T92" fmla="*/ 1 w 12"/>
                <a:gd name="T93" fmla="*/ 12 h 35"/>
                <a:gd name="T94" fmla="*/ 0 w 12"/>
                <a:gd name="T95" fmla="*/ 11 h 35"/>
                <a:gd name="T96" fmla="*/ 0 w 12"/>
                <a:gd name="T97" fmla="*/ 10 h 35"/>
                <a:gd name="T98" fmla="*/ 0 w 12"/>
                <a:gd name="T99" fmla="*/ 8 h 35"/>
                <a:gd name="T100" fmla="*/ 0 w 12"/>
                <a:gd name="T101" fmla="*/ 5 h 35"/>
                <a:gd name="T102" fmla="*/ 0 w 12"/>
                <a:gd name="T103" fmla="*/ 3 h 35"/>
                <a:gd name="T104" fmla="*/ 1 w 12"/>
                <a:gd name="T105" fmla="*/ 2 h 35"/>
                <a:gd name="T106" fmla="*/ 2 w 12"/>
                <a:gd name="T107" fmla="*/ 1 h 35"/>
                <a:gd name="T108" fmla="*/ 3 w 12"/>
                <a:gd name="T109" fmla="*/ 0 h 35"/>
                <a:gd name="T110" fmla="*/ 6 w 12"/>
                <a:gd name="T111" fmla="*/ 1 h 35"/>
                <a:gd name="T112" fmla="*/ 8 w 12"/>
                <a:gd name="T113" fmla="*/ 1 h 35"/>
                <a:gd name="T114" fmla="*/ 11 w 12"/>
                <a:gd name="T11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 h="35">
                  <a:moveTo>
                    <a:pt x="11" y="3"/>
                  </a:moveTo>
                  <a:lnTo>
                    <a:pt x="11" y="3"/>
                  </a:lnTo>
                  <a:lnTo>
                    <a:pt x="8" y="1"/>
                  </a:lnTo>
                  <a:lnTo>
                    <a:pt x="6" y="1"/>
                  </a:lnTo>
                  <a:lnTo>
                    <a:pt x="3" y="0"/>
                  </a:lnTo>
                  <a:lnTo>
                    <a:pt x="2" y="1"/>
                  </a:lnTo>
                  <a:lnTo>
                    <a:pt x="1" y="2"/>
                  </a:lnTo>
                  <a:lnTo>
                    <a:pt x="0" y="3"/>
                  </a:lnTo>
                  <a:lnTo>
                    <a:pt x="0" y="5"/>
                  </a:lnTo>
                  <a:lnTo>
                    <a:pt x="0" y="8"/>
                  </a:lnTo>
                  <a:lnTo>
                    <a:pt x="0" y="10"/>
                  </a:lnTo>
                  <a:lnTo>
                    <a:pt x="0" y="11"/>
                  </a:lnTo>
                  <a:lnTo>
                    <a:pt x="1" y="12"/>
                  </a:lnTo>
                  <a:lnTo>
                    <a:pt x="1" y="13"/>
                  </a:lnTo>
                  <a:lnTo>
                    <a:pt x="1" y="14"/>
                  </a:lnTo>
                  <a:lnTo>
                    <a:pt x="2" y="15"/>
                  </a:lnTo>
                  <a:lnTo>
                    <a:pt x="3" y="17"/>
                  </a:lnTo>
                  <a:lnTo>
                    <a:pt x="4" y="20"/>
                  </a:lnTo>
                  <a:lnTo>
                    <a:pt x="6" y="21"/>
                  </a:lnTo>
                  <a:lnTo>
                    <a:pt x="7" y="23"/>
                  </a:lnTo>
                  <a:lnTo>
                    <a:pt x="7" y="24"/>
                  </a:lnTo>
                  <a:lnTo>
                    <a:pt x="7" y="25"/>
                  </a:lnTo>
                  <a:lnTo>
                    <a:pt x="8" y="27"/>
                  </a:lnTo>
                  <a:lnTo>
                    <a:pt x="8" y="28"/>
                  </a:lnTo>
                  <a:lnTo>
                    <a:pt x="8" y="29"/>
                  </a:lnTo>
                  <a:lnTo>
                    <a:pt x="8" y="30"/>
                  </a:lnTo>
                  <a:lnTo>
                    <a:pt x="8" y="31"/>
                  </a:lnTo>
                  <a:lnTo>
                    <a:pt x="9" y="32"/>
                  </a:lnTo>
                  <a:lnTo>
                    <a:pt x="9" y="33"/>
                  </a:lnTo>
                  <a:lnTo>
                    <a:pt x="9" y="34"/>
                  </a:lnTo>
                  <a:lnTo>
                    <a:pt x="9" y="33"/>
                  </a:lnTo>
                  <a:lnTo>
                    <a:pt x="9" y="32"/>
                  </a:lnTo>
                  <a:lnTo>
                    <a:pt x="8" y="31"/>
                  </a:lnTo>
                  <a:lnTo>
                    <a:pt x="8" y="30"/>
                  </a:lnTo>
                  <a:lnTo>
                    <a:pt x="8" y="29"/>
                  </a:lnTo>
                  <a:lnTo>
                    <a:pt x="8" y="28"/>
                  </a:lnTo>
                  <a:lnTo>
                    <a:pt x="8" y="27"/>
                  </a:lnTo>
                  <a:lnTo>
                    <a:pt x="7" y="25"/>
                  </a:lnTo>
                  <a:lnTo>
                    <a:pt x="7" y="24"/>
                  </a:lnTo>
                  <a:lnTo>
                    <a:pt x="7" y="23"/>
                  </a:lnTo>
                  <a:lnTo>
                    <a:pt x="6" y="21"/>
                  </a:lnTo>
                  <a:lnTo>
                    <a:pt x="4" y="20"/>
                  </a:lnTo>
                  <a:lnTo>
                    <a:pt x="3" y="17"/>
                  </a:lnTo>
                  <a:lnTo>
                    <a:pt x="2" y="15"/>
                  </a:lnTo>
                  <a:lnTo>
                    <a:pt x="1" y="14"/>
                  </a:lnTo>
                  <a:lnTo>
                    <a:pt x="1" y="13"/>
                  </a:lnTo>
                  <a:lnTo>
                    <a:pt x="1" y="12"/>
                  </a:lnTo>
                  <a:lnTo>
                    <a:pt x="0" y="11"/>
                  </a:lnTo>
                  <a:lnTo>
                    <a:pt x="0" y="10"/>
                  </a:lnTo>
                  <a:lnTo>
                    <a:pt x="0" y="8"/>
                  </a:lnTo>
                  <a:lnTo>
                    <a:pt x="0" y="5"/>
                  </a:lnTo>
                  <a:lnTo>
                    <a:pt x="0" y="3"/>
                  </a:lnTo>
                  <a:lnTo>
                    <a:pt x="1" y="2"/>
                  </a:lnTo>
                  <a:lnTo>
                    <a:pt x="2" y="1"/>
                  </a:lnTo>
                  <a:lnTo>
                    <a:pt x="3" y="0"/>
                  </a:lnTo>
                  <a:lnTo>
                    <a:pt x="6" y="1"/>
                  </a:lnTo>
                  <a:lnTo>
                    <a:pt x="8" y="1"/>
                  </a:lnTo>
                  <a:lnTo>
                    <a:pt x="11"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9" name="Freeform 235"/>
            <p:cNvSpPr>
              <a:spLocks/>
            </p:cNvSpPr>
            <p:nvPr/>
          </p:nvSpPr>
          <p:spPr bwMode="auto">
            <a:xfrm>
              <a:off x="6147" y="775"/>
              <a:ext cx="9" cy="11"/>
            </a:xfrm>
            <a:custGeom>
              <a:avLst/>
              <a:gdLst>
                <a:gd name="T0" fmla="*/ 0 w 9"/>
                <a:gd name="T1" fmla="*/ 0 h 11"/>
                <a:gd name="T2" fmla="*/ 0 w 9"/>
                <a:gd name="T3" fmla="*/ 0 h 11"/>
                <a:gd name="T4" fmla="*/ 2 w 9"/>
                <a:gd name="T5" fmla="*/ 2 h 11"/>
                <a:gd name="T6" fmla="*/ 2 w 9"/>
                <a:gd name="T7" fmla="*/ 3 h 11"/>
                <a:gd name="T8" fmla="*/ 3 w 9"/>
                <a:gd name="T9" fmla="*/ 4 h 11"/>
                <a:gd name="T10" fmla="*/ 3 w 9"/>
                <a:gd name="T11" fmla="*/ 6 h 11"/>
                <a:gd name="T12" fmla="*/ 5 w 9"/>
                <a:gd name="T13" fmla="*/ 7 h 11"/>
                <a:gd name="T14" fmla="*/ 6 w 9"/>
                <a:gd name="T15" fmla="*/ 8 h 11"/>
                <a:gd name="T16" fmla="*/ 7 w 9"/>
                <a:gd name="T17" fmla="*/ 10 h 11"/>
                <a:gd name="T18" fmla="*/ 8 w 9"/>
                <a:gd name="T19" fmla="*/ 10 h 11"/>
                <a:gd name="T20" fmla="*/ 7 w 9"/>
                <a:gd name="T21" fmla="*/ 10 h 11"/>
                <a:gd name="T22" fmla="*/ 6 w 9"/>
                <a:gd name="T23" fmla="*/ 8 h 11"/>
                <a:gd name="T24" fmla="*/ 5 w 9"/>
                <a:gd name="T25" fmla="*/ 7 h 11"/>
                <a:gd name="T26" fmla="*/ 3 w 9"/>
                <a:gd name="T27" fmla="*/ 6 h 11"/>
                <a:gd name="T28" fmla="*/ 3 w 9"/>
                <a:gd name="T29" fmla="*/ 4 h 11"/>
                <a:gd name="T30" fmla="*/ 2 w 9"/>
                <a:gd name="T31" fmla="*/ 3 h 11"/>
                <a:gd name="T32" fmla="*/ 2 w 9"/>
                <a:gd name="T33" fmla="*/ 2 h 11"/>
                <a:gd name="T34" fmla="*/ 0 w 9"/>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1">
                  <a:moveTo>
                    <a:pt x="0" y="0"/>
                  </a:moveTo>
                  <a:lnTo>
                    <a:pt x="0" y="0"/>
                  </a:lnTo>
                  <a:lnTo>
                    <a:pt x="2" y="2"/>
                  </a:lnTo>
                  <a:lnTo>
                    <a:pt x="2" y="3"/>
                  </a:lnTo>
                  <a:lnTo>
                    <a:pt x="3" y="4"/>
                  </a:lnTo>
                  <a:lnTo>
                    <a:pt x="3" y="6"/>
                  </a:lnTo>
                  <a:lnTo>
                    <a:pt x="5" y="7"/>
                  </a:lnTo>
                  <a:lnTo>
                    <a:pt x="6" y="8"/>
                  </a:lnTo>
                  <a:lnTo>
                    <a:pt x="7" y="10"/>
                  </a:lnTo>
                  <a:lnTo>
                    <a:pt x="8" y="10"/>
                  </a:lnTo>
                  <a:lnTo>
                    <a:pt x="7" y="10"/>
                  </a:lnTo>
                  <a:lnTo>
                    <a:pt x="6" y="8"/>
                  </a:lnTo>
                  <a:lnTo>
                    <a:pt x="5" y="7"/>
                  </a:lnTo>
                  <a:lnTo>
                    <a:pt x="3" y="6"/>
                  </a:lnTo>
                  <a:lnTo>
                    <a:pt x="3" y="4"/>
                  </a:lnTo>
                  <a:lnTo>
                    <a:pt x="2" y="3"/>
                  </a:lnTo>
                  <a:lnTo>
                    <a:pt x="2"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0" name="Freeform 236"/>
            <p:cNvSpPr>
              <a:spLocks/>
            </p:cNvSpPr>
            <p:nvPr/>
          </p:nvSpPr>
          <p:spPr bwMode="auto">
            <a:xfrm>
              <a:off x="5738" y="698"/>
              <a:ext cx="191" cy="3"/>
            </a:xfrm>
            <a:custGeom>
              <a:avLst/>
              <a:gdLst>
                <a:gd name="T0" fmla="*/ 0 w 191"/>
                <a:gd name="T1" fmla="*/ 2 h 3"/>
                <a:gd name="T2" fmla="*/ 190 w 191"/>
                <a:gd name="T3" fmla="*/ 0 h 3"/>
                <a:gd name="T4" fmla="*/ 0 w 191"/>
                <a:gd name="T5" fmla="*/ 2 h 3"/>
              </a:gdLst>
              <a:ahLst/>
              <a:cxnLst>
                <a:cxn ang="0">
                  <a:pos x="T0" y="T1"/>
                </a:cxn>
                <a:cxn ang="0">
                  <a:pos x="T2" y="T3"/>
                </a:cxn>
                <a:cxn ang="0">
                  <a:pos x="T4" y="T5"/>
                </a:cxn>
              </a:cxnLst>
              <a:rect l="0" t="0" r="r" b="b"/>
              <a:pathLst>
                <a:path w="191" h="3">
                  <a:moveTo>
                    <a:pt x="0" y="2"/>
                  </a:moveTo>
                  <a:lnTo>
                    <a:pt x="190" y="0"/>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1" name="Freeform 237"/>
            <p:cNvSpPr>
              <a:spLocks/>
            </p:cNvSpPr>
            <p:nvPr/>
          </p:nvSpPr>
          <p:spPr bwMode="auto">
            <a:xfrm>
              <a:off x="6051" y="669"/>
              <a:ext cx="113" cy="20"/>
            </a:xfrm>
            <a:custGeom>
              <a:avLst/>
              <a:gdLst>
                <a:gd name="T0" fmla="*/ 0 w 113"/>
                <a:gd name="T1" fmla="*/ 19 h 20"/>
                <a:gd name="T2" fmla="*/ 112 w 113"/>
                <a:gd name="T3" fmla="*/ 0 h 20"/>
                <a:gd name="T4" fmla="*/ 0 w 113"/>
                <a:gd name="T5" fmla="*/ 19 h 20"/>
              </a:gdLst>
              <a:ahLst/>
              <a:cxnLst>
                <a:cxn ang="0">
                  <a:pos x="T0" y="T1"/>
                </a:cxn>
                <a:cxn ang="0">
                  <a:pos x="T2" y="T3"/>
                </a:cxn>
                <a:cxn ang="0">
                  <a:pos x="T4" y="T5"/>
                </a:cxn>
              </a:cxnLst>
              <a:rect l="0" t="0" r="r" b="b"/>
              <a:pathLst>
                <a:path w="113" h="20">
                  <a:moveTo>
                    <a:pt x="0" y="19"/>
                  </a:moveTo>
                  <a:lnTo>
                    <a:pt x="112" y="0"/>
                  </a:lnTo>
                  <a:lnTo>
                    <a:pt x="0" y="1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2" name="Freeform 238"/>
            <p:cNvSpPr>
              <a:spLocks/>
            </p:cNvSpPr>
            <p:nvPr/>
          </p:nvSpPr>
          <p:spPr bwMode="auto">
            <a:xfrm>
              <a:off x="6063" y="677"/>
              <a:ext cx="68" cy="12"/>
            </a:xfrm>
            <a:custGeom>
              <a:avLst/>
              <a:gdLst>
                <a:gd name="T0" fmla="*/ 0 w 68"/>
                <a:gd name="T1" fmla="*/ 11 h 12"/>
                <a:gd name="T2" fmla="*/ 67 w 68"/>
                <a:gd name="T3" fmla="*/ 0 h 12"/>
                <a:gd name="T4" fmla="*/ 0 w 68"/>
                <a:gd name="T5" fmla="*/ 11 h 12"/>
              </a:gdLst>
              <a:ahLst/>
              <a:cxnLst>
                <a:cxn ang="0">
                  <a:pos x="T0" y="T1"/>
                </a:cxn>
                <a:cxn ang="0">
                  <a:pos x="T2" y="T3"/>
                </a:cxn>
                <a:cxn ang="0">
                  <a:pos x="T4" y="T5"/>
                </a:cxn>
              </a:cxnLst>
              <a:rect l="0" t="0" r="r" b="b"/>
              <a:pathLst>
                <a:path w="68" h="12">
                  <a:moveTo>
                    <a:pt x="0" y="11"/>
                  </a:moveTo>
                  <a:lnTo>
                    <a:pt x="67" y="0"/>
                  </a:lnTo>
                  <a:lnTo>
                    <a:pt x="0"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3" name="Freeform 239"/>
            <p:cNvSpPr>
              <a:spLocks/>
            </p:cNvSpPr>
            <p:nvPr/>
          </p:nvSpPr>
          <p:spPr bwMode="auto">
            <a:xfrm>
              <a:off x="6051" y="699"/>
              <a:ext cx="159" cy="35"/>
            </a:xfrm>
            <a:custGeom>
              <a:avLst/>
              <a:gdLst>
                <a:gd name="T0" fmla="*/ 0 w 159"/>
                <a:gd name="T1" fmla="*/ 0 h 35"/>
                <a:gd name="T2" fmla="*/ 158 w 159"/>
                <a:gd name="T3" fmla="*/ 34 h 35"/>
                <a:gd name="T4" fmla="*/ 0 w 159"/>
                <a:gd name="T5" fmla="*/ 0 h 35"/>
              </a:gdLst>
              <a:ahLst/>
              <a:cxnLst>
                <a:cxn ang="0">
                  <a:pos x="T0" y="T1"/>
                </a:cxn>
                <a:cxn ang="0">
                  <a:pos x="T2" y="T3"/>
                </a:cxn>
                <a:cxn ang="0">
                  <a:pos x="T4" y="T5"/>
                </a:cxn>
              </a:cxnLst>
              <a:rect l="0" t="0" r="r" b="b"/>
              <a:pathLst>
                <a:path w="159" h="35">
                  <a:moveTo>
                    <a:pt x="0" y="0"/>
                  </a:moveTo>
                  <a:lnTo>
                    <a:pt x="158" y="34"/>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4" name="Freeform 240"/>
            <p:cNvSpPr>
              <a:spLocks/>
            </p:cNvSpPr>
            <p:nvPr/>
          </p:nvSpPr>
          <p:spPr bwMode="auto">
            <a:xfrm>
              <a:off x="5750" y="619"/>
              <a:ext cx="133" cy="39"/>
            </a:xfrm>
            <a:custGeom>
              <a:avLst/>
              <a:gdLst>
                <a:gd name="T0" fmla="*/ 0 w 133"/>
                <a:gd name="T1" fmla="*/ 0 h 39"/>
                <a:gd name="T2" fmla="*/ 132 w 133"/>
                <a:gd name="T3" fmla="*/ 38 h 39"/>
                <a:gd name="T4" fmla="*/ 0 w 133"/>
                <a:gd name="T5" fmla="*/ 0 h 39"/>
              </a:gdLst>
              <a:ahLst/>
              <a:cxnLst>
                <a:cxn ang="0">
                  <a:pos x="T0" y="T1"/>
                </a:cxn>
                <a:cxn ang="0">
                  <a:pos x="T2" y="T3"/>
                </a:cxn>
                <a:cxn ang="0">
                  <a:pos x="T4" y="T5"/>
                </a:cxn>
              </a:cxnLst>
              <a:rect l="0" t="0" r="r" b="b"/>
              <a:pathLst>
                <a:path w="133" h="39">
                  <a:moveTo>
                    <a:pt x="0" y="0"/>
                  </a:moveTo>
                  <a:lnTo>
                    <a:pt x="132" y="38"/>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5" name="Freeform 241"/>
            <p:cNvSpPr>
              <a:spLocks/>
            </p:cNvSpPr>
            <p:nvPr/>
          </p:nvSpPr>
          <p:spPr bwMode="auto">
            <a:xfrm>
              <a:off x="5858" y="653"/>
              <a:ext cx="39" cy="14"/>
            </a:xfrm>
            <a:custGeom>
              <a:avLst/>
              <a:gdLst>
                <a:gd name="T0" fmla="*/ 0 w 39"/>
                <a:gd name="T1" fmla="*/ 0 h 14"/>
                <a:gd name="T2" fmla="*/ 38 w 39"/>
                <a:gd name="T3" fmla="*/ 13 h 14"/>
                <a:gd name="T4" fmla="*/ 0 w 39"/>
                <a:gd name="T5" fmla="*/ 0 h 14"/>
              </a:gdLst>
              <a:ahLst/>
              <a:cxnLst>
                <a:cxn ang="0">
                  <a:pos x="T0" y="T1"/>
                </a:cxn>
                <a:cxn ang="0">
                  <a:pos x="T2" y="T3"/>
                </a:cxn>
                <a:cxn ang="0">
                  <a:pos x="T4" y="T5"/>
                </a:cxn>
              </a:cxnLst>
              <a:rect l="0" t="0" r="r" b="b"/>
              <a:pathLst>
                <a:path w="39" h="14">
                  <a:moveTo>
                    <a:pt x="0" y="0"/>
                  </a:moveTo>
                  <a:lnTo>
                    <a:pt x="38" y="13"/>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6" name="Freeform 242"/>
            <p:cNvSpPr>
              <a:spLocks/>
            </p:cNvSpPr>
            <p:nvPr/>
          </p:nvSpPr>
          <p:spPr bwMode="auto">
            <a:xfrm>
              <a:off x="5969" y="677"/>
              <a:ext cx="49" cy="5"/>
            </a:xfrm>
            <a:custGeom>
              <a:avLst/>
              <a:gdLst>
                <a:gd name="T0" fmla="*/ 0 w 49"/>
                <a:gd name="T1" fmla="*/ 4 h 5"/>
                <a:gd name="T2" fmla="*/ 15 w 49"/>
                <a:gd name="T3" fmla="*/ 3 h 5"/>
                <a:gd name="T4" fmla="*/ 17 w 49"/>
                <a:gd name="T5" fmla="*/ 2 h 5"/>
                <a:gd name="T6" fmla="*/ 18 w 49"/>
                <a:gd name="T7" fmla="*/ 2 h 5"/>
                <a:gd name="T8" fmla="*/ 20 w 49"/>
                <a:gd name="T9" fmla="*/ 1 h 5"/>
                <a:gd name="T10" fmla="*/ 22 w 49"/>
                <a:gd name="T11" fmla="*/ 1 h 5"/>
                <a:gd name="T12" fmla="*/ 24 w 49"/>
                <a:gd name="T13" fmla="*/ 1 h 5"/>
                <a:gd name="T14" fmla="*/ 25 w 49"/>
                <a:gd name="T15" fmla="*/ 0 h 5"/>
                <a:gd name="T16" fmla="*/ 27 w 49"/>
                <a:gd name="T17" fmla="*/ 0 h 5"/>
                <a:gd name="T18" fmla="*/ 29 w 49"/>
                <a:gd name="T19" fmla="*/ 0 h 5"/>
                <a:gd name="T20" fmla="*/ 31 w 49"/>
                <a:gd name="T21" fmla="*/ 0 h 5"/>
                <a:gd name="T22" fmla="*/ 33 w 49"/>
                <a:gd name="T23" fmla="*/ 0 h 5"/>
                <a:gd name="T24" fmla="*/ 35 w 49"/>
                <a:gd name="T25" fmla="*/ 0 h 5"/>
                <a:gd name="T26" fmla="*/ 37 w 49"/>
                <a:gd name="T27" fmla="*/ 1 h 5"/>
                <a:gd name="T28" fmla="*/ 40 w 49"/>
                <a:gd name="T29" fmla="*/ 1 h 5"/>
                <a:gd name="T30" fmla="*/ 43 w 49"/>
                <a:gd name="T31" fmla="*/ 2 h 5"/>
                <a:gd name="T32" fmla="*/ 45 w 49"/>
                <a:gd name="T33" fmla="*/ 3 h 5"/>
                <a:gd name="T34" fmla="*/ 48 w 49"/>
                <a:gd name="T35" fmla="*/ 4 h 5"/>
                <a:gd name="T36" fmla="*/ 0 w 49"/>
                <a:gd name="T3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
                  <a:moveTo>
                    <a:pt x="0" y="4"/>
                  </a:moveTo>
                  <a:lnTo>
                    <a:pt x="15" y="3"/>
                  </a:lnTo>
                  <a:lnTo>
                    <a:pt x="17" y="2"/>
                  </a:lnTo>
                  <a:lnTo>
                    <a:pt x="18" y="2"/>
                  </a:lnTo>
                  <a:lnTo>
                    <a:pt x="20" y="1"/>
                  </a:lnTo>
                  <a:lnTo>
                    <a:pt x="22" y="1"/>
                  </a:lnTo>
                  <a:lnTo>
                    <a:pt x="24" y="1"/>
                  </a:lnTo>
                  <a:lnTo>
                    <a:pt x="25" y="0"/>
                  </a:lnTo>
                  <a:lnTo>
                    <a:pt x="27" y="0"/>
                  </a:lnTo>
                  <a:lnTo>
                    <a:pt x="29" y="0"/>
                  </a:lnTo>
                  <a:lnTo>
                    <a:pt x="31" y="0"/>
                  </a:lnTo>
                  <a:lnTo>
                    <a:pt x="33" y="0"/>
                  </a:lnTo>
                  <a:lnTo>
                    <a:pt x="35" y="0"/>
                  </a:lnTo>
                  <a:lnTo>
                    <a:pt x="37" y="1"/>
                  </a:lnTo>
                  <a:lnTo>
                    <a:pt x="40" y="1"/>
                  </a:lnTo>
                  <a:lnTo>
                    <a:pt x="43" y="2"/>
                  </a:lnTo>
                  <a:lnTo>
                    <a:pt x="45" y="3"/>
                  </a:lnTo>
                  <a:lnTo>
                    <a:pt x="48"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7" name="Freeform 243"/>
            <p:cNvSpPr>
              <a:spLocks/>
            </p:cNvSpPr>
            <p:nvPr/>
          </p:nvSpPr>
          <p:spPr bwMode="auto">
            <a:xfrm>
              <a:off x="5969" y="677"/>
              <a:ext cx="55" cy="11"/>
            </a:xfrm>
            <a:custGeom>
              <a:avLst/>
              <a:gdLst>
                <a:gd name="T0" fmla="*/ 0 w 55"/>
                <a:gd name="T1" fmla="*/ 9 h 11"/>
                <a:gd name="T2" fmla="*/ 17 w 55"/>
                <a:gd name="T3" fmla="*/ 7 h 11"/>
                <a:gd name="T4" fmla="*/ 19 w 55"/>
                <a:gd name="T5" fmla="*/ 6 h 11"/>
                <a:gd name="T6" fmla="*/ 20 w 55"/>
                <a:gd name="T7" fmla="*/ 4 h 11"/>
                <a:gd name="T8" fmla="*/ 23 w 55"/>
                <a:gd name="T9" fmla="*/ 3 h 11"/>
                <a:gd name="T10" fmla="*/ 25 w 55"/>
                <a:gd name="T11" fmla="*/ 2 h 11"/>
                <a:gd name="T12" fmla="*/ 27 w 55"/>
                <a:gd name="T13" fmla="*/ 2 h 11"/>
                <a:gd name="T14" fmla="*/ 28 w 55"/>
                <a:gd name="T15" fmla="*/ 0 h 11"/>
                <a:gd name="T16" fmla="*/ 30 w 55"/>
                <a:gd name="T17" fmla="*/ 0 h 11"/>
                <a:gd name="T18" fmla="*/ 33 w 55"/>
                <a:gd name="T19" fmla="*/ 0 h 11"/>
                <a:gd name="T20" fmla="*/ 35 w 55"/>
                <a:gd name="T21" fmla="*/ 0 h 11"/>
                <a:gd name="T22" fmla="*/ 37 w 55"/>
                <a:gd name="T23" fmla="*/ 0 h 11"/>
                <a:gd name="T24" fmla="*/ 39 w 55"/>
                <a:gd name="T25" fmla="*/ 0 h 11"/>
                <a:gd name="T26" fmla="*/ 42 w 55"/>
                <a:gd name="T27" fmla="*/ 2 h 11"/>
                <a:gd name="T28" fmla="*/ 45 w 55"/>
                <a:gd name="T29" fmla="*/ 3 h 11"/>
                <a:gd name="T30" fmla="*/ 48 w 55"/>
                <a:gd name="T31" fmla="*/ 5 h 11"/>
                <a:gd name="T32" fmla="*/ 51 w 55"/>
                <a:gd name="T33" fmla="*/ 7 h 11"/>
                <a:gd name="T34" fmla="*/ 54 w 55"/>
                <a:gd name="T35" fmla="*/ 10 h 11"/>
                <a:gd name="T36" fmla="*/ 0 w 55"/>
                <a:gd name="T37" fmla="*/ 9 h 11"/>
                <a:gd name="T38" fmla="*/ 54 w 55"/>
                <a:gd name="T39" fmla="*/ 10 h 11"/>
                <a:gd name="T40" fmla="*/ 51 w 55"/>
                <a:gd name="T41" fmla="*/ 7 h 11"/>
                <a:gd name="T42" fmla="*/ 48 w 55"/>
                <a:gd name="T43" fmla="*/ 5 h 11"/>
                <a:gd name="T44" fmla="*/ 45 w 55"/>
                <a:gd name="T45" fmla="*/ 3 h 11"/>
                <a:gd name="T46" fmla="*/ 42 w 55"/>
                <a:gd name="T47" fmla="*/ 2 h 11"/>
                <a:gd name="T48" fmla="*/ 39 w 55"/>
                <a:gd name="T49" fmla="*/ 0 h 11"/>
                <a:gd name="T50" fmla="*/ 37 w 55"/>
                <a:gd name="T51" fmla="*/ 0 h 11"/>
                <a:gd name="T52" fmla="*/ 35 w 55"/>
                <a:gd name="T53" fmla="*/ 0 h 11"/>
                <a:gd name="T54" fmla="*/ 33 w 55"/>
                <a:gd name="T55" fmla="*/ 0 h 11"/>
                <a:gd name="T56" fmla="*/ 30 w 55"/>
                <a:gd name="T57" fmla="*/ 0 h 11"/>
                <a:gd name="T58" fmla="*/ 28 w 55"/>
                <a:gd name="T59" fmla="*/ 0 h 11"/>
                <a:gd name="T60" fmla="*/ 27 w 55"/>
                <a:gd name="T61" fmla="*/ 2 h 11"/>
                <a:gd name="T62" fmla="*/ 25 w 55"/>
                <a:gd name="T63" fmla="*/ 2 h 11"/>
                <a:gd name="T64" fmla="*/ 23 w 55"/>
                <a:gd name="T65" fmla="*/ 3 h 11"/>
                <a:gd name="T66" fmla="*/ 20 w 55"/>
                <a:gd name="T67" fmla="*/ 4 h 11"/>
                <a:gd name="T68" fmla="*/ 19 w 55"/>
                <a:gd name="T69" fmla="*/ 6 h 11"/>
                <a:gd name="T70" fmla="*/ 17 w 55"/>
                <a:gd name="T71" fmla="*/ 7 h 11"/>
                <a:gd name="T72" fmla="*/ 0 w 55"/>
                <a:gd name="T7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11">
                  <a:moveTo>
                    <a:pt x="0" y="9"/>
                  </a:moveTo>
                  <a:lnTo>
                    <a:pt x="17" y="7"/>
                  </a:lnTo>
                  <a:lnTo>
                    <a:pt x="19" y="6"/>
                  </a:lnTo>
                  <a:lnTo>
                    <a:pt x="20" y="4"/>
                  </a:lnTo>
                  <a:lnTo>
                    <a:pt x="23" y="3"/>
                  </a:lnTo>
                  <a:lnTo>
                    <a:pt x="25" y="2"/>
                  </a:lnTo>
                  <a:lnTo>
                    <a:pt x="27" y="2"/>
                  </a:lnTo>
                  <a:lnTo>
                    <a:pt x="28" y="0"/>
                  </a:lnTo>
                  <a:lnTo>
                    <a:pt x="30" y="0"/>
                  </a:lnTo>
                  <a:lnTo>
                    <a:pt x="33" y="0"/>
                  </a:lnTo>
                  <a:lnTo>
                    <a:pt x="35" y="0"/>
                  </a:lnTo>
                  <a:lnTo>
                    <a:pt x="37" y="0"/>
                  </a:lnTo>
                  <a:lnTo>
                    <a:pt x="39" y="0"/>
                  </a:lnTo>
                  <a:lnTo>
                    <a:pt x="42" y="2"/>
                  </a:lnTo>
                  <a:lnTo>
                    <a:pt x="45" y="3"/>
                  </a:lnTo>
                  <a:lnTo>
                    <a:pt x="48" y="5"/>
                  </a:lnTo>
                  <a:lnTo>
                    <a:pt x="51" y="7"/>
                  </a:lnTo>
                  <a:lnTo>
                    <a:pt x="54" y="10"/>
                  </a:lnTo>
                  <a:lnTo>
                    <a:pt x="0" y="9"/>
                  </a:lnTo>
                  <a:lnTo>
                    <a:pt x="54" y="10"/>
                  </a:lnTo>
                  <a:lnTo>
                    <a:pt x="51" y="7"/>
                  </a:lnTo>
                  <a:lnTo>
                    <a:pt x="48" y="5"/>
                  </a:lnTo>
                  <a:lnTo>
                    <a:pt x="45" y="3"/>
                  </a:lnTo>
                  <a:lnTo>
                    <a:pt x="42" y="2"/>
                  </a:lnTo>
                  <a:lnTo>
                    <a:pt x="39" y="0"/>
                  </a:lnTo>
                  <a:lnTo>
                    <a:pt x="37" y="0"/>
                  </a:lnTo>
                  <a:lnTo>
                    <a:pt x="35" y="0"/>
                  </a:lnTo>
                  <a:lnTo>
                    <a:pt x="33" y="0"/>
                  </a:lnTo>
                  <a:lnTo>
                    <a:pt x="30" y="0"/>
                  </a:lnTo>
                  <a:lnTo>
                    <a:pt x="28" y="0"/>
                  </a:lnTo>
                  <a:lnTo>
                    <a:pt x="27" y="2"/>
                  </a:lnTo>
                  <a:lnTo>
                    <a:pt x="25" y="2"/>
                  </a:lnTo>
                  <a:lnTo>
                    <a:pt x="23" y="3"/>
                  </a:lnTo>
                  <a:lnTo>
                    <a:pt x="20" y="4"/>
                  </a:lnTo>
                  <a:lnTo>
                    <a:pt x="19" y="6"/>
                  </a:lnTo>
                  <a:lnTo>
                    <a:pt x="17" y="7"/>
                  </a:lnTo>
                  <a:lnTo>
                    <a:pt x="0" y="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8" name="Freeform 244"/>
            <p:cNvSpPr>
              <a:spLocks/>
            </p:cNvSpPr>
            <p:nvPr/>
          </p:nvSpPr>
          <p:spPr bwMode="auto">
            <a:xfrm>
              <a:off x="5969" y="680"/>
              <a:ext cx="13" cy="4"/>
            </a:xfrm>
            <a:custGeom>
              <a:avLst/>
              <a:gdLst>
                <a:gd name="T0" fmla="*/ 11 w 13"/>
                <a:gd name="T1" fmla="*/ 3 h 4"/>
                <a:gd name="T2" fmla="*/ 11 w 13"/>
                <a:gd name="T3" fmla="*/ 3 h 4"/>
                <a:gd name="T4" fmla="*/ 0 w 13"/>
                <a:gd name="T5" fmla="*/ 1 h 4"/>
                <a:gd name="T6" fmla="*/ 0 w 13"/>
                <a:gd name="T7" fmla="*/ 0 h 4"/>
                <a:gd name="T8" fmla="*/ 12 w 13"/>
                <a:gd name="T9" fmla="*/ 2 h 4"/>
                <a:gd name="T10" fmla="*/ 11 w 13"/>
                <a:gd name="T11" fmla="*/ 3 h 4"/>
              </a:gdLst>
              <a:ahLst/>
              <a:cxnLst>
                <a:cxn ang="0">
                  <a:pos x="T0" y="T1"/>
                </a:cxn>
                <a:cxn ang="0">
                  <a:pos x="T2" y="T3"/>
                </a:cxn>
                <a:cxn ang="0">
                  <a:pos x="T4" y="T5"/>
                </a:cxn>
                <a:cxn ang="0">
                  <a:pos x="T6" y="T7"/>
                </a:cxn>
                <a:cxn ang="0">
                  <a:pos x="T8" y="T9"/>
                </a:cxn>
                <a:cxn ang="0">
                  <a:pos x="T10" y="T11"/>
                </a:cxn>
              </a:cxnLst>
              <a:rect l="0" t="0" r="r" b="b"/>
              <a:pathLst>
                <a:path w="13" h="4">
                  <a:moveTo>
                    <a:pt x="11" y="3"/>
                  </a:moveTo>
                  <a:lnTo>
                    <a:pt x="11" y="3"/>
                  </a:lnTo>
                  <a:lnTo>
                    <a:pt x="0" y="1"/>
                  </a:lnTo>
                  <a:lnTo>
                    <a:pt x="0" y="0"/>
                  </a:lnTo>
                  <a:lnTo>
                    <a:pt x="12" y="2"/>
                  </a:lnTo>
                  <a:lnTo>
                    <a:pt x="11"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9" name="Freeform 245"/>
            <p:cNvSpPr>
              <a:spLocks/>
            </p:cNvSpPr>
            <p:nvPr/>
          </p:nvSpPr>
          <p:spPr bwMode="auto">
            <a:xfrm>
              <a:off x="5986" y="676"/>
              <a:ext cx="32" cy="6"/>
            </a:xfrm>
            <a:custGeom>
              <a:avLst/>
              <a:gdLst>
                <a:gd name="T0" fmla="*/ 31 w 32"/>
                <a:gd name="T1" fmla="*/ 5 h 6"/>
                <a:gd name="T2" fmla="*/ 28 w 32"/>
                <a:gd name="T3" fmla="*/ 4 h 6"/>
                <a:gd name="T4" fmla="*/ 26 w 32"/>
                <a:gd name="T5" fmla="*/ 2 h 6"/>
                <a:gd name="T6" fmla="*/ 23 w 32"/>
                <a:gd name="T7" fmla="*/ 2 h 6"/>
                <a:gd name="T8" fmla="*/ 22 w 32"/>
                <a:gd name="T9" fmla="*/ 1 h 6"/>
                <a:gd name="T10" fmla="*/ 19 w 32"/>
                <a:gd name="T11" fmla="*/ 0 h 6"/>
                <a:gd name="T12" fmla="*/ 17 w 32"/>
                <a:gd name="T13" fmla="*/ 0 h 6"/>
                <a:gd name="T14" fmla="*/ 15 w 32"/>
                <a:gd name="T15" fmla="*/ 0 h 6"/>
                <a:gd name="T16" fmla="*/ 13 w 32"/>
                <a:gd name="T17" fmla="*/ 0 h 6"/>
                <a:gd name="T18" fmla="*/ 11 w 32"/>
                <a:gd name="T19" fmla="*/ 0 h 6"/>
                <a:gd name="T20" fmla="*/ 9 w 32"/>
                <a:gd name="T21" fmla="*/ 0 h 6"/>
                <a:gd name="T22" fmla="*/ 8 w 32"/>
                <a:gd name="T23" fmla="*/ 1 h 6"/>
                <a:gd name="T24" fmla="*/ 6 w 32"/>
                <a:gd name="T25" fmla="*/ 1 h 6"/>
                <a:gd name="T26" fmla="*/ 5 w 32"/>
                <a:gd name="T27" fmla="*/ 2 h 6"/>
                <a:gd name="T28" fmla="*/ 3 w 32"/>
                <a:gd name="T29" fmla="*/ 2 h 6"/>
                <a:gd name="T30" fmla="*/ 1 w 32"/>
                <a:gd name="T31" fmla="*/ 3 h 6"/>
                <a:gd name="T32" fmla="*/ 0 w 32"/>
                <a:gd name="T33" fmla="*/ 3 h 6"/>
                <a:gd name="T34" fmla="*/ 1 w 32"/>
                <a:gd name="T35" fmla="*/ 4 h 6"/>
                <a:gd name="T36" fmla="*/ 2 w 32"/>
                <a:gd name="T37" fmla="*/ 3 h 6"/>
                <a:gd name="T38" fmla="*/ 3 w 32"/>
                <a:gd name="T39" fmla="*/ 3 h 6"/>
                <a:gd name="T40" fmla="*/ 5 w 32"/>
                <a:gd name="T41" fmla="*/ 2 h 6"/>
                <a:gd name="T42" fmla="*/ 7 w 32"/>
                <a:gd name="T43" fmla="*/ 2 h 6"/>
                <a:gd name="T44" fmla="*/ 8 w 32"/>
                <a:gd name="T45" fmla="*/ 1 h 6"/>
                <a:gd name="T46" fmla="*/ 9 w 32"/>
                <a:gd name="T47" fmla="*/ 1 h 6"/>
                <a:gd name="T48" fmla="*/ 11 w 32"/>
                <a:gd name="T49" fmla="*/ 0 h 6"/>
                <a:gd name="T50" fmla="*/ 13 w 32"/>
                <a:gd name="T51" fmla="*/ 0 h 6"/>
                <a:gd name="T52" fmla="*/ 15 w 32"/>
                <a:gd name="T53" fmla="*/ 0 h 6"/>
                <a:gd name="T54" fmla="*/ 17 w 32"/>
                <a:gd name="T55" fmla="*/ 0 h 6"/>
                <a:gd name="T56" fmla="*/ 19 w 32"/>
                <a:gd name="T57" fmla="*/ 1 h 6"/>
                <a:gd name="T58" fmla="*/ 21 w 32"/>
                <a:gd name="T59" fmla="*/ 1 h 6"/>
                <a:gd name="T60" fmla="*/ 23 w 32"/>
                <a:gd name="T61" fmla="*/ 2 h 6"/>
                <a:gd name="T62" fmla="*/ 25 w 32"/>
                <a:gd name="T63" fmla="*/ 3 h 6"/>
                <a:gd name="T64" fmla="*/ 28 w 32"/>
                <a:gd name="T65" fmla="*/ 4 h 6"/>
                <a:gd name="T66" fmla="*/ 31 w 32"/>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6">
                  <a:moveTo>
                    <a:pt x="31" y="5"/>
                  </a:moveTo>
                  <a:lnTo>
                    <a:pt x="28" y="4"/>
                  </a:lnTo>
                  <a:lnTo>
                    <a:pt x="26" y="2"/>
                  </a:lnTo>
                  <a:lnTo>
                    <a:pt x="23" y="2"/>
                  </a:lnTo>
                  <a:lnTo>
                    <a:pt x="22" y="1"/>
                  </a:lnTo>
                  <a:lnTo>
                    <a:pt x="19" y="0"/>
                  </a:lnTo>
                  <a:lnTo>
                    <a:pt x="17" y="0"/>
                  </a:lnTo>
                  <a:lnTo>
                    <a:pt x="15" y="0"/>
                  </a:lnTo>
                  <a:lnTo>
                    <a:pt x="13" y="0"/>
                  </a:lnTo>
                  <a:lnTo>
                    <a:pt x="11" y="0"/>
                  </a:lnTo>
                  <a:lnTo>
                    <a:pt x="9" y="0"/>
                  </a:lnTo>
                  <a:lnTo>
                    <a:pt x="8" y="1"/>
                  </a:lnTo>
                  <a:lnTo>
                    <a:pt x="6" y="1"/>
                  </a:lnTo>
                  <a:lnTo>
                    <a:pt x="5" y="2"/>
                  </a:lnTo>
                  <a:lnTo>
                    <a:pt x="3" y="2"/>
                  </a:lnTo>
                  <a:lnTo>
                    <a:pt x="1" y="3"/>
                  </a:lnTo>
                  <a:lnTo>
                    <a:pt x="0" y="3"/>
                  </a:lnTo>
                  <a:lnTo>
                    <a:pt x="1" y="4"/>
                  </a:lnTo>
                  <a:lnTo>
                    <a:pt x="2" y="3"/>
                  </a:lnTo>
                  <a:lnTo>
                    <a:pt x="3" y="3"/>
                  </a:lnTo>
                  <a:lnTo>
                    <a:pt x="5" y="2"/>
                  </a:lnTo>
                  <a:lnTo>
                    <a:pt x="7" y="2"/>
                  </a:lnTo>
                  <a:lnTo>
                    <a:pt x="8" y="1"/>
                  </a:lnTo>
                  <a:lnTo>
                    <a:pt x="9" y="1"/>
                  </a:lnTo>
                  <a:lnTo>
                    <a:pt x="11" y="0"/>
                  </a:lnTo>
                  <a:lnTo>
                    <a:pt x="13" y="0"/>
                  </a:lnTo>
                  <a:lnTo>
                    <a:pt x="15" y="0"/>
                  </a:lnTo>
                  <a:lnTo>
                    <a:pt x="17" y="0"/>
                  </a:lnTo>
                  <a:lnTo>
                    <a:pt x="19" y="1"/>
                  </a:lnTo>
                  <a:lnTo>
                    <a:pt x="21" y="1"/>
                  </a:lnTo>
                  <a:lnTo>
                    <a:pt x="23" y="2"/>
                  </a:lnTo>
                  <a:lnTo>
                    <a:pt x="25" y="3"/>
                  </a:lnTo>
                  <a:lnTo>
                    <a:pt x="28" y="4"/>
                  </a:lnTo>
                  <a:lnTo>
                    <a:pt x="31"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0" name="Freeform 246"/>
            <p:cNvSpPr>
              <a:spLocks/>
            </p:cNvSpPr>
            <p:nvPr/>
          </p:nvSpPr>
          <p:spPr bwMode="auto">
            <a:xfrm>
              <a:off x="5874" y="735"/>
              <a:ext cx="78" cy="3"/>
            </a:xfrm>
            <a:custGeom>
              <a:avLst/>
              <a:gdLst>
                <a:gd name="T0" fmla="*/ 0 w 78"/>
                <a:gd name="T1" fmla="*/ 0 h 3"/>
                <a:gd name="T2" fmla="*/ 4 w 78"/>
                <a:gd name="T3" fmla="*/ 0 h 3"/>
                <a:gd name="T4" fmla="*/ 7 w 78"/>
                <a:gd name="T5" fmla="*/ 0 h 3"/>
                <a:gd name="T6" fmla="*/ 11 w 78"/>
                <a:gd name="T7" fmla="*/ 0 h 3"/>
                <a:gd name="T8" fmla="*/ 15 w 78"/>
                <a:gd name="T9" fmla="*/ 0 h 3"/>
                <a:gd name="T10" fmla="*/ 18 w 78"/>
                <a:gd name="T11" fmla="*/ 0 h 3"/>
                <a:gd name="T12" fmla="*/ 23 w 78"/>
                <a:gd name="T13" fmla="*/ 0 h 3"/>
                <a:gd name="T14" fmla="*/ 26 w 78"/>
                <a:gd name="T15" fmla="*/ 1 h 3"/>
                <a:gd name="T16" fmla="*/ 29 w 78"/>
                <a:gd name="T17" fmla="*/ 1 h 3"/>
                <a:gd name="T18" fmla="*/ 32 w 78"/>
                <a:gd name="T19" fmla="*/ 1 h 3"/>
                <a:gd name="T20" fmla="*/ 35 w 78"/>
                <a:gd name="T21" fmla="*/ 1 h 3"/>
                <a:gd name="T22" fmla="*/ 38 w 78"/>
                <a:gd name="T23" fmla="*/ 1 h 3"/>
                <a:gd name="T24" fmla="*/ 41 w 78"/>
                <a:gd name="T25" fmla="*/ 1 h 3"/>
                <a:gd name="T26" fmla="*/ 44 w 78"/>
                <a:gd name="T27" fmla="*/ 1 h 3"/>
                <a:gd name="T28" fmla="*/ 47 w 78"/>
                <a:gd name="T29" fmla="*/ 2 h 3"/>
                <a:gd name="T30" fmla="*/ 49 w 78"/>
                <a:gd name="T31" fmla="*/ 2 h 3"/>
                <a:gd name="T32" fmla="*/ 52 w 78"/>
                <a:gd name="T33" fmla="*/ 2 h 3"/>
                <a:gd name="T34" fmla="*/ 54 w 78"/>
                <a:gd name="T35" fmla="*/ 2 h 3"/>
                <a:gd name="T36" fmla="*/ 57 w 78"/>
                <a:gd name="T37" fmla="*/ 2 h 3"/>
                <a:gd name="T38" fmla="*/ 60 w 78"/>
                <a:gd name="T39" fmla="*/ 2 h 3"/>
                <a:gd name="T40" fmla="*/ 62 w 78"/>
                <a:gd name="T41" fmla="*/ 2 h 3"/>
                <a:gd name="T42" fmla="*/ 64 w 78"/>
                <a:gd name="T43" fmla="*/ 2 h 3"/>
                <a:gd name="T44" fmla="*/ 66 w 78"/>
                <a:gd name="T45" fmla="*/ 2 h 3"/>
                <a:gd name="T46" fmla="*/ 67 w 78"/>
                <a:gd name="T47" fmla="*/ 2 h 3"/>
                <a:gd name="T48" fmla="*/ 69 w 78"/>
                <a:gd name="T49" fmla="*/ 2 h 3"/>
                <a:gd name="T50" fmla="*/ 71 w 78"/>
                <a:gd name="T51" fmla="*/ 2 h 3"/>
                <a:gd name="T52" fmla="*/ 72 w 78"/>
                <a:gd name="T53" fmla="*/ 2 h 3"/>
                <a:gd name="T54" fmla="*/ 73 w 78"/>
                <a:gd name="T55" fmla="*/ 2 h 3"/>
                <a:gd name="T56" fmla="*/ 74 w 78"/>
                <a:gd name="T57" fmla="*/ 2 h 3"/>
                <a:gd name="T58" fmla="*/ 75 w 78"/>
                <a:gd name="T59" fmla="*/ 2 h 3"/>
                <a:gd name="T60" fmla="*/ 76 w 78"/>
                <a:gd name="T61" fmla="*/ 2 h 3"/>
                <a:gd name="T62" fmla="*/ 77 w 78"/>
                <a:gd name="T63" fmla="*/ 2 h 3"/>
                <a:gd name="T64" fmla="*/ 0 w 78"/>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
                  <a:moveTo>
                    <a:pt x="0" y="0"/>
                  </a:moveTo>
                  <a:lnTo>
                    <a:pt x="4" y="0"/>
                  </a:lnTo>
                  <a:lnTo>
                    <a:pt x="7" y="0"/>
                  </a:lnTo>
                  <a:lnTo>
                    <a:pt x="11" y="0"/>
                  </a:lnTo>
                  <a:lnTo>
                    <a:pt x="15" y="0"/>
                  </a:lnTo>
                  <a:lnTo>
                    <a:pt x="18" y="0"/>
                  </a:lnTo>
                  <a:lnTo>
                    <a:pt x="23" y="0"/>
                  </a:lnTo>
                  <a:lnTo>
                    <a:pt x="26" y="1"/>
                  </a:lnTo>
                  <a:lnTo>
                    <a:pt x="29" y="1"/>
                  </a:lnTo>
                  <a:lnTo>
                    <a:pt x="32" y="1"/>
                  </a:lnTo>
                  <a:lnTo>
                    <a:pt x="35" y="1"/>
                  </a:lnTo>
                  <a:lnTo>
                    <a:pt x="38" y="1"/>
                  </a:lnTo>
                  <a:lnTo>
                    <a:pt x="41" y="1"/>
                  </a:lnTo>
                  <a:lnTo>
                    <a:pt x="44" y="1"/>
                  </a:lnTo>
                  <a:lnTo>
                    <a:pt x="47" y="2"/>
                  </a:lnTo>
                  <a:lnTo>
                    <a:pt x="49" y="2"/>
                  </a:lnTo>
                  <a:lnTo>
                    <a:pt x="52" y="2"/>
                  </a:lnTo>
                  <a:lnTo>
                    <a:pt x="54" y="2"/>
                  </a:lnTo>
                  <a:lnTo>
                    <a:pt x="57" y="2"/>
                  </a:lnTo>
                  <a:lnTo>
                    <a:pt x="60" y="2"/>
                  </a:lnTo>
                  <a:lnTo>
                    <a:pt x="62" y="2"/>
                  </a:lnTo>
                  <a:lnTo>
                    <a:pt x="64" y="2"/>
                  </a:lnTo>
                  <a:lnTo>
                    <a:pt x="66" y="2"/>
                  </a:lnTo>
                  <a:lnTo>
                    <a:pt x="67" y="2"/>
                  </a:lnTo>
                  <a:lnTo>
                    <a:pt x="69" y="2"/>
                  </a:lnTo>
                  <a:lnTo>
                    <a:pt x="71" y="2"/>
                  </a:lnTo>
                  <a:lnTo>
                    <a:pt x="72" y="2"/>
                  </a:lnTo>
                  <a:lnTo>
                    <a:pt x="73" y="2"/>
                  </a:lnTo>
                  <a:lnTo>
                    <a:pt x="74" y="2"/>
                  </a:lnTo>
                  <a:lnTo>
                    <a:pt x="75" y="2"/>
                  </a:lnTo>
                  <a:lnTo>
                    <a:pt x="76" y="2"/>
                  </a:lnTo>
                  <a:lnTo>
                    <a:pt x="77"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1" name="Freeform 247"/>
            <p:cNvSpPr>
              <a:spLocks/>
            </p:cNvSpPr>
            <p:nvPr/>
          </p:nvSpPr>
          <p:spPr bwMode="auto">
            <a:xfrm>
              <a:off x="5874" y="737"/>
              <a:ext cx="85" cy="5"/>
            </a:xfrm>
            <a:custGeom>
              <a:avLst/>
              <a:gdLst>
                <a:gd name="T0" fmla="*/ 0 w 85"/>
                <a:gd name="T1" fmla="*/ 4 h 5"/>
                <a:gd name="T2" fmla="*/ 8 w 85"/>
                <a:gd name="T3" fmla="*/ 4 h 5"/>
                <a:gd name="T4" fmla="*/ 17 w 85"/>
                <a:gd name="T5" fmla="*/ 3 h 5"/>
                <a:gd name="T6" fmla="*/ 25 w 85"/>
                <a:gd name="T7" fmla="*/ 3 h 5"/>
                <a:gd name="T8" fmla="*/ 31 w 85"/>
                <a:gd name="T9" fmla="*/ 2 h 5"/>
                <a:gd name="T10" fmla="*/ 38 w 85"/>
                <a:gd name="T11" fmla="*/ 2 h 5"/>
                <a:gd name="T12" fmla="*/ 45 w 85"/>
                <a:gd name="T13" fmla="*/ 1 h 5"/>
                <a:gd name="T14" fmla="*/ 52 w 85"/>
                <a:gd name="T15" fmla="*/ 0 h 5"/>
                <a:gd name="T16" fmla="*/ 57 w 85"/>
                <a:gd name="T17" fmla="*/ 0 h 5"/>
                <a:gd name="T18" fmla="*/ 63 w 85"/>
                <a:gd name="T19" fmla="*/ 0 h 5"/>
                <a:gd name="T20" fmla="*/ 67 w 85"/>
                <a:gd name="T21" fmla="*/ 0 h 5"/>
                <a:gd name="T22" fmla="*/ 72 w 85"/>
                <a:gd name="T23" fmla="*/ 0 h 5"/>
                <a:gd name="T24" fmla="*/ 75 w 85"/>
                <a:gd name="T25" fmla="*/ 0 h 5"/>
                <a:gd name="T26" fmla="*/ 78 w 85"/>
                <a:gd name="T27" fmla="*/ 0 h 5"/>
                <a:gd name="T28" fmla="*/ 81 w 85"/>
                <a:gd name="T29" fmla="*/ 0 h 5"/>
                <a:gd name="T30" fmla="*/ 83 w 85"/>
                <a:gd name="T31" fmla="*/ 0 h 5"/>
                <a:gd name="T32" fmla="*/ 0 w 85"/>
                <a:gd name="T33" fmla="*/ 4 h 5"/>
                <a:gd name="T34" fmla="*/ 83 w 85"/>
                <a:gd name="T35" fmla="*/ 0 h 5"/>
                <a:gd name="T36" fmla="*/ 81 w 85"/>
                <a:gd name="T37" fmla="*/ 0 h 5"/>
                <a:gd name="T38" fmla="*/ 78 w 85"/>
                <a:gd name="T39" fmla="*/ 0 h 5"/>
                <a:gd name="T40" fmla="*/ 75 w 85"/>
                <a:gd name="T41" fmla="*/ 0 h 5"/>
                <a:gd name="T42" fmla="*/ 72 w 85"/>
                <a:gd name="T43" fmla="*/ 0 h 5"/>
                <a:gd name="T44" fmla="*/ 67 w 85"/>
                <a:gd name="T45" fmla="*/ 0 h 5"/>
                <a:gd name="T46" fmla="*/ 63 w 85"/>
                <a:gd name="T47" fmla="*/ 0 h 5"/>
                <a:gd name="T48" fmla="*/ 57 w 85"/>
                <a:gd name="T49" fmla="*/ 0 h 5"/>
                <a:gd name="T50" fmla="*/ 52 w 85"/>
                <a:gd name="T51" fmla="*/ 0 h 5"/>
                <a:gd name="T52" fmla="*/ 45 w 85"/>
                <a:gd name="T53" fmla="*/ 1 h 5"/>
                <a:gd name="T54" fmla="*/ 38 w 85"/>
                <a:gd name="T55" fmla="*/ 2 h 5"/>
                <a:gd name="T56" fmla="*/ 31 w 85"/>
                <a:gd name="T57" fmla="*/ 2 h 5"/>
                <a:gd name="T58" fmla="*/ 25 w 85"/>
                <a:gd name="T59" fmla="*/ 3 h 5"/>
                <a:gd name="T60" fmla="*/ 17 w 85"/>
                <a:gd name="T61" fmla="*/ 3 h 5"/>
                <a:gd name="T62" fmla="*/ 8 w 85"/>
                <a:gd name="T63" fmla="*/ 4 h 5"/>
                <a:gd name="T64" fmla="*/ 0 w 85"/>
                <a:gd name="T6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5">
                  <a:moveTo>
                    <a:pt x="0" y="4"/>
                  </a:moveTo>
                  <a:lnTo>
                    <a:pt x="0" y="4"/>
                  </a:lnTo>
                  <a:lnTo>
                    <a:pt x="4" y="4"/>
                  </a:lnTo>
                  <a:lnTo>
                    <a:pt x="8" y="4"/>
                  </a:lnTo>
                  <a:lnTo>
                    <a:pt x="12" y="3"/>
                  </a:lnTo>
                  <a:lnTo>
                    <a:pt x="17" y="3"/>
                  </a:lnTo>
                  <a:lnTo>
                    <a:pt x="20" y="3"/>
                  </a:lnTo>
                  <a:lnTo>
                    <a:pt x="25" y="3"/>
                  </a:lnTo>
                  <a:lnTo>
                    <a:pt x="28" y="2"/>
                  </a:lnTo>
                  <a:lnTo>
                    <a:pt x="31" y="2"/>
                  </a:lnTo>
                  <a:lnTo>
                    <a:pt x="35" y="2"/>
                  </a:lnTo>
                  <a:lnTo>
                    <a:pt x="38" y="2"/>
                  </a:lnTo>
                  <a:lnTo>
                    <a:pt x="41" y="1"/>
                  </a:lnTo>
                  <a:lnTo>
                    <a:pt x="45" y="1"/>
                  </a:lnTo>
                  <a:lnTo>
                    <a:pt x="48" y="1"/>
                  </a:lnTo>
                  <a:lnTo>
                    <a:pt x="52" y="0"/>
                  </a:lnTo>
                  <a:lnTo>
                    <a:pt x="54" y="0"/>
                  </a:lnTo>
                  <a:lnTo>
                    <a:pt x="57" y="0"/>
                  </a:lnTo>
                  <a:lnTo>
                    <a:pt x="59" y="0"/>
                  </a:lnTo>
                  <a:lnTo>
                    <a:pt x="63" y="0"/>
                  </a:lnTo>
                  <a:lnTo>
                    <a:pt x="65" y="0"/>
                  </a:lnTo>
                  <a:lnTo>
                    <a:pt x="67" y="0"/>
                  </a:lnTo>
                  <a:lnTo>
                    <a:pt x="69" y="0"/>
                  </a:lnTo>
                  <a:lnTo>
                    <a:pt x="72" y="0"/>
                  </a:lnTo>
                  <a:lnTo>
                    <a:pt x="73" y="0"/>
                  </a:lnTo>
                  <a:lnTo>
                    <a:pt x="75" y="0"/>
                  </a:lnTo>
                  <a:lnTo>
                    <a:pt x="77" y="0"/>
                  </a:lnTo>
                  <a:lnTo>
                    <a:pt x="78" y="0"/>
                  </a:lnTo>
                  <a:lnTo>
                    <a:pt x="80" y="0"/>
                  </a:lnTo>
                  <a:lnTo>
                    <a:pt x="81" y="0"/>
                  </a:lnTo>
                  <a:lnTo>
                    <a:pt x="82" y="0"/>
                  </a:lnTo>
                  <a:lnTo>
                    <a:pt x="83" y="0"/>
                  </a:lnTo>
                  <a:lnTo>
                    <a:pt x="84" y="0"/>
                  </a:lnTo>
                  <a:lnTo>
                    <a:pt x="0" y="4"/>
                  </a:lnTo>
                  <a:lnTo>
                    <a:pt x="84" y="0"/>
                  </a:lnTo>
                  <a:lnTo>
                    <a:pt x="83" y="0"/>
                  </a:lnTo>
                  <a:lnTo>
                    <a:pt x="82" y="0"/>
                  </a:lnTo>
                  <a:lnTo>
                    <a:pt x="81" y="0"/>
                  </a:lnTo>
                  <a:lnTo>
                    <a:pt x="80" y="0"/>
                  </a:lnTo>
                  <a:lnTo>
                    <a:pt x="78" y="0"/>
                  </a:lnTo>
                  <a:lnTo>
                    <a:pt x="77" y="0"/>
                  </a:lnTo>
                  <a:lnTo>
                    <a:pt x="75" y="0"/>
                  </a:lnTo>
                  <a:lnTo>
                    <a:pt x="73" y="0"/>
                  </a:lnTo>
                  <a:lnTo>
                    <a:pt x="72" y="0"/>
                  </a:lnTo>
                  <a:lnTo>
                    <a:pt x="69" y="0"/>
                  </a:lnTo>
                  <a:lnTo>
                    <a:pt x="67" y="0"/>
                  </a:lnTo>
                  <a:lnTo>
                    <a:pt x="65" y="0"/>
                  </a:lnTo>
                  <a:lnTo>
                    <a:pt x="63" y="0"/>
                  </a:lnTo>
                  <a:lnTo>
                    <a:pt x="59" y="0"/>
                  </a:lnTo>
                  <a:lnTo>
                    <a:pt x="57" y="0"/>
                  </a:lnTo>
                  <a:lnTo>
                    <a:pt x="54" y="0"/>
                  </a:lnTo>
                  <a:lnTo>
                    <a:pt x="52" y="0"/>
                  </a:lnTo>
                  <a:lnTo>
                    <a:pt x="48" y="1"/>
                  </a:lnTo>
                  <a:lnTo>
                    <a:pt x="45" y="1"/>
                  </a:lnTo>
                  <a:lnTo>
                    <a:pt x="41" y="1"/>
                  </a:lnTo>
                  <a:lnTo>
                    <a:pt x="38" y="2"/>
                  </a:lnTo>
                  <a:lnTo>
                    <a:pt x="35" y="2"/>
                  </a:lnTo>
                  <a:lnTo>
                    <a:pt x="31" y="2"/>
                  </a:lnTo>
                  <a:lnTo>
                    <a:pt x="28" y="2"/>
                  </a:lnTo>
                  <a:lnTo>
                    <a:pt x="25" y="3"/>
                  </a:lnTo>
                  <a:lnTo>
                    <a:pt x="20" y="3"/>
                  </a:lnTo>
                  <a:lnTo>
                    <a:pt x="17" y="3"/>
                  </a:lnTo>
                  <a:lnTo>
                    <a:pt x="12" y="3"/>
                  </a:lnTo>
                  <a:lnTo>
                    <a:pt x="8" y="4"/>
                  </a:lnTo>
                  <a:lnTo>
                    <a:pt x="4"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2" name="Freeform 248"/>
            <p:cNvSpPr>
              <a:spLocks/>
            </p:cNvSpPr>
            <p:nvPr/>
          </p:nvSpPr>
          <p:spPr bwMode="auto">
            <a:xfrm>
              <a:off x="5874" y="736"/>
              <a:ext cx="79" cy="1"/>
            </a:xfrm>
            <a:custGeom>
              <a:avLst/>
              <a:gdLst>
                <a:gd name="T0" fmla="*/ 77 w 79"/>
                <a:gd name="T1" fmla="*/ 0 h 1"/>
                <a:gd name="T2" fmla="*/ 75 w 79"/>
                <a:gd name="T3" fmla="*/ 0 h 1"/>
                <a:gd name="T4" fmla="*/ 73 w 79"/>
                <a:gd name="T5" fmla="*/ 0 h 1"/>
                <a:gd name="T6" fmla="*/ 71 w 79"/>
                <a:gd name="T7" fmla="*/ 0 h 1"/>
                <a:gd name="T8" fmla="*/ 67 w 79"/>
                <a:gd name="T9" fmla="*/ 0 h 1"/>
                <a:gd name="T10" fmla="*/ 64 w 79"/>
                <a:gd name="T11" fmla="*/ 0 h 1"/>
                <a:gd name="T12" fmla="*/ 60 w 79"/>
                <a:gd name="T13" fmla="*/ 0 h 1"/>
                <a:gd name="T14" fmla="*/ 54 w 79"/>
                <a:gd name="T15" fmla="*/ 0 h 1"/>
                <a:gd name="T16" fmla="*/ 49 w 79"/>
                <a:gd name="T17" fmla="*/ 0 h 1"/>
                <a:gd name="T18" fmla="*/ 44 w 79"/>
                <a:gd name="T19" fmla="*/ 0 h 1"/>
                <a:gd name="T20" fmla="*/ 38 w 79"/>
                <a:gd name="T21" fmla="*/ 0 h 1"/>
                <a:gd name="T22" fmla="*/ 32 w 79"/>
                <a:gd name="T23" fmla="*/ 0 h 1"/>
                <a:gd name="T24" fmla="*/ 26 w 79"/>
                <a:gd name="T25" fmla="*/ 0 h 1"/>
                <a:gd name="T26" fmla="*/ 18 w 79"/>
                <a:gd name="T27" fmla="*/ 0 h 1"/>
                <a:gd name="T28" fmla="*/ 11 w 79"/>
                <a:gd name="T29" fmla="*/ 0 h 1"/>
                <a:gd name="T30" fmla="*/ 4 w 79"/>
                <a:gd name="T31" fmla="*/ 0 h 1"/>
                <a:gd name="T32" fmla="*/ 0 w 79"/>
                <a:gd name="T33" fmla="*/ 0 h 1"/>
                <a:gd name="T34" fmla="*/ 8 w 79"/>
                <a:gd name="T35" fmla="*/ 0 h 1"/>
                <a:gd name="T36" fmla="*/ 15 w 79"/>
                <a:gd name="T37" fmla="*/ 0 h 1"/>
                <a:gd name="T38" fmla="*/ 23 w 79"/>
                <a:gd name="T39" fmla="*/ 0 h 1"/>
                <a:gd name="T40" fmla="*/ 29 w 79"/>
                <a:gd name="T41" fmla="*/ 0 h 1"/>
                <a:gd name="T42" fmla="*/ 35 w 79"/>
                <a:gd name="T43" fmla="*/ 0 h 1"/>
                <a:gd name="T44" fmla="*/ 41 w 79"/>
                <a:gd name="T45" fmla="*/ 0 h 1"/>
                <a:gd name="T46" fmla="*/ 47 w 79"/>
                <a:gd name="T47" fmla="*/ 0 h 1"/>
                <a:gd name="T48" fmla="*/ 52 w 79"/>
                <a:gd name="T49" fmla="*/ 0 h 1"/>
                <a:gd name="T50" fmla="*/ 57 w 79"/>
                <a:gd name="T51" fmla="*/ 0 h 1"/>
                <a:gd name="T52" fmla="*/ 62 w 79"/>
                <a:gd name="T53" fmla="*/ 0 h 1"/>
                <a:gd name="T54" fmla="*/ 66 w 79"/>
                <a:gd name="T55" fmla="*/ 0 h 1"/>
                <a:gd name="T56" fmla="*/ 69 w 79"/>
                <a:gd name="T57" fmla="*/ 0 h 1"/>
                <a:gd name="T58" fmla="*/ 72 w 79"/>
                <a:gd name="T59" fmla="*/ 0 h 1"/>
                <a:gd name="T60" fmla="*/ 74 w 79"/>
                <a:gd name="T61" fmla="*/ 0 h 1"/>
                <a:gd name="T62" fmla="*/ 76 w 79"/>
                <a:gd name="T63" fmla="*/ 0 h 1"/>
                <a:gd name="T64" fmla="*/ 78 w 79"/>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
                  <a:moveTo>
                    <a:pt x="78" y="0"/>
                  </a:moveTo>
                  <a:lnTo>
                    <a:pt x="77" y="0"/>
                  </a:lnTo>
                  <a:lnTo>
                    <a:pt x="76" y="0"/>
                  </a:lnTo>
                  <a:lnTo>
                    <a:pt x="75" y="0"/>
                  </a:lnTo>
                  <a:lnTo>
                    <a:pt x="74" y="0"/>
                  </a:lnTo>
                  <a:lnTo>
                    <a:pt x="73" y="0"/>
                  </a:lnTo>
                  <a:lnTo>
                    <a:pt x="72" y="0"/>
                  </a:lnTo>
                  <a:lnTo>
                    <a:pt x="71" y="0"/>
                  </a:lnTo>
                  <a:lnTo>
                    <a:pt x="69" y="0"/>
                  </a:lnTo>
                  <a:lnTo>
                    <a:pt x="67" y="0"/>
                  </a:lnTo>
                  <a:lnTo>
                    <a:pt x="66" y="0"/>
                  </a:lnTo>
                  <a:lnTo>
                    <a:pt x="64" y="0"/>
                  </a:lnTo>
                  <a:lnTo>
                    <a:pt x="62" y="0"/>
                  </a:lnTo>
                  <a:lnTo>
                    <a:pt x="60" y="0"/>
                  </a:lnTo>
                  <a:lnTo>
                    <a:pt x="57" y="0"/>
                  </a:lnTo>
                  <a:lnTo>
                    <a:pt x="54" y="0"/>
                  </a:lnTo>
                  <a:lnTo>
                    <a:pt x="52" y="0"/>
                  </a:lnTo>
                  <a:lnTo>
                    <a:pt x="49" y="0"/>
                  </a:lnTo>
                  <a:lnTo>
                    <a:pt x="47" y="0"/>
                  </a:lnTo>
                  <a:lnTo>
                    <a:pt x="44" y="0"/>
                  </a:lnTo>
                  <a:lnTo>
                    <a:pt x="41" y="0"/>
                  </a:lnTo>
                  <a:lnTo>
                    <a:pt x="38" y="0"/>
                  </a:lnTo>
                  <a:lnTo>
                    <a:pt x="35" y="0"/>
                  </a:lnTo>
                  <a:lnTo>
                    <a:pt x="32" y="0"/>
                  </a:lnTo>
                  <a:lnTo>
                    <a:pt x="29" y="0"/>
                  </a:lnTo>
                  <a:lnTo>
                    <a:pt x="26" y="0"/>
                  </a:lnTo>
                  <a:lnTo>
                    <a:pt x="22" y="0"/>
                  </a:lnTo>
                  <a:lnTo>
                    <a:pt x="18" y="0"/>
                  </a:lnTo>
                  <a:lnTo>
                    <a:pt x="15" y="0"/>
                  </a:lnTo>
                  <a:lnTo>
                    <a:pt x="11" y="0"/>
                  </a:lnTo>
                  <a:lnTo>
                    <a:pt x="7" y="0"/>
                  </a:lnTo>
                  <a:lnTo>
                    <a:pt x="4" y="0"/>
                  </a:lnTo>
                  <a:lnTo>
                    <a:pt x="0" y="0"/>
                  </a:lnTo>
                  <a:lnTo>
                    <a:pt x="0" y="0"/>
                  </a:lnTo>
                  <a:lnTo>
                    <a:pt x="4" y="0"/>
                  </a:lnTo>
                  <a:lnTo>
                    <a:pt x="8" y="0"/>
                  </a:lnTo>
                  <a:lnTo>
                    <a:pt x="11" y="0"/>
                  </a:lnTo>
                  <a:lnTo>
                    <a:pt x="15" y="0"/>
                  </a:lnTo>
                  <a:lnTo>
                    <a:pt x="18" y="0"/>
                  </a:lnTo>
                  <a:lnTo>
                    <a:pt x="23" y="0"/>
                  </a:lnTo>
                  <a:lnTo>
                    <a:pt x="26" y="0"/>
                  </a:lnTo>
                  <a:lnTo>
                    <a:pt x="29" y="0"/>
                  </a:lnTo>
                  <a:lnTo>
                    <a:pt x="32" y="0"/>
                  </a:lnTo>
                  <a:lnTo>
                    <a:pt x="35" y="0"/>
                  </a:lnTo>
                  <a:lnTo>
                    <a:pt x="38" y="0"/>
                  </a:lnTo>
                  <a:lnTo>
                    <a:pt x="41" y="0"/>
                  </a:lnTo>
                  <a:lnTo>
                    <a:pt x="44" y="0"/>
                  </a:lnTo>
                  <a:lnTo>
                    <a:pt x="47" y="0"/>
                  </a:lnTo>
                  <a:lnTo>
                    <a:pt x="49" y="0"/>
                  </a:lnTo>
                  <a:lnTo>
                    <a:pt x="52" y="0"/>
                  </a:lnTo>
                  <a:lnTo>
                    <a:pt x="54" y="0"/>
                  </a:lnTo>
                  <a:lnTo>
                    <a:pt x="57" y="0"/>
                  </a:lnTo>
                  <a:lnTo>
                    <a:pt x="60" y="0"/>
                  </a:lnTo>
                  <a:lnTo>
                    <a:pt x="62" y="0"/>
                  </a:lnTo>
                  <a:lnTo>
                    <a:pt x="64" y="0"/>
                  </a:lnTo>
                  <a:lnTo>
                    <a:pt x="66" y="0"/>
                  </a:lnTo>
                  <a:lnTo>
                    <a:pt x="67" y="0"/>
                  </a:lnTo>
                  <a:lnTo>
                    <a:pt x="69" y="0"/>
                  </a:lnTo>
                  <a:lnTo>
                    <a:pt x="71" y="0"/>
                  </a:lnTo>
                  <a:lnTo>
                    <a:pt x="72" y="0"/>
                  </a:lnTo>
                  <a:lnTo>
                    <a:pt x="73" y="0"/>
                  </a:lnTo>
                  <a:lnTo>
                    <a:pt x="74" y="0"/>
                  </a:lnTo>
                  <a:lnTo>
                    <a:pt x="75" y="0"/>
                  </a:lnTo>
                  <a:lnTo>
                    <a:pt x="76" y="0"/>
                  </a:lnTo>
                  <a:lnTo>
                    <a:pt x="77" y="0"/>
                  </a:lnTo>
                  <a:lnTo>
                    <a:pt x="78"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3" name="Freeform 249"/>
            <p:cNvSpPr>
              <a:spLocks/>
            </p:cNvSpPr>
            <p:nvPr/>
          </p:nvSpPr>
          <p:spPr bwMode="auto">
            <a:xfrm>
              <a:off x="5601" y="724"/>
              <a:ext cx="39" cy="34"/>
            </a:xfrm>
            <a:custGeom>
              <a:avLst/>
              <a:gdLst>
                <a:gd name="T0" fmla="*/ 0 w 39"/>
                <a:gd name="T1" fmla="*/ 0 h 34"/>
                <a:gd name="T2" fmla="*/ 0 w 39"/>
                <a:gd name="T3" fmla="*/ 1 h 34"/>
                <a:gd name="T4" fmla="*/ 1 w 39"/>
                <a:gd name="T5" fmla="*/ 2 h 34"/>
                <a:gd name="T6" fmla="*/ 2 w 39"/>
                <a:gd name="T7" fmla="*/ 4 h 34"/>
                <a:gd name="T8" fmla="*/ 3 w 39"/>
                <a:gd name="T9" fmla="*/ 6 h 34"/>
                <a:gd name="T10" fmla="*/ 4 w 39"/>
                <a:gd name="T11" fmla="*/ 8 h 34"/>
                <a:gd name="T12" fmla="*/ 4 w 39"/>
                <a:gd name="T13" fmla="*/ 11 h 34"/>
                <a:gd name="T14" fmla="*/ 6 w 39"/>
                <a:gd name="T15" fmla="*/ 14 h 34"/>
                <a:gd name="T16" fmla="*/ 7 w 39"/>
                <a:gd name="T17" fmla="*/ 16 h 34"/>
                <a:gd name="T18" fmla="*/ 8 w 39"/>
                <a:gd name="T19" fmla="*/ 19 h 34"/>
                <a:gd name="T20" fmla="*/ 10 w 39"/>
                <a:gd name="T21" fmla="*/ 21 h 34"/>
                <a:gd name="T22" fmla="*/ 11 w 39"/>
                <a:gd name="T23" fmla="*/ 24 h 34"/>
                <a:gd name="T24" fmla="*/ 12 w 39"/>
                <a:gd name="T25" fmla="*/ 26 h 34"/>
                <a:gd name="T26" fmla="*/ 14 w 39"/>
                <a:gd name="T27" fmla="*/ 29 h 34"/>
                <a:gd name="T28" fmla="*/ 15 w 39"/>
                <a:gd name="T29" fmla="*/ 30 h 34"/>
                <a:gd name="T30" fmla="*/ 17 w 39"/>
                <a:gd name="T31" fmla="*/ 32 h 34"/>
                <a:gd name="T32" fmla="*/ 18 w 39"/>
                <a:gd name="T33" fmla="*/ 33 h 34"/>
                <a:gd name="T34" fmla="*/ 18 w 39"/>
                <a:gd name="T35" fmla="*/ 32 h 34"/>
                <a:gd name="T36" fmla="*/ 38 w 39"/>
                <a:gd name="T37" fmla="*/ 21 h 34"/>
                <a:gd name="T38" fmla="*/ 0 w 39"/>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34">
                  <a:moveTo>
                    <a:pt x="0" y="0"/>
                  </a:moveTo>
                  <a:lnTo>
                    <a:pt x="0" y="1"/>
                  </a:lnTo>
                  <a:lnTo>
                    <a:pt x="1" y="2"/>
                  </a:lnTo>
                  <a:lnTo>
                    <a:pt x="2" y="4"/>
                  </a:lnTo>
                  <a:lnTo>
                    <a:pt x="3" y="6"/>
                  </a:lnTo>
                  <a:lnTo>
                    <a:pt x="4" y="8"/>
                  </a:lnTo>
                  <a:lnTo>
                    <a:pt x="4" y="11"/>
                  </a:lnTo>
                  <a:lnTo>
                    <a:pt x="6" y="14"/>
                  </a:lnTo>
                  <a:lnTo>
                    <a:pt x="7" y="16"/>
                  </a:lnTo>
                  <a:lnTo>
                    <a:pt x="8" y="19"/>
                  </a:lnTo>
                  <a:lnTo>
                    <a:pt x="10" y="21"/>
                  </a:lnTo>
                  <a:lnTo>
                    <a:pt x="11" y="24"/>
                  </a:lnTo>
                  <a:lnTo>
                    <a:pt x="12" y="26"/>
                  </a:lnTo>
                  <a:lnTo>
                    <a:pt x="14" y="29"/>
                  </a:lnTo>
                  <a:lnTo>
                    <a:pt x="15" y="30"/>
                  </a:lnTo>
                  <a:lnTo>
                    <a:pt x="17" y="32"/>
                  </a:lnTo>
                  <a:lnTo>
                    <a:pt x="18" y="33"/>
                  </a:lnTo>
                  <a:lnTo>
                    <a:pt x="18" y="32"/>
                  </a:lnTo>
                  <a:lnTo>
                    <a:pt x="38" y="2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4" name="Freeform 250"/>
            <p:cNvSpPr>
              <a:spLocks/>
            </p:cNvSpPr>
            <p:nvPr/>
          </p:nvSpPr>
          <p:spPr bwMode="auto">
            <a:xfrm>
              <a:off x="5601" y="724"/>
              <a:ext cx="45" cy="40"/>
            </a:xfrm>
            <a:custGeom>
              <a:avLst/>
              <a:gdLst>
                <a:gd name="T0" fmla="*/ 0 w 45"/>
                <a:gd name="T1" fmla="*/ 0 h 40"/>
                <a:gd name="T2" fmla="*/ 0 w 45"/>
                <a:gd name="T3" fmla="*/ 0 h 40"/>
                <a:gd name="T4" fmla="*/ 0 w 45"/>
                <a:gd name="T5" fmla="*/ 1 h 40"/>
                <a:gd name="T6" fmla="*/ 1 w 45"/>
                <a:gd name="T7" fmla="*/ 2 h 40"/>
                <a:gd name="T8" fmla="*/ 2 w 45"/>
                <a:gd name="T9" fmla="*/ 5 h 40"/>
                <a:gd name="T10" fmla="*/ 3 w 45"/>
                <a:gd name="T11" fmla="*/ 7 h 40"/>
                <a:gd name="T12" fmla="*/ 5 w 45"/>
                <a:gd name="T13" fmla="*/ 10 h 40"/>
                <a:gd name="T14" fmla="*/ 5 w 45"/>
                <a:gd name="T15" fmla="*/ 13 h 40"/>
                <a:gd name="T16" fmla="*/ 7 w 45"/>
                <a:gd name="T17" fmla="*/ 16 h 40"/>
                <a:gd name="T18" fmla="*/ 8 w 45"/>
                <a:gd name="T19" fmla="*/ 19 h 40"/>
                <a:gd name="T20" fmla="*/ 9 w 45"/>
                <a:gd name="T21" fmla="*/ 23 h 40"/>
                <a:gd name="T22" fmla="*/ 11 w 45"/>
                <a:gd name="T23" fmla="*/ 25 h 40"/>
                <a:gd name="T24" fmla="*/ 12 w 45"/>
                <a:gd name="T25" fmla="*/ 28 h 40"/>
                <a:gd name="T26" fmla="*/ 14 w 45"/>
                <a:gd name="T27" fmla="*/ 31 h 40"/>
                <a:gd name="T28" fmla="*/ 16 w 45"/>
                <a:gd name="T29" fmla="*/ 34 h 40"/>
                <a:gd name="T30" fmla="*/ 17 w 45"/>
                <a:gd name="T31" fmla="*/ 36 h 40"/>
                <a:gd name="T32" fmla="*/ 19 w 45"/>
                <a:gd name="T33" fmla="*/ 38 h 40"/>
                <a:gd name="T34" fmla="*/ 20 w 45"/>
                <a:gd name="T35" fmla="*/ 39 h 40"/>
                <a:gd name="T36" fmla="*/ 20 w 45"/>
                <a:gd name="T37" fmla="*/ 38 h 40"/>
                <a:gd name="T38" fmla="*/ 44 w 45"/>
                <a:gd name="T39" fmla="*/ 25 h 40"/>
                <a:gd name="T40" fmla="*/ 0 w 45"/>
                <a:gd name="T41" fmla="*/ 0 h 40"/>
                <a:gd name="T42" fmla="*/ 44 w 45"/>
                <a:gd name="T43" fmla="*/ 25 h 40"/>
                <a:gd name="T44" fmla="*/ 20 w 45"/>
                <a:gd name="T45" fmla="*/ 38 h 40"/>
                <a:gd name="T46" fmla="*/ 20 w 45"/>
                <a:gd name="T47" fmla="*/ 39 h 40"/>
                <a:gd name="T48" fmla="*/ 19 w 45"/>
                <a:gd name="T49" fmla="*/ 38 h 40"/>
                <a:gd name="T50" fmla="*/ 17 w 45"/>
                <a:gd name="T51" fmla="*/ 36 h 40"/>
                <a:gd name="T52" fmla="*/ 16 w 45"/>
                <a:gd name="T53" fmla="*/ 34 h 40"/>
                <a:gd name="T54" fmla="*/ 14 w 45"/>
                <a:gd name="T55" fmla="*/ 31 h 40"/>
                <a:gd name="T56" fmla="*/ 12 w 45"/>
                <a:gd name="T57" fmla="*/ 28 h 40"/>
                <a:gd name="T58" fmla="*/ 11 w 45"/>
                <a:gd name="T59" fmla="*/ 25 h 40"/>
                <a:gd name="T60" fmla="*/ 9 w 45"/>
                <a:gd name="T61" fmla="*/ 23 h 40"/>
                <a:gd name="T62" fmla="*/ 8 w 45"/>
                <a:gd name="T63" fmla="*/ 19 h 40"/>
                <a:gd name="T64" fmla="*/ 7 w 45"/>
                <a:gd name="T65" fmla="*/ 16 h 40"/>
                <a:gd name="T66" fmla="*/ 5 w 45"/>
                <a:gd name="T67" fmla="*/ 13 h 40"/>
                <a:gd name="T68" fmla="*/ 5 w 45"/>
                <a:gd name="T69" fmla="*/ 10 h 40"/>
                <a:gd name="T70" fmla="*/ 3 w 45"/>
                <a:gd name="T71" fmla="*/ 7 h 40"/>
                <a:gd name="T72" fmla="*/ 2 w 45"/>
                <a:gd name="T73" fmla="*/ 5 h 40"/>
                <a:gd name="T74" fmla="*/ 1 w 45"/>
                <a:gd name="T75" fmla="*/ 2 h 40"/>
                <a:gd name="T76" fmla="*/ 0 w 45"/>
                <a:gd name="T77" fmla="*/ 1 h 40"/>
                <a:gd name="T78" fmla="*/ 0 w 45"/>
                <a:gd name="T7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40">
                  <a:moveTo>
                    <a:pt x="0" y="0"/>
                  </a:moveTo>
                  <a:lnTo>
                    <a:pt x="0" y="0"/>
                  </a:lnTo>
                  <a:lnTo>
                    <a:pt x="0" y="1"/>
                  </a:lnTo>
                  <a:lnTo>
                    <a:pt x="1" y="2"/>
                  </a:lnTo>
                  <a:lnTo>
                    <a:pt x="2" y="5"/>
                  </a:lnTo>
                  <a:lnTo>
                    <a:pt x="3" y="7"/>
                  </a:lnTo>
                  <a:lnTo>
                    <a:pt x="5" y="10"/>
                  </a:lnTo>
                  <a:lnTo>
                    <a:pt x="5" y="13"/>
                  </a:lnTo>
                  <a:lnTo>
                    <a:pt x="7" y="16"/>
                  </a:lnTo>
                  <a:lnTo>
                    <a:pt x="8" y="19"/>
                  </a:lnTo>
                  <a:lnTo>
                    <a:pt x="9" y="23"/>
                  </a:lnTo>
                  <a:lnTo>
                    <a:pt x="11" y="25"/>
                  </a:lnTo>
                  <a:lnTo>
                    <a:pt x="12" y="28"/>
                  </a:lnTo>
                  <a:lnTo>
                    <a:pt x="14" y="31"/>
                  </a:lnTo>
                  <a:lnTo>
                    <a:pt x="16" y="34"/>
                  </a:lnTo>
                  <a:lnTo>
                    <a:pt x="17" y="36"/>
                  </a:lnTo>
                  <a:lnTo>
                    <a:pt x="19" y="38"/>
                  </a:lnTo>
                  <a:lnTo>
                    <a:pt x="20" y="39"/>
                  </a:lnTo>
                  <a:lnTo>
                    <a:pt x="20" y="38"/>
                  </a:lnTo>
                  <a:lnTo>
                    <a:pt x="44" y="25"/>
                  </a:lnTo>
                  <a:lnTo>
                    <a:pt x="0" y="0"/>
                  </a:lnTo>
                  <a:lnTo>
                    <a:pt x="44" y="25"/>
                  </a:lnTo>
                  <a:lnTo>
                    <a:pt x="20" y="38"/>
                  </a:lnTo>
                  <a:lnTo>
                    <a:pt x="20" y="39"/>
                  </a:lnTo>
                  <a:lnTo>
                    <a:pt x="19" y="38"/>
                  </a:lnTo>
                  <a:lnTo>
                    <a:pt x="17" y="36"/>
                  </a:lnTo>
                  <a:lnTo>
                    <a:pt x="16" y="34"/>
                  </a:lnTo>
                  <a:lnTo>
                    <a:pt x="14" y="31"/>
                  </a:lnTo>
                  <a:lnTo>
                    <a:pt x="12" y="28"/>
                  </a:lnTo>
                  <a:lnTo>
                    <a:pt x="11" y="25"/>
                  </a:lnTo>
                  <a:lnTo>
                    <a:pt x="9" y="23"/>
                  </a:lnTo>
                  <a:lnTo>
                    <a:pt x="8" y="19"/>
                  </a:lnTo>
                  <a:lnTo>
                    <a:pt x="7" y="16"/>
                  </a:lnTo>
                  <a:lnTo>
                    <a:pt x="5" y="13"/>
                  </a:lnTo>
                  <a:lnTo>
                    <a:pt x="5" y="10"/>
                  </a:lnTo>
                  <a:lnTo>
                    <a:pt x="3" y="7"/>
                  </a:lnTo>
                  <a:lnTo>
                    <a:pt x="2" y="5"/>
                  </a:lnTo>
                  <a:lnTo>
                    <a:pt x="1" y="2"/>
                  </a:lnTo>
                  <a:lnTo>
                    <a:pt x="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5" name="Freeform 251"/>
            <p:cNvSpPr>
              <a:spLocks/>
            </p:cNvSpPr>
            <p:nvPr/>
          </p:nvSpPr>
          <p:spPr bwMode="auto">
            <a:xfrm>
              <a:off x="5601" y="724"/>
              <a:ext cx="15" cy="35"/>
            </a:xfrm>
            <a:custGeom>
              <a:avLst/>
              <a:gdLst>
                <a:gd name="T0" fmla="*/ 13 w 15"/>
                <a:gd name="T1" fmla="*/ 33 h 35"/>
                <a:gd name="T2" fmla="*/ 14 w 15"/>
                <a:gd name="T3" fmla="*/ 33 h 35"/>
                <a:gd name="T4" fmla="*/ 13 w 15"/>
                <a:gd name="T5" fmla="*/ 32 h 35"/>
                <a:gd name="T6" fmla="*/ 12 w 15"/>
                <a:gd name="T7" fmla="*/ 31 h 35"/>
                <a:gd name="T8" fmla="*/ 11 w 15"/>
                <a:gd name="T9" fmla="*/ 29 h 35"/>
                <a:gd name="T10" fmla="*/ 9 w 15"/>
                <a:gd name="T11" fmla="*/ 26 h 35"/>
                <a:gd name="T12" fmla="*/ 9 w 15"/>
                <a:gd name="T13" fmla="*/ 24 h 35"/>
                <a:gd name="T14" fmla="*/ 8 w 15"/>
                <a:gd name="T15" fmla="*/ 21 h 35"/>
                <a:gd name="T16" fmla="*/ 6 w 15"/>
                <a:gd name="T17" fmla="*/ 19 h 35"/>
                <a:gd name="T18" fmla="*/ 5 w 15"/>
                <a:gd name="T19" fmla="*/ 16 h 35"/>
                <a:gd name="T20" fmla="*/ 5 w 15"/>
                <a:gd name="T21" fmla="*/ 14 h 35"/>
                <a:gd name="T22" fmla="*/ 4 w 15"/>
                <a:gd name="T23" fmla="*/ 11 h 35"/>
                <a:gd name="T24" fmla="*/ 3 w 15"/>
                <a:gd name="T25" fmla="*/ 8 h 35"/>
                <a:gd name="T26" fmla="*/ 2 w 15"/>
                <a:gd name="T27" fmla="*/ 6 h 35"/>
                <a:gd name="T28" fmla="*/ 2 w 15"/>
                <a:gd name="T29" fmla="*/ 4 h 35"/>
                <a:gd name="T30" fmla="*/ 2 w 15"/>
                <a:gd name="T31" fmla="*/ 2 h 35"/>
                <a:gd name="T32" fmla="*/ 1 w 15"/>
                <a:gd name="T33" fmla="*/ 1 h 35"/>
                <a:gd name="T34" fmla="*/ 0 w 15"/>
                <a:gd name="T35" fmla="*/ 0 h 35"/>
                <a:gd name="T36" fmla="*/ 0 w 15"/>
                <a:gd name="T37" fmla="*/ 1 h 35"/>
                <a:gd name="T38" fmla="*/ 0 w 15"/>
                <a:gd name="T39" fmla="*/ 3 h 35"/>
                <a:gd name="T40" fmla="*/ 1 w 15"/>
                <a:gd name="T41" fmla="*/ 4 h 35"/>
                <a:gd name="T42" fmla="*/ 2 w 15"/>
                <a:gd name="T43" fmla="*/ 6 h 35"/>
                <a:gd name="T44" fmla="*/ 2 w 15"/>
                <a:gd name="T45" fmla="*/ 9 h 35"/>
                <a:gd name="T46" fmla="*/ 3 w 15"/>
                <a:gd name="T47" fmla="*/ 11 h 35"/>
                <a:gd name="T48" fmla="*/ 4 w 15"/>
                <a:gd name="T49" fmla="*/ 14 h 35"/>
                <a:gd name="T50" fmla="*/ 5 w 15"/>
                <a:gd name="T51" fmla="*/ 16 h 35"/>
                <a:gd name="T52" fmla="*/ 5 w 15"/>
                <a:gd name="T53" fmla="*/ 20 h 35"/>
                <a:gd name="T54" fmla="*/ 7 w 15"/>
                <a:gd name="T55" fmla="*/ 22 h 35"/>
                <a:gd name="T56" fmla="*/ 8 w 15"/>
                <a:gd name="T57" fmla="*/ 25 h 35"/>
                <a:gd name="T58" fmla="*/ 9 w 15"/>
                <a:gd name="T59" fmla="*/ 27 h 35"/>
                <a:gd name="T60" fmla="*/ 10 w 15"/>
                <a:gd name="T61" fmla="*/ 29 h 35"/>
                <a:gd name="T62" fmla="*/ 11 w 15"/>
                <a:gd name="T63" fmla="*/ 31 h 35"/>
                <a:gd name="T64" fmla="*/ 12 w 15"/>
                <a:gd name="T65" fmla="*/ 32 h 35"/>
                <a:gd name="T66" fmla="*/ 14 w 15"/>
                <a:gd name="T67" fmla="*/ 34 h 35"/>
                <a:gd name="T68" fmla="*/ 14 w 15"/>
                <a:gd name="T69" fmla="*/ 33 h 35"/>
                <a:gd name="T70" fmla="*/ 14 w 15"/>
                <a:gd name="T71" fmla="*/ 34 h 35"/>
                <a:gd name="T72" fmla="*/ 14 w 15"/>
                <a:gd name="T73" fmla="*/ 33 h 35"/>
                <a:gd name="T74" fmla="*/ 13 w 15"/>
                <a:gd name="T7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35">
                  <a:moveTo>
                    <a:pt x="13" y="33"/>
                  </a:moveTo>
                  <a:lnTo>
                    <a:pt x="14" y="33"/>
                  </a:lnTo>
                  <a:lnTo>
                    <a:pt x="13" y="32"/>
                  </a:lnTo>
                  <a:lnTo>
                    <a:pt x="12" y="31"/>
                  </a:lnTo>
                  <a:lnTo>
                    <a:pt x="11" y="29"/>
                  </a:lnTo>
                  <a:lnTo>
                    <a:pt x="9" y="26"/>
                  </a:lnTo>
                  <a:lnTo>
                    <a:pt x="9" y="24"/>
                  </a:lnTo>
                  <a:lnTo>
                    <a:pt x="8" y="21"/>
                  </a:lnTo>
                  <a:lnTo>
                    <a:pt x="6" y="19"/>
                  </a:lnTo>
                  <a:lnTo>
                    <a:pt x="5" y="16"/>
                  </a:lnTo>
                  <a:lnTo>
                    <a:pt x="5" y="14"/>
                  </a:lnTo>
                  <a:lnTo>
                    <a:pt x="4" y="11"/>
                  </a:lnTo>
                  <a:lnTo>
                    <a:pt x="3" y="8"/>
                  </a:lnTo>
                  <a:lnTo>
                    <a:pt x="2" y="6"/>
                  </a:lnTo>
                  <a:lnTo>
                    <a:pt x="2" y="4"/>
                  </a:lnTo>
                  <a:lnTo>
                    <a:pt x="2" y="2"/>
                  </a:lnTo>
                  <a:lnTo>
                    <a:pt x="1" y="1"/>
                  </a:lnTo>
                  <a:lnTo>
                    <a:pt x="0" y="0"/>
                  </a:lnTo>
                  <a:lnTo>
                    <a:pt x="0" y="1"/>
                  </a:lnTo>
                  <a:lnTo>
                    <a:pt x="0" y="3"/>
                  </a:lnTo>
                  <a:lnTo>
                    <a:pt x="1" y="4"/>
                  </a:lnTo>
                  <a:lnTo>
                    <a:pt x="2" y="6"/>
                  </a:lnTo>
                  <a:lnTo>
                    <a:pt x="2" y="9"/>
                  </a:lnTo>
                  <a:lnTo>
                    <a:pt x="3" y="11"/>
                  </a:lnTo>
                  <a:lnTo>
                    <a:pt x="4" y="14"/>
                  </a:lnTo>
                  <a:lnTo>
                    <a:pt x="5" y="16"/>
                  </a:lnTo>
                  <a:lnTo>
                    <a:pt x="5" y="20"/>
                  </a:lnTo>
                  <a:lnTo>
                    <a:pt x="7" y="22"/>
                  </a:lnTo>
                  <a:lnTo>
                    <a:pt x="8" y="25"/>
                  </a:lnTo>
                  <a:lnTo>
                    <a:pt x="9" y="27"/>
                  </a:lnTo>
                  <a:lnTo>
                    <a:pt x="10" y="29"/>
                  </a:lnTo>
                  <a:lnTo>
                    <a:pt x="11" y="31"/>
                  </a:lnTo>
                  <a:lnTo>
                    <a:pt x="12" y="32"/>
                  </a:lnTo>
                  <a:lnTo>
                    <a:pt x="14" y="34"/>
                  </a:lnTo>
                  <a:lnTo>
                    <a:pt x="14" y="33"/>
                  </a:lnTo>
                  <a:lnTo>
                    <a:pt x="14" y="34"/>
                  </a:lnTo>
                  <a:lnTo>
                    <a:pt x="14" y="33"/>
                  </a:lnTo>
                  <a:lnTo>
                    <a:pt x="13" y="3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6" name="Freeform 252"/>
            <p:cNvSpPr>
              <a:spLocks/>
            </p:cNvSpPr>
            <p:nvPr/>
          </p:nvSpPr>
          <p:spPr bwMode="auto">
            <a:xfrm>
              <a:off x="5616" y="757"/>
              <a:ext cx="6" cy="6"/>
            </a:xfrm>
            <a:custGeom>
              <a:avLst/>
              <a:gdLst>
                <a:gd name="T0" fmla="*/ 2 w 6"/>
                <a:gd name="T1" fmla="*/ 5 h 6"/>
                <a:gd name="T2" fmla="*/ 2 w 6"/>
                <a:gd name="T3" fmla="*/ 5 h 6"/>
                <a:gd name="T4" fmla="*/ 2 w 6"/>
                <a:gd name="T5" fmla="*/ 0 h 6"/>
                <a:gd name="T6" fmla="*/ 5 w 6"/>
                <a:gd name="T7" fmla="*/ 0 h 6"/>
                <a:gd name="T8" fmla="*/ 2 w 6"/>
                <a:gd name="T9" fmla="*/ 0 h 6"/>
                <a:gd name="T10" fmla="*/ 0 w 6"/>
                <a:gd name="T11" fmla="*/ 0 h 6"/>
                <a:gd name="T12" fmla="*/ 2 w 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5"/>
                  </a:moveTo>
                  <a:lnTo>
                    <a:pt x="2" y="5"/>
                  </a:lnTo>
                  <a:lnTo>
                    <a:pt x="2" y="0"/>
                  </a:lnTo>
                  <a:lnTo>
                    <a:pt x="5" y="0"/>
                  </a:lnTo>
                  <a:lnTo>
                    <a:pt x="2" y="0"/>
                  </a:lnTo>
                  <a:lnTo>
                    <a:pt x="0" y="0"/>
                  </a:lnTo>
                  <a:lnTo>
                    <a:pt x="2"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7" name="Freeform 253"/>
            <p:cNvSpPr>
              <a:spLocks/>
            </p:cNvSpPr>
            <p:nvPr/>
          </p:nvSpPr>
          <p:spPr bwMode="auto">
            <a:xfrm>
              <a:off x="5622" y="749"/>
              <a:ext cx="19" cy="9"/>
            </a:xfrm>
            <a:custGeom>
              <a:avLst/>
              <a:gdLst>
                <a:gd name="T0" fmla="*/ 17 w 19"/>
                <a:gd name="T1" fmla="*/ 0 h 9"/>
                <a:gd name="T2" fmla="*/ 17 w 19"/>
                <a:gd name="T3" fmla="*/ 0 h 9"/>
                <a:gd name="T4" fmla="*/ 0 w 19"/>
                <a:gd name="T5" fmla="*/ 7 h 9"/>
                <a:gd name="T6" fmla="*/ 1 w 19"/>
                <a:gd name="T7" fmla="*/ 8 h 9"/>
                <a:gd name="T8" fmla="*/ 18 w 19"/>
                <a:gd name="T9" fmla="*/ 1 h 9"/>
                <a:gd name="T10" fmla="*/ 17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7" y="0"/>
                  </a:moveTo>
                  <a:lnTo>
                    <a:pt x="17" y="0"/>
                  </a:lnTo>
                  <a:lnTo>
                    <a:pt x="0" y="7"/>
                  </a:lnTo>
                  <a:lnTo>
                    <a:pt x="1" y="8"/>
                  </a:lnTo>
                  <a:lnTo>
                    <a:pt x="18" y="1"/>
                  </a:lnTo>
                  <a:lnTo>
                    <a:pt x="17"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8" name="Freeform 254"/>
            <p:cNvSpPr>
              <a:spLocks/>
            </p:cNvSpPr>
            <p:nvPr/>
          </p:nvSpPr>
          <p:spPr bwMode="auto">
            <a:xfrm>
              <a:off x="5618" y="764"/>
              <a:ext cx="14" cy="4"/>
            </a:xfrm>
            <a:custGeom>
              <a:avLst/>
              <a:gdLst>
                <a:gd name="T0" fmla="*/ 13 w 14"/>
                <a:gd name="T1" fmla="*/ 3 h 4"/>
                <a:gd name="T2" fmla="*/ 11 w 14"/>
                <a:gd name="T3" fmla="*/ 2 h 4"/>
                <a:gd name="T4" fmla="*/ 11 w 14"/>
                <a:gd name="T5" fmla="*/ 2 h 4"/>
                <a:gd name="T6" fmla="*/ 9 w 14"/>
                <a:gd name="T7" fmla="*/ 2 h 4"/>
                <a:gd name="T8" fmla="*/ 8 w 14"/>
                <a:gd name="T9" fmla="*/ 2 h 4"/>
                <a:gd name="T10" fmla="*/ 8 w 14"/>
                <a:gd name="T11" fmla="*/ 2 h 4"/>
                <a:gd name="T12" fmla="*/ 7 w 14"/>
                <a:gd name="T13" fmla="*/ 2 h 4"/>
                <a:gd name="T14" fmla="*/ 6 w 14"/>
                <a:gd name="T15" fmla="*/ 2 h 4"/>
                <a:gd name="T16" fmla="*/ 5 w 14"/>
                <a:gd name="T17" fmla="*/ 1 h 4"/>
                <a:gd name="T18" fmla="*/ 5 w 14"/>
                <a:gd name="T19" fmla="*/ 1 h 4"/>
                <a:gd name="T20" fmla="*/ 4 w 14"/>
                <a:gd name="T21" fmla="*/ 1 h 4"/>
                <a:gd name="T22" fmla="*/ 3 w 14"/>
                <a:gd name="T23" fmla="*/ 1 h 4"/>
                <a:gd name="T24" fmla="*/ 2 w 14"/>
                <a:gd name="T25" fmla="*/ 0 h 4"/>
                <a:gd name="T26" fmla="*/ 2 w 14"/>
                <a:gd name="T27" fmla="*/ 0 h 4"/>
                <a:gd name="T28" fmla="*/ 0 w 14"/>
                <a:gd name="T29" fmla="*/ 0 h 4"/>
                <a:gd name="T30" fmla="*/ 13 w 14"/>
                <a:gd name="T3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
                  <a:moveTo>
                    <a:pt x="13" y="3"/>
                  </a:moveTo>
                  <a:lnTo>
                    <a:pt x="11" y="2"/>
                  </a:lnTo>
                  <a:lnTo>
                    <a:pt x="11" y="2"/>
                  </a:lnTo>
                  <a:lnTo>
                    <a:pt x="9" y="2"/>
                  </a:lnTo>
                  <a:lnTo>
                    <a:pt x="8" y="2"/>
                  </a:lnTo>
                  <a:lnTo>
                    <a:pt x="8" y="2"/>
                  </a:lnTo>
                  <a:lnTo>
                    <a:pt x="7" y="2"/>
                  </a:lnTo>
                  <a:lnTo>
                    <a:pt x="6" y="2"/>
                  </a:lnTo>
                  <a:lnTo>
                    <a:pt x="5" y="1"/>
                  </a:lnTo>
                  <a:lnTo>
                    <a:pt x="5" y="1"/>
                  </a:lnTo>
                  <a:lnTo>
                    <a:pt x="4" y="1"/>
                  </a:lnTo>
                  <a:lnTo>
                    <a:pt x="3" y="1"/>
                  </a:lnTo>
                  <a:lnTo>
                    <a:pt x="2" y="0"/>
                  </a:lnTo>
                  <a:lnTo>
                    <a:pt x="2" y="0"/>
                  </a:lnTo>
                  <a:lnTo>
                    <a:pt x="0" y="0"/>
                  </a:lnTo>
                  <a:lnTo>
                    <a:pt x="13"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9" name="Freeform 255"/>
            <p:cNvSpPr>
              <a:spLocks/>
            </p:cNvSpPr>
            <p:nvPr/>
          </p:nvSpPr>
          <p:spPr bwMode="auto">
            <a:xfrm>
              <a:off x="5618" y="767"/>
              <a:ext cx="20" cy="4"/>
            </a:xfrm>
            <a:custGeom>
              <a:avLst/>
              <a:gdLst>
                <a:gd name="T0" fmla="*/ 19 w 20"/>
                <a:gd name="T1" fmla="*/ 0 h 4"/>
                <a:gd name="T2" fmla="*/ 19 w 20"/>
                <a:gd name="T3" fmla="*/ 0 h 4"/>
                <a:gd name="T4" fmla="*/ 17 w 20"/>
                <a:gd name="T5" fmla="*/ 1 h 4"/>
                <a:gd name="T6" fmla="*/ 16 w 20"/>
                <a:gd name="T7" fmla="*/ 1 h 4"/>
                <a:gd name="T8" fmla="*/ 13 w 20"/>
                <a:gd name="T9" fmla="*/ 1 h 4"/>
                <a:gd name="T10" fmla="*/ 12 w 20"/>
                <a:gd name="T11" fmla="*/ 1 h 4"/>
                <a:gd name="T12" fmla="*/ 11 w 20"/>
                <a:gd name="T13" fmla="*/ 1 h 4"/>
                <a:gd name="T14" fmla="*/ 10 w 20"/>
                <a:gd name="T15" fmla="*/ 1 h 4"/>
                <a:gd name="T16" fmla="*/ 9 w 20"/>
                <a:gd name="T17" fmla="*/ 1 h 4"/>
                <a:gd name="T18" fmla="*/ 8 w 20"/>
                <a:gd name="T19" fmla="*/ 2 h 4"/>
                <a:gd name="T20" fmla="*/ 7 w 20"/>
                <a:gd name="T21" fmla="*/ 2 h 4"/>
                <a:gd name="T22" fmla="*/ 6 w 20"/>
                <a:gd name="T23" fmla="*/ 2 h 4"/>
                <a:gd name="T24" fmla="*/ 4 w 20"/>
                <a:gd name="T25" fmla="*/ 2 h 4"/>
                <a:gd name="T26" fmla="*/ 3 w 20"/>
                <a:gd name="T27" fmla="*/ 3 h 4"/>
                <a:gd name="T28" fmla="*/ 2 w 20"/>
                <a:gd name="T29" fmla="*/ 3 h 4"/>
                <a:gd name="T30" fmla="*/ 0 w 20"/>
                <a:gd name="T31" fmla="*/ 3 h 4"/>
                <a:gd name="T32" fmla="*/ 19 w 20"/>
                <a:gd name="T33" fmla="*/ 0 h 4"/>
                <a:gd name="T34" fmla="*/ 0 w 20"/>
                <a:gd name="T35" fmla="*/ 3 h 4"/>
                <a:gd name="T36" fmla="*/ 2 w 20"/>
                <a:gd name="T37" fmla="*/ 3 h 4"/>
                <a:gd name="T38" fmla="*/ 3 w 20"/>
                <a:gd name="T39" fmla="*/ 3 h 4"/>
                <a:gd name="T40" fmla="*/ 4 w 20"/>
                <a:gd name="T41" fmla="*/ 2 h 4"/>
                <a:gd name="T42" fmla="*/ 6 w 20"/>
                <a:gd name="T43" fmla="*/ 2 h 4"/>
                <a:gd name="T44" fmla="*/ 7 w 20"/>
                <a:gd name="T45" fmla="*/ 2 h 4"/>
                <a:gd name="T46" fmla="*/ 8 w 20"/>
                <a:gd name="T47" fmla="*/ 2 h 4"/>
                <a:gd name="T48" fmla="*/ 9 w 20"/>
                <a:gd name="T49" fmla="*/ 1 h 4"/>
                <a:gd name="T50" fmla="*/ 10 w 20"/>
                <a:gd name="T51" fmla="*/ 1 h 4"/>
                <a:gd name="T52" fmla="*/ 11 w 20"/>
                <a:gd name="T53" fmla="*/ 1 h 4"/>
                <a:gd name="T54" fmla="*/ 12 w 20"/>
                <a:gd name="T55" fmla="*/ 1 h 4"/>
                <a:gd name="T56" fmla="*/ 13 w 20"/>
                <a:gd name="T57" fmla="*/ 1 h 4"/>
                <a:gd name="T58" fmla="*/ 16 w 20"/>
                <a:gd name="T59" fmla="*/ 1 h 4"/>
                <a:gd name="T60" fmla="*/ 17 w 20"/>
                <a:gd name="T61" fmla="*/ 1 h 4"/>
                <a:gd name="T62" fmla="*/ 19 w 20"/>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4">
                  <a:moveTo>
                    <a:pt x="19" y="0"/>
                  </a:moveTo>
                  <a:lnTo>
                    <a:pt x="19" y="0"/>
                  </a:lnTo>
                  <a:lnTo>
                    <a:pt x="17" y="1"/>
                  </a:lnTo>
                  <a:lnTo>
                    <a:pt x="16" y="1"/>
                  </a:lnTo>
                  <a:lnTo>
                    <a:pt x="13" y="1"/>
                  </a:lnTo>
                  <a:lnTo>
                    <a:pt x="12" y="1"/>
                  </a:lnTo>
                  <a:lnTo>
                    <a:pt x="11" y="1"/>
                  </a:lnTo>
                  <a:lnTo>
                    <a:pt x="10" y="1"/>
                  </a:lnTo>
                  <a:lnTo>
                    <a:pt x="9" y="1"/>
                  </a:lnTo>
                  <a:lnTo>
                    <a:pt x="8" y="2"/>
                  </a:lnTo>
                  <a:lnTo>
                    <a:pt x="7" y="2"/>
                  </a:lnTo>
                  <a:lnTo>
                    <a:pt x="6" y="2"/>
                  </a:lnTo>
                  <a:lnTo>
                    <a:pt x="4" y="2"/>
                  </a:lnTo>
                  <a:lnTo>
                    <a:pt x="3" y="3"/>
                  </a:lnTo>
                  <a:lnTo>
                    <a:pt x="2" y="3"/>
                  </a:lnTo>
                  <a:lnTo>
                    <a:pt x="0" y="3"/>
                  </a:lnTo>
                  <a:lnTo>
                    <a:pt x="19" y="0"/>
                  </a:lnTo>
                  <a:lnTo>
                    <a:pt x="0" y="3"/>
                  </a:lnTo>
                  <a:lnTo>
                    <a:pt x="2" y="3"/>
                  </a:lnTo>
                  <a:lnTo>
                    <a:pt x="3" y="3"/>
                  </a:lnTo>
                  <a:lnTo>
                    <a:pt x="4" y="2"/>
                  </a:lnTo>
                  <a:lnTo>
                    <a:pt x="6" y="2"/>
                  </a:lnTo>
                  <a:lnTo>
                    <a:pt x="7" y="2"/>
                  </a:lnTo>
                  <a:lnTo>
                    <a:pt x="8" y="2"/>
                  </a:lnTo>
                  <a:lnTo>
                    <a:pt x="9" y="1"/>
                  </a:lnTo>
                  <a:lnTo>
                    <a:pt x="10" y="1"/>
                  </a:lnTo>
                  <a:lnTo>
                    <a:pt x="11" y="1"/>
                  </a:lnTo>
                  <a:lnTo>
                    <a:pt x="12" y="1"/>
                  </a:lnTo>
                  <a:lnTo>
                    <a:pt x="13" y="1"/>
                  </a:lnTo>
                  <a:lnTo>
                    <a:pt x="16" y="1"/>
                  </a:lnTo>
                  <a:lnTo>
                    <a:pt x="17" y="1"/>
                  </a:lnTo>
                  <a:lnTo>
                    <a:pt x="19"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0" name="Freeform 256"/>
            <p:cNvSpPr>
              <a:spLocks/>
            </p:cNvSpPr>
            <p:nvPr/>
          </p:nvSpPr>
          <p:spPr bwMode="auto">
            <a:xfrm>
              <a:off x="5618" y="765"/>
              <a:ext cx="14" cy="3"/>
            </a:xfrm>
            <a:custGeom>
              <a:avLst/>
              <a:gdLst>
                <a:gd name="T0" fmla="*/ 1 w 14"/>
                <a:gd name="T1" fmla="*/ 0 h 3"/>
                <a:gd name="T2" fmla="*/ 2 w 14"/>
                <a:gd name="T3" fmla="*/ 0 h 3"/>
                <a:gd name="T4" fmla="*/ 2 w 14"/>
                <a:gd name="T5" fmla="*/ 0 h 3"/>
                <a:gd name="T6" fmla="*/ 3 w 14"/>
                <a:gd name="T7" fmla="*/ 0 h 3"/>
                <a:gd name="T8" fmla="*/ 4 w 14"/>
                <a:gd name="T9" fmla="*/ 0 h 3"/>
                <a:gd name="T10" fmla="*/ 5 w 14"/>
                <a:gd name="T11" fmla="*/ 0 h 3"/>
                <a:gd name="T12" fmla="*/ 5 w 14"/>
                <a:gd name="T13" fmla="*/ 1 h 3"/>
                <a:gd name="T14" fmla="*/ 6 w 14"/>
                <a:gd name="T15" fmla="*/ 1 h 3"/>
                <a:gd name="T16" fmla="*/ 7 w 14"/>
                <a:gd name="T17" fmla="*/ 1 h 3"/>
                <a:gd name="T18" fmla="*/ 8 w 14"/>
                <a:gd name="T19" fmla="*/ 1 h 3"/>
                <a:gd name="T20" fmla="*/ 8 w 14"/>
                <a:gd name="T21" fmla="*/ 1 h 3"/>
                <a:gd name="T22" fmla="*/ 9 w 14"/>
                <a:gd name="T23" fmla="*/ 1 h 3"/>
                <a:gd name="T24" fmla="*/ 10 w 14"/>
                <a:gd name="T25" fmla="*/ 1 h 3"/>
                <a:gd name="T26" fmla="*/ 11 w 14"/>
                <a:gd name="T27" fmla="*/ 1 h 3"/>
                <a:gd name="T28" fmla="*/ 11 w 14"/>
                <a:gd name="T29" fmla="*/ 1 h 3"/>
                <a:gd name="T30" fmla="*/ 13 w 14"/>
                <a:gd name="T31" fmla="*/ 1 h 3"/>
                <a:gd name="T32" fmla="*/ 13 w 14"/>
                <a:gd name="T33" fmla="*/ 2 h 3"/>
                <a:gd name="T34" fmla="*/ 11 w 14"/>
                <a:gd name="T35" fmla="*/ 2 h 3"/>
                <a:gd name="T36" fmla="*/ 11 w 14"/>
                <a:gd name="T37" fmla="*/ 2 h 3"/>
                <a:gd name="T38" fmla="*/ 9 w 14"/>
                <a:gd name="T39" fmla="*/ 2 h 3"/>
                <a:gd name="T40" fmla="*/ 8 w 14"/>
                <a:gd name="T41" fmla="*/ 2 h 3"/>
                <a:gd name="T42" fmla="*/ 8 w 14"/>
                <a:gd name="T43" fmla="*/ 1 h 3"/>
                <a:gd name="T44" fmla="*/ 7 w 14"/>
                <a:gd name="T45" fmla="*/ 1 h 3"/>
                <a:gd name="T46" fmla="*/ 6 w 14"/>
                <a:gd name="T47" fmla="*/ 1 h 3"/>
                <a:gd name="T48" fmla="*/ 5 w 14"/>
                <a:gd name="T49" fmla="*/ 1 h 3"/>
                <a:gd name="T50" fmla="*/ 5 w 14"/>
                <a:gd name="T51" fmla="*/ 1 h 3"/>
                <a:gd name="T52" fmla="*/ 4 w 14"/>
                <a:gd name="T53" fmla="*/ 1 h 3"/>
                <a:gd name="T54" fmla="*/ 3 w 14"/>
                <a:gd name="T55" fmla="*/ 1 h 3"/>
                <a:gd name="T56" fmla="*/ 2 w 14"/>
                <a:gd name="T57" fmla="*/ 1 h 3"/>
                <a:gd name="T58" fmla="*/ 2 w 14"/>
                <a:gd name="T59" fmla="*/ 1 h 3"/>
                <a:gd name="T60" fmla="*/ 0 w 14"/>
                <a:gd name="T61" fmla="*/ 0 h 3"/>
                <a:gd name="T62" fmla="*/ 1 w 14"/>
                <a:gd name="T6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3">
                  <a:moveTo>
                    <a:pt x="1" y="0"/>
                  </a:moveTo>
                  <a:lnTo>
                    <a:pt x="2" y="0"/>
                  </a:lnTo>
                  <a:lnTo>
                    <a:pt x="2" y="0"/>
                  </a:lnTo>
                  <a:lnTo>
                    <a:pt x="3" y="0"/>
                  </a:lnTo>
                  <a:lnTo>
                    <a:pt x="4" y="0"/>
                  </a:lnTo>
                  <a:lnTo>
                    <a:pt x="5" y="0"/>
                  </a:lnTo>
                  <a:lnTo>
                    <a:pt x="5" y="1"/>
                  </a:lnTo>
                  <a:lnTo>
                    <a:pt x="6" y="1"/>
                  </a:lnTo>
                  <a:lnTo>
                    <a:pt x="7" y="1"/>
                  </a:lnTo>
                  <a:lnTo>
                    <a:pt x="8" y="1"/>
                  </a:lnTo>
                  <a:lnTo>
                    <a:pt x="8" y="1"/>
                  </a:lnTo>
                  <a:lnTo>
                    <a:pt x="9" y="1"/>
                  </a:lnTo>
                  <a:lnTo>
                    <a:pt x="10" y="1"/>
                  </a:lnTo>
                  <a:lnTo>
                    <a:pt x="11" y="1"/>
                  </a:lnTo>
                  <a:lnTo>
                    <a:pt x="11" y="1"/>
                  </a:lnTo>
                  <a:lnTo>
                    <a:pt x="13" y="1"/>
                  </a:lnTo>
                  <a:lnTo>
                    <a:pt x="13" y="2"/>
                  </a:lnTo>
                  <a:lnTo>
                    <a:pt x="11" y="2"/>
                  </a:lnTo>
                  <a:lnTo>
                    <a:pt x="11" y="2"/>
                  </a:lnTo>
                  <a:lnTo>
                    <a:pt x="9" y="2"/>
                  </a:lnTo>
                  <a:lnTo>
                    <a:pt x="8" y="2"/>
                  </a:lnTo>
                  <a:lnTo>
                    <a:pt x="8" y="1"/>
                  </a:lnTo>
                  <a:lnTo>
                    <a:pt x="7" y="1"/>
                  </a:lnTo>
                  <a:lnTo>
                    <a:pt x="6" y="1"/>
                  </a:lnTo>
                  <a:lnTo>
                    <a:pt x="5" y="1"/>
                  </a:lnTo>
                  <a:lnTo>
                    <a:pt x="5" y="1"/>
                  </a:lnTo>
                  <a:lnTo>
                    <a:pt x="4" y="1"/>
                  </a:lnTo>
                  <a:lnTo>
                    <a:pt x="3" y="1"/>
                  </a:lnTo>
                  <a:lnTo>
                    <a:pt x="2" y="1"/>
                  </a:lnTo>
                  <a:lnTo>
                    <a:pt x="2" y="1"/>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1" name="Freeform 257"/>
            <p:cNvSpPr>
              <a:spLocks/>
            </p:cNvSpPr>
            <p:nvPr/>
          </p:nvSpPr>
          <p:spPr bwMode="auto">
            <a:xfrm>
              <a:off x="5592" y="768"/>
              <a:ext cx="21" cy="3"/>
            </a:xfrm>
            <a:custGeom>
              <a:avLst/>
              <a:gdLst>
                <a:gd name="T0" fmla="*/ 0 w 21"/>
                <a:gd name="T1" fmla="*/ 0 h 3"/>
                <a:gd name="T2" fmla="*/ 1 w 21"/>
                <a:gd name="T3" fmla="*/ 0 h 3"/>
                <a:gd name="T4" fmla="*/ 3 w 21"/>
                <a:gd name="T5" fmla="*/ 0 h 3"/>
                <a:gd name="T6" fmla="*/ 4 w 21"/>
                <a:gd name="T7" fmla="*/ 0 h 3"/>
                <a:gd name="T8" fmla="*/ 5 w 21"/>
                <a:gd name="T9" fmla="*/ 0 h 3"/>
                <a:gd name="T10" fmla="*/ 7 w 21"/>
                <a:gd name="T11" fmla="*/ 1 h 3"/>
                <a:gd name="T12" fmla="*/ 9 w 21"/>
                <a:gd name="T13" fmla="*/ 1 h 3"/>
                <a:gd name="T14" fmla="*/ 10 w 21"/>
                <a:gd name="T15" fmla="*/ 1 h 3"/>
                <a:gd name="T16" fmla="*/ 10 w 21"/>
                <a:gd name="T17" fmla="*/ 1 h 3"/>
                <a:gd name="T18" fmla="*/ 12 w 21"/>
                <a:gd name="T19" fmla="*/ 1 h 3"/>
                <a:gd name="T20" fmla="*/ 13 w 21"/>
                <a:gd name="T21" fmla="*/ 1 h 3"/>
                <a:gd name="T22" fmla="*/ 15 w 21"/>
                <a:gd name="T23" fmla="*/ 1 h 3"/>
                <a:gd name="T24" fmla="*/ 16 w 21"/>
                <a:gd name="T25" fmla="*/ 1 h 3"/>
                <a:gd name="T26" fmla="*/ 17 w 21"/>
                <a:gd name="T27" fmla="*/ 1 h 3"/>
                <a:gd name="T28" fmla="*/ 18 w 21"/>
                <a:gd name="T29" fmla="*/ 2 h 3"/>
                <a:gd name="T30" fmla="*/ 19 w 21"/>
                <a:gd name="T31" fmla="*/ 2 h 3"/>
                <a:gd name="T32" fmla="*/ 20 w 21"/>
                <a:gd name="T33" fmla="*/ 2 h 3"/>
                <a:gd name="T34" fmla="*/ 0 w 21"/>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
                  <a:moveTo>
                    <a:pt x="0" y="0"/>
                  </a:moveTo>
                  <a:lnTo>
                    <a:pt x="1" y="0"/>
                  </a:lnTo>
                  <a:lnTo>
                    <a:pt x="3" y="0"/>
                  </a:lnTo>
                  <a:lnTo>
                    <a:pt x="4" y="0"/>
                  </a:lnTo>
                  <a:lnTo>
                    <a:pt x="5" y="0"/>
                  </a:lnTo>
                  <a:lnTo>
                    <a:pt x="7" y="1"/>
                  </a:lnTo>
                  <a:lnTo>
                    <a:pt x="9" y="1"/>
                  </a:lnTo>
                  <a:lnTo>
                    <a:pt x="10" y="1"/>
                  </a:lnTo>
                  <a:lnTo>
                    <a:pt x="10" y="1"/>
                  </a:lnTo>
                  <a:lnTo>
                    <a:pt x="12" y="1"/>
                  </a:lnTo>
                  <a:lnTo>
                    <a:pt x="13" y="1"/>
                  </a:lnTo>
                  <a:lnTo>
                    <a:pt x="15" y="1"/>
                  </a:lnTo>
                  <a:lnTo>
                    <a:pt x="16" y="1"/>
                  </a:lnTo>
                  <a:lnTo>
                    <a:pt x="17" y="1"/>
                  </a:lnTo>
                  <a:lnTo>
                    <a:pt x="18" y="2"/>
                  </a:lnTo>
                  <a:lnTo>
                    <a:pt x="19" y="2"/>
                  </a:lnTo>
                  <a:lnTo>
                    <a:pt x="20"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2" name="Freeform 258"/>
            <p:cNvSpPr>
              <a:spLocks/>
            </p:cNvSpPr>
            <p:nvPr/>
          </p:nvSpPr>
          <p:spPr bwMode="auto">
            <a:xfrm>
              <a:off x="5592" y="770"/>
              <a:ext cx="27" cy="5"/>
            </a:xfrm>
            <a:custGeom>
              <a:avLst/>
              <a:gdLst>
                <a:gd name="T0" fmla="*/ 0 w 27"/>
                <a:gd name="T1" fmla="*/ 4 h 5"/>
                <a:gd name="T2" fmla="*/ 0 w 27"/>
                <a:gd name="T3" fmla="*/ 4 h 5"/>
                <a:gd name="T4" fmla="*/ 1 w 27"/>
                <a:gd name="T5" fmla="*/ 4 h 5"/>
                <a:gd name="T6" fmla="*/ 3 w 27"/>
                <a:gd name="T7" fmla="*/ 4 h 5"/>
                <a:gd name="T8" fmla="*/ 6 w 27"/>
                <a:gd name="T9" fmla="*/ 3 h 5"/>
                <a:gd name="T10" fmla="*/ 7 w 27"/>
                <a:gd name="T11" fmla="*/ 3 h 5"/>
                <a:gd name="T12" fmla="*/ 9 w 27"/>
                <a:gd name="T13" fmla="*/ 2 h 5"/>
                <a:gd name="T14" fmla="*/ 11 w 27"/>
                <a:gd name="T15" fmla="*/ 2 h 5"/>
                <a:gd name="T16" fmla="*/ 12 w 27"/>
                <a:gd name="T17" fmla="*/ 2 h 5"/>
                <a:gd name="T18" fmla="*/ 14 w 27"/>
                <a:gd name="T19" fmla="*/ 2 h 5"/>
                <a:gd name="T20" fmla="*/ 16 w 27"/>
                <a:gd name="T21" fmla="*/ 1 h 5"/>
                <a:gd name="T22" fmla="*/ 17 w 27"/>
                <a:gd name="T23" fmla="*/ 1 h 5"/>
                <a:gd name="T24" fmla="*/ 19 w 27"/>
                <a:gd name="T25" fmla="*/ 1 h 5"/>
                <a:gd name="T26" fmla="*/ 20 w 27"/>
                <a:gd name="T27" fmla="*/ 1 h 5"/>
                <a:gd name="T28" fmla="*/ 23 w 27"/>
                <a:gd name="T29" fmla="*/ 1 h 5"/>
                <a:gd name="T30" fmla="*/ 24 w 27"/>
                <a:gd name="T31" fmla="*/ 0 h 5"/>
                <a:gd name="T32" fmla="*/ 25 w 27"/>
                <a:gd name="T33" fmla="*/ 0 h 5"/>
                <a:gd name="T34" fmla="*/ 26 w 27"/>
                <a:gd name="T35" fmla="*/ 0 h 5"/>
                <a:gd name="T36" fmla="*/ 0 w 27"/>
                <a:gd name="T37" fmla="*/ 4 h 5"/>
                <a:gd name="T38" fmla="*/ 26 w 27"/>
                <a:gd name="T39" fmla="*/ 0 h 5"/>
                <a:gd name="T40" fmla="*/ 25 w 27"/>
                <a:gd name="T41" fmla="*/ 0 h 5"/>
                <a:gd name="T42" fmla="*/ 24 w 27"/>
                <a:gd name="T43" fmla="*/ 0 h 5"/>
                <a:gd name="T44" fmla="*/ 23 w 27"/>
                <a:gd name="T45" fmla="*/ 1 h 5"/>
                <a:gd name="T46" fmla="*/ 20 w 27"/>
                <a:gd name="T47" fmla="*/ 1 h 5"/>
                <a:gd name="T48" fmla="*/ 19 w 27"/>
                <a:gd name="T49" fmla="*/ 1 h 5"/>
                <a:gd name="T50" fmla="*/ 17 w 27"/>
                <a:gd name="T51" fmla="*/ 1 h 5"/>
                <a:gd name="T52" fmla="*/ 16 w 27"/>
                <a:gd name="T53" fmla="*/ 1 h 5"/>
                <a:gd name="T54" fmla="*/ 14 w 27"/>
                <a:gd name="T55" fmla="*/ 2 h 5"/>
                <a:gd name="T56" fmla="*/ 12 w 27"/>
                <a:gd name="T57" fmla="*/ 2 h 5"/>
                <a:gd name="T58" fmla="*/ 11 w 27"/>
                <a:gd name="T59" fmla="*/ 2 h 5"/>
                <a:gd name="T60" fmla="*/ 9 w 27"/>
                <a:gd name="T61" fmla="*/ 2 h 5"/>
                <a:gd name="T62" fmla="*/ 7 w 27"/>
                <a:gd name="T63" fmla="*/ 3 h 5"/>
                <a:gd name="T64" fmla="*/ 6 w 27"/>
                <a:gd name="T65" fmla="*/ 3 h 5"/>
                <a:gd name="T66" fmla="*/ 3 w 27"/>
                <a:gd name="T67" fmla="*/ 4 h 5"/>
                <a:gd name="T68" fmla="*/ 1 w 27"/>
                <a:gd name="T69" fmla="*/ 4 h 5"/>
                <a:gd name="T70" fmla="*/ 0 w 27"/>
                <a:gd name="T7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5">
                  <a:moveTo>
                    <a:pt x="0" y="4"/>
                  </a:moveTo>
                  <a:lnTo>
                    <a:pt x="0" y="4"/>
                  </a:lnTo>
                  <a:lnTo>
                    <a:pt x="1" y="4"/>
                  </a:lnTo>
                  <a:lnTo>
                    <a:pt x="3" y="4"/>
                  </a:lnTo>
                  <a:lnTo>
                    <a:pt x="6" y="3"/>
                  </a:lnTo>
                  <a:lnTo>
                    <a:pt x="7" y="3"/>
                  </a:lnTo>
                  <a:lnTo>
                    <a:pt x="9" y="2"/>
                  </a:lnTo>
                  <a:lnTo>
                    <a:pt x="11" y="2"/>
                  </a:lnTo>
                  <a:lnTo>
                    <a:pt x="12" y="2"/>
                  </a:lnTo>
                  <a:lnTo>
                    <a:pt x="14" y="2"/>
                  </a:lnTo>
                  <a:lnTo>
                    <a:pt x="16" y="1"/>
                  </a:lnTo>
                  <a:lnTo>
                    <a:pt x="17" y="1"/>
                  </a:lnTo>
                  <a:lnTo>
                    <a:pt x="19" y="1"/>
                  </a:lnTo>
                  <a:lnTo>
                    <a:pt x="20" y="1"/>
                  </a:lnTo>
                  <a:lnTo>
                    <a:pt x="23" y="1"/>
                  </a:lnTo>
                  <a:lnTo>
                    <a:pt x="24" y="0"/>
                  </a:lnTo>
                  <a:lnTo>
                    <a:pt x="25" y="0"/>
                  </a:lnTo>
                  <a:lnTo>
                    <a:pt x="26" y="0"/>
                  </a:lnTo>
                  <a:lnTo>
                    <a:pt x="0" y="4"/>
                  </a:lnTo>
                  <a:lnTo>
                    <a:pt x="26" y="0"/>
                  </a:lnTo>
                  <a:lnTo>
                    <a:pt x="25" y="0"/>
                  </a:lnTo>
                  <a:lnTo>
                    <a:pt x="24" y="0"/>
                  </a:lnTo>
                  <a:lnTo>
                    <a:pt x="23" y="1"/>
                  </a:lnTo>
                  <a:lnTo>
                    <a:pt x="20" y="1"/>
                  </a:lnTo>
                  <a:lnTo>
                    <a:pt x="19" y="1"/>
                  </a:lnTo>
                  <a:lnTo>
                    <a:pt x="17" y="1"/>
                  </a:lnTo>
                  <a:lnTo>
                    <a:pt x="16" y="1"/>
                  </a:lnTo>
                  <a:lnTo>
                    <a:pt x="14" y="2"/>
                  </a:lnTo>
                  <a:lnTo>
                    <a:pt x="12" y="2"/>
                  </a:lnTo>
                  <a:lnTo>
                    <a:pt x="11" y="2"/>
                  </a:lnTo>
                  <a:lnTo>
                    <a:pt x="9" y="2"/>
                  </a:lnTo>
                  <a:lnTo>
                    <a:pt x="7" y="3"/>
                  </a:lnTo>
                  <a:lnTo>
                    <a:pt x="6" y="3"/>
                  </a:lnTo>
                  <a:lnTo>
                    <a:pt x="3" y="4"/>
                  </a:lnTo>
                  <a:lnTo>
                    <a:pt x="1"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3" name="Freeform 259"/>
            <p:cNvSpPr>
              <a:spLocks/>
            </p:cNvSpPr>
            <p:nvPr/>
          </p:nvSpPr>
          <p:spPr bwMode="auto">
            <a:xfrm>
              <a:off x="5592" y="768"/>
              <a:ext cx="22" cy="3"/>
            </a:xfrm>
            <a:custGeom>
              <a:avLst/>
              <a:gdLst>
                <a:gd name="T0" fmla="*/ 20 w 22"/>
                <a:gd name="T1" fmla="*/ 2 h 3"/>
                <a:gd name="T2" fmla="*/ 19 w 22"/>
                <a:gd name="T3" fmla="*/ 2 h 3"/>
                <a:gd name="T4" fmla="*/ 18 w 22"/>
                <a:gd name="T5" fmla="*/ 2 h 3"/>
                <a:gd name="T6" fmla="*/ 18 w 22"/>
                <a:gd name="T7" fmla="*/ 2 h 3"/>
                <a:gd name="T8" fmla="*/ 16 w 22"/>
                <a:gd name="T9" fmla="*/ 2 h 3"/>
                <a:gd name="T10" fmla="*/ 15 w 22"/>
                <a:gd name="T11" fmla="*/ 1 h 3"/>
                <a:gd name="T12" fmla="*/ 13 w 22"/>
                <a:gd name="T13" fmla="*/ 1 h 3"/>
                <a:gd name="T14" fmla="*/ 12 w 22"/>
                <a:gd name="T15" fmla="*/ 1 h 3"/>
                <a:gd name="T16" fmla="*/ 11 w 22"/>
                <a:gd name="T17" fmla="*/ 1 h 3"/>
                <a:gd name="T18" fmla="*/ 10 w 22"/>
                <a:gd name="T19" fmla="*/ 1 h 3"/>
                <a:gd name="T20" fmla="*/ 9 w 22"/>
                <a:gd name="T21" fmla="*/ 1 h 3"/>
                <a:gd name="T22" fmla="*/ 7 w 22"/>
                <a:gd name="T23" fmla="*/ 1 h 3"/>
                <a:gd name="T24" fmla="*/ 5 w 22"/>
                <a:gd name="T25" fmla="*/ 1 h 3"/>
                <a:gd name="T26" fmla="*/ 4 w 22"/>
                <a:gd name="T27" fmla="*/ 1 h 3"/>
                <a:gd name="T28" fmla="*/ 3 w 22"/>
                <a:gd name="T29" fmla="*/ 0 h 3"/>
                <a:gd name="T30" fmla="*/ 1 w 22"/>
                <a:gd name="T31" fmla="*/ 0 h 3"/>
                <a:gd name="T32" fmla="*/ 0 w 22"/>
                <a:gd name="T33" fmla="*/ 0 h 3"/>
                <a:gd name="T34" fmla="*/ 0 w 22"/>
                <a:gd name="T35" fmla="*/ 0 h 3"/>
                <a:gd name="T36" fmla="*/ 1 w 22"/>
                <a:gd name="T37" fmla="*/ 0 h 3"/>
                <a:gd name="T38" fmla="*/ 3 w 22"/>
                <a:gd name="T39" fmla="*/ 0 h 3"/>
                <a:gd name="T40" fmla="*/ 4 w 22"/>
                <a:gd name="T41" fmla="*/ 0 h 3"/>
                <a:gd name="T42" fmla="*/ 5 w 22"/>
                <a:gd name="T43" fmla="*/ 0 h 3"/>
                <a:gd name="T44" fmla="*/ 7 w 22"/>
                <a:gd name="T45" fmla="*/ 0 h 3"/>
                <a:gd name="T46" fmla="*/ 9 w 22"/>
                <a:gd name="T47" fmla="*/ 0 h 3"/>
                <a:gd name="T48" fmla="*/ 10 w 22"/>
                <a:gd name="T49" fmla="*/ 1 h 3"/>
                <a:gd name="T50" fmla="*/ 11 w 22"/>
                <a:gd name="T51" fmla="*/ 1 h 3"/>
                <a:gd name="T52" fmla="*/ 12 w 22"/>
                <a:gd name="T53" fmla="*/ 1 h 3"/>
                <a:gd name="T54" fmla="*/ 13 w 22"/>
                <a:gd name="T55" fmla="*/ 1 h 3"/>
                <a:gd name="T56" fmla="*/ 15 w 22"/>
                <a:gd name="T57" fmla="*/ 1 h 3"/>
                <a:gd name="T58" fmla="*/ 17 w 22"/>
                <a:gd name="T59" fmla="*/ 1 h 3"/>
                <a:gd name="T60" fmla="*/ 18 w 22"/>
                <a:gd name="T61" fmla="*/ 1 h 3"/>
                <a:gd name="T62" fmla="*/ 18 w 22"/>
                <a:gd name="T63" fmla="*/ 1 h 3"/>
                <a:gd name="T64" fmla="*/ 20 w 22"/>
                <a:gd name="T65" fmla="*/ 1 h 3"/>
                <a:gd name="T66" fmla="*/ 21 w 22"/>
                <a:gd name="T67" fmla="*/ 1 h 3"/>
                <a:gd name="T68" fmla="*/ 20 w 22"/>
                <a:gd name="T6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
                  <a:moveTo>
                    <a:pt x="20" y="2"/>
                  </a:moveTo>
                  <a:lnTo>
                    <a:pt x="19" y="2"/>
                  </a:lnTo>
                  <a:lnTo>
                    <a:pt x="18" y="2"/>
                  </a:lnTo>
                  <a:lnTo>
                    <a:pt x="18" y="2"/>
                  </a:lnTo>
                  <a:lnTo>
                    <a:pt x="16" y="2"/>
                  </a:lnTo>
                  <a:lnTo>
                    <a:pt x="15" y="1"/>
                  </a:lnTo>
                  <a:lnTo>
                    <a:pt x="13" y="1"/>
                  </a:lnTo>
                  <a:lnTo>
                    <a:pt x="12" y="1"/>
                  </a:lnTo>
                  <a:lnTo>
                    <a:pt x="11" y="1"/>
                  </a:lnTo>
                  <a:lnTo>
                    <a:pt x="10" y="1"/>
                  </a:lnTo>
                  <a:lnTo>
                    <a:pt x="9" y="1"/>
                  </a:lnTo>
                  <a:lnTo>
                    <a:pt x="7" y="1"/>
                  </a:lnTo>
                  <a:lnTo>
                    <a:pt x="5" y="1"/>
                  </a:lnTo>
                  <a:lnTo>
                    <a:pt x="4" y="1"/>
                  </a:lnTo>
                  <a:lnTo>
                    <a:pt x="3" y="0"/>
                  </a:lnTo>
                  <a:lnTo>
                    <a:pt x="1" y="0"/>
                  </a:lnTo>
                  <a:lnTo>
                    <a:pt x="0" y="0"/>
                  </a:lnTo>
                  <a:lnTo>
                    <a:pt x="0" y="0"/>
                  </a:lnTo>
                  <a:lnTo>
                    <a:pt x="1" y="0"/>
                  </a:lnTo>
                  <a:lnTo>
                    <a:pt x="3" y="0"/>
                  </a:lnTo>
                  <a:lnTo>
                    <a:pt x="4" y="0"/>
                  </a:lnTo>
                  <a:lnTo>
                    <a:pt x="5" y="0"/>
                  </a:lnTo>
                  <a:lnTo>
                    <a:pt x="7" y="0"/>
                  </a:lnTo>
                  <a:lnTo>
                    <a:pt x="9" y="0"/>
                  </a:lnTo>
                  <a:lnTo>
                    <a:pt x="10" y="1"/>
                  </a:lnTo>
                  <a:lnTo>
                    <a:pt x="11" y="1"/>
                  </a:lnTo>
                  <a:lnTo>
                    <a:pt x="12" y="1"/>
                  </a:lnTo>
                  <a:lnTo>
                    <a:pt x="13" y="1"/>
                  </a:lnTo>
                  <a:lnTo>
                    <a:pt x="15" y="1"/>
                  </a:lnTo>
                  <a:lnTo>
                    <a:pt x="17" y="1"/>
                  </a:lnTo>
                  <a:lnTo>
                    <a:pt x="18" y="1"/>
                  </a:lnTo>
                  <a:lnTo>
                    <a:pt x="18" y="1"/>
                  </a:lnTo>
                  <a:lnTo>
                    <a:pt x="20" y="1"/>
                  </a:lnTo>
                  <a:lnTo>
                    <a:pt x="21" y="1"/>
                  </a:lnTo>
                  <a:lnTo>
                    <a:pt x="2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4" name="Freeform 260"/>
            <p:cNvSpPr>
              <a:spLocks/>
            </p:cNvSpPr>
            <p:nvPr/>
          </p:nvSpPr>
          <p:spPr bwMode="auto">
            <a:xfrm>
              <a:off x="5645" y="766"/>
              <a:ext cx="7" cy="12"/>
            </a:xfrm>
            <a:custGeom>
              <a:avLst/>
              <a:gdLst>
                <a:gd name="T0" fmla="*/ 6 w 7"/>
                <a:gd name="T1" fmla="*/ 11 h 12"/>
                <a:gd name="T2" fmla="*/ 0 w 7"/>
                <a:gd name="T3" fmla="*/ 11 h 12"/>
                <a:gd name="T4" fmla="*/ 0 w 7"/>
                <a:gd name="T5" fmla="*/ 0 h 12"/>
                <a:gd name="T6" fmla="*/ 6 w 7"/>
                <a:gd name="T7" fmla="*/ 0 h 12"/>
                <a:gd name="T8" fmla="*/ 6 w 7"/>
                <a:gd name="T9" fmla="*/ 11 h 12"/>
              </a:gdLst>
              <a:ahLst/>
              <a:cxnLst>
                <a:cxn ang="0">
                  <a:pos x="T0" y="T1"/>
                </a:cxn>
                <a:cxn ang="0">
                  <a:pos x="T2" y="T3"/>
                </a:cxn>
                <a:cxn ang="0">
                  <a:pos x="T4" y="T5"/>
                </a:cxn>
                <a:cxn ang="0">
                  <a:pos x="T6" y="T7"/>
                </a:cxn>
                <a:cxn ang="0">
                  <a:pos x="T8" y="T9"/>
                </a:cxn>
              </a:cxnLst>
              <a:rect l="0" t="0" r="r" b="b"/>
              <a:pathLst>
                <a:path w="7" h="12">
                  <a:moveTo>
                    <a:pt x="6" y="11"/>
                  </a:moveTo>
                  <a:lnTo>
                    <a:pt x="0" y="11"/>
                  </a:lnTo>
                  <a:lnTo>
                    <a:pt x="0" y="0"/>
                  </a:lnTo>
                  <a:lnTo>
                    <a:pt x="6" y="0"/>
                  </a:lnTo>
                  <a:lnTo>
                    <a:pt x="6"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5" name="Freeform 261"/>
            <p:cNvSpPr>
              <a:spLocks/>
            </p:cNvSpPr>
            <p:nvPr/>
          </p:nvSpPr>
          <p:spPr bwMode="auto">
            <a:xfrm>
              <a:off x="5713" y="759"/>
              <a:ext cx="6" cy="19"/>
            </a:xfrm>
            <a:custGeom>
              <a:avLst/>
              <a:gdLst>
                <a:gd name="T0" fmla="*/ 5 w 6"/>
                <a:gd name="T1" fmla="*/ 18 h 19"/>
                <a:gd name="T2" fmla="*/ 0 w 6"/>
                <a:gd name="T3" fmla="*/ 18 h 19"/>
                <a:gd name="T4" fmla="*/ 0 w 6"/>
                <a:gd name="T5" fmla="*/ 0 h 19"/>
                <a:gd name="T6" fmla="*/ 5 w 6"/>
                <a:gd name="T7" fmla="*/ 0 h 19"/>
                <a:gd name="T8" fmla="*/ 5 w 6"/>
                <a:gd name="T9" fmla="*/ 18 h 19"/>
              </a:gdLst>
              <a:ahLst/>
              <a:cxnLst>
                <a:cxn ang="0">
                  <a:pos x="T0" y="T1"/>
                </a:cxn>
                <a:cxn ang="0">
                  <a:pos x="T2" y="T3"/>
                </a:cxn>
                <a:cxn ang="0">
                  <a:pos x="T4" y="T5"/>
                </a:cxn>
                <a:cxn ang="0">
                  <a:pos x="T6" y="T7"/>
                </a:cxn>
                <a:cxn ang="0">
                  <a:pos x="T8" y="T9"/>
                </a:cxn>
              </a:cxnLst>
              <a:rect l="0" t="0" r="r" b="b"/>
              <a:pathLst>
                <a:path w="6" h="19">
                  <a:moveTo>
                    <a:pt x="5" y="18"/>
                  </a:moveTo>
                  <a:lnTo>
                    <a:pt x="0" y="18"/>
                  </a:lnTo>
                  <a:lnTo>
                    <a:pt x="0" y="0"/>
                  </a:lnTo>
                  <a:lnTo>
                    <a:pt x="5" y="0"/>
                  </a:lnTo>
                  <a:lnTo>
                    <a:pt x="5" y="1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6" name="Freeform 262"/>
            <p:cNvSpPr>
              <a:spLocks/>
            </p:cNvSpPr>
            <p:nvPr/>
          </p:nvSpPr>
          <p:spPr bwMode="auto">
            <a:xfrm>
              <a:off x="5596" y="786"/>
              <a:ext cx="23" cy="1"/>
            </a:xfrm>
            <a:custGeom>
              <a:avLst/>
              <a:gdLst>
                <a:gd name="T0" fmla="*/ 0 w 23"/>
                <a:gd name="T1" fmla="*/ 0 h 1"/>
                <a:gd name="T2" fmla="*/ 0 w 23"/>
                <a:gd name="T3" fmla="*/ 0 h 1"/>
                <a:gd name="T4" fmla="*/ 22 w 23"/>
                <a:gd name="T5" fmla="*/ 0 h 1"/>
                <a:gd name="T6" fmla="*/ 0 w 23"/>
                <a:gd name="T7" fmla="*/ 0 h 1"/>
              </a:gdLst>
              <a:ahLst/>
              <a:cxnLst>
                <a:cxn ang="0">
                  <a:pos x="T0" y="T1"/>
                </a:cxn>
                <a:cxn ang="0">
                  <a:pos x="T2" y="T3"/>
                </a:cxn>
                <a:cxn ang="0">
                  <a:pos x="T4" y="T5"/>
                </a:cxn>
                <a:cxn ang="0">
                  <a:pos x="T6" y="T7"/>
                </a:cxn>
              </a:cxnLst>
              <a:rect l="0" t="0" r="r" b="b"/>
              <a:pathLst>
                <a:path w="23" h="1">
                  <a:moveTo>
                    <a:pt x="0" y="0"/>
                  </a:moveTo>
                  <a:lnTo>
                    <a:pt x="0" y="0"/>
                  </a:lnTo>
                  <a:lnTo>
                    <a:pt x="22"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7" name="Freeform 263"/>
            <p:cNvSpPr>
              <a:spLocks/>
            </p:cNvSpPr>
            <p:nvPr/>
          </p:nvSpPr>
          <p:spPr bwMode="auto">
            <a:xfrm>
              <a:off x="5615" y="763"/>
              <a:ext cx="4" cy="2"/>
            </a:xfrm>
            <a:custGeom>
              <a:avLst/>
              <a:gdLst>
                <a:gd name="T0" fmla="*/ 3 w 4"/>
                <a:gd name="T1" fmla="*/ 1 h 2"/>
                <a:gd name="T2" fmla="*/ 2 w 4"/>
                <a:gd name="T3" fmla="*/ 1 h 2"/>
                <a:gd name="T4" fmla="*/ 2 w 4"/>
                <a:gd name="T5" fmla="*/ 1 h 2"/>
                <a:gd name="T6" fmla="*/ 1 w 4"/>
                <a:gd name="T7" fmla="*/ 1 h 2"/>
                <a:gd name="T8" fmla="*/ 1 w 4"/>
                <a:gd name="T9" fmla="*/ 0 h 2"/>
                <a:gd name="T10" fmla="*/ 0 w 4"/>
                <a:gd name="T11" fmla="*/ 0 h 2"/>
                <a:gd name="T12" fmla="*/ 0 w 4"/>
                <a:gd name="T13" fmla="*/ 0 h 2"/>
                <a:gd name="T14" fmla="*/ 3 w 4"/>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3" y="1"/>
                  </a:moveTo>
                  <a:lnTo>
                    <a:pt x="2" y="1"/>
                  </a:lnTo>
                  <a:lnTo>
                    <a:pt x="2" y="1"/>
                  </a:lnTo>
                  <a:lnTo>
                    <a:pt x="1" y="1"/>
                  </a:lnTo>
                  <a:lnTo>
                    <a:pt x="1" y="0"/>
                  </a:lnTo>
                  <a:lnTo>
                    <a:pt x="0" y="0"/>
                  </a:lnTo>
                  <a:lnTo>
                    <a:pt x="0" y="0"/>
                  </a:lnTo>
                  <a:lnTo>
                    <a:pt x="3"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8" name="Freeform 264"/>
            <p:cNvSpPr>
              <a:spLocks/>
            </p:cNvSpPr>
            <p:nvPr/>
          </p:nvSpPr>
          <p:spPr bwMode="auto">
            <a:xfrm>
              <a:off x="5618" y="763"/>
              <a:ext cx="5" cy="8"/>
            </a:xfrm>
            <a:custGeom>
              <a:avLst/>
              <a:gdLst>
                <a:gd name="T0" fmla="*/ 0 w 5"/>
                <a:gd name="T1" fmla="*/ 7 h 8"/>
                <a:gd name="T2" fmla="*/ 0 w 5"/>
                <a:gd name="T3" fmla="*/ 7 h 8"/>
                <a:gd name="T4" fmla="*/ 1 w 5"/>
                <a:gd name="T5" fmla="*/ 6 h 8"/>
                <a:gd name="T6" fmla="*/ 1 w 5"/>
                <a:gd name="T7" fmla="*/ 5 h 8"/>
                <a:gd name="T8" fmla="*/ 3 w 5"/>
                <a:gd name="T9" fmla="*/ 4 h 8"/>
                <a:gd name="T10" fmla="*/ 3 w 5"/>
                <a:gd name="T11" fmla="*/ 3 h 8"/>
                <a:gd name="T12" fmla="*/ 4 w 5"/>
                <a:gd name="T13" fmla="*/ 1 h 8"/>
                <a:gd name="T14" fmla="*/ 4 w 5"/>
                <a:gd name="T15" fmla="*/ 0 h 8"/>
                <a:gd name="T16" fmla="*/ 0 w 5"/>
                <a:gd name="T17" fmla="*/ 7 h 8"/>
                <a:gd name="T18" fmla="*/ 4 w 5"/>
                <a:gd name="T19" fmla="*/ 0 h 8"/>
                <a:gd name="T20" fmla="*/ 4 w 5"/>
                <a:gd name="T21" fmla="*/ 1 h 8"/>
                <a:gd name="T22" fmla="*/ 3 w 5"/>
                <a:gd name="T23" fmla="*/ 3 h 8"/>
                <a:gd name="T24" fmla="*/ 3 w 5"/>
                <a:gd name="T25" fmla="*/ 4 h 8"/>
                <a:gd name="T26" fmla="*/ 1 w 5"/>
                <a:gd name="T27" fmla="*/ 5 h 8"/>
                <a:gd name="T28" fmla="*/ 1 w 5"/>
                <a:gd name="T29" fmla="*/ 6 h 8"/>
                <a:gd name="T30" fmla="*/ 0 w 5"/>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8">
                  <a:moveTo>
                    <a:pt x="0" y="7"/>
                  </a:moveTo>
                  <a:lnTo>
                    <a:pt x="0" y="7"/>
                  </a:lnTo>
                  <a:lnTo>
                    <a:pt x="1" y="6"/>
                  </a:lnTo>
                  <a:lnTo>
                    <a:pt x="1" y="5"/>
                  </a:lnTo>
                  <a:lnTo>
                    <a:pt x="3" y="4"/>
                  </a:lnTo>
                  <a:lnTo>
                    <a:pt x="3" y="3"/>
                  </a:lnTo>
                  <a:lnTo>
                    <a:pt x="4" y="1"/>
                  </a:lnTo>
                  <a:lnTo>
                    <a:pt x="4" y="0"/>
                  </a:lnTo>
                  <a:lnTo>
                    <a:pt x="0" y="7"/>
                  </a:lnTo>
                  <a:lnTo>
                    <a:pt x="4" y="0"/>
                  </a:lnTo>
                  <a:lnTo>
                    <a:pt x="4" y="1"/>
                  </a:lnTo>
                  <a:lnTo>
                    <a:pt x="3" y="3"/>
                  </a:lnTo>
                  <a:lnTo>
                    <a:pt x="3" y="4"/>
                  </a:lnTo>
                  <a:lnTo>
                    <a:pt x="1" y="5"/>
                  </a:lnTo>
                  <a:lnTo>
                    <a:pt x="1" y="6"/>
                  </a:lnTo>
                  <a:lnTo>
                    <a:pt x="0"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9" name="Freeform 265"/>
            <p:cNvSpPr>
              <a:spLocks/>
            </p:cNvSpPr>
            <p:nvPr/>
          </p:nvSpPr>
          <p:spPr bwMode="auto">
            <a:xfrm>
              <a:off x="5615" y="763"/>
              <a:ext cx="4" cy="2"/>
            </a:xfrm>
            <a:custGeom>
              <a:avLst/>
              <a:gdLst>
                <a:gd name="T0" fmla="*/ 1 w 4"/>
                <a:gd name="T1" fmla="*/ 0 h 2"/>
                <a:gd name="T2" fmla="*/ 1 w 4"/>
                <a:gd name="T3" fmla="*/ 0 h 2"/>
                <a:gd name="T4" fmla="*/ 1 w 4"/>
                <a:gd name="T5" fmla="*/ 0 h 2"/>
                <a:gd name="T6" fmla="*/ 1 w 4"/>
                <a:gd name="T7" fmla="*/ 0 h 2"/>
                <a:gd name="T8" fmla="*/ 2 w 4"/>
                <a:gd name="T9" fmla="*/ 1 h 2"/>
                <a:gd name="T10" fmla="*/ 3 w 4"/>
                <a:gd name="T11" fmla="*/ 1 h 2"/>
                <a:gd name="T12" fmla="*/ 3 w 4"/>
                <a:gd name="T13" fmla="*/ 1 h 2"/>
                <a:gd name="T14" fmla="*/ 3 w 4"/>
                <a:gd name="T15" fmla="*/ 1 h 2"/>
                <a:gd name="T16" fmla="*/ 2 w 4"/>
                <a:gd name="T17" fmla="*/ 1 h 2"/>
                <a:gd name="T18" fmla="*/ 1 w 4"/>
                <a:gd name="T19" fmla="*/ 1 h 2"/>
                <a:gd name="T20" fmla="*/ 1 w 4"/>
                <a:gd name="T21" fmla="*/ 1 h 2"/>
                <a:gd name="T22" fmla="*/ 1 w 4"/>
                <a:gd name="T23" fmla="*/ 1 h 2"/>
                <a:gd name="T24" fmla="*/ 0 w 4"/>
                <a:gd name="T25" fmla="*/ 0 h 2"/>
                <a:gd name="T26" fmla="*/ 0 w 4"/>
                <a:gd name="T27" fmla="*/ 0 h 2"/>
                <a:gd name="T28" fmla="*/ 0 w 4"/>
                <a:gd name="T29" fmla="*/ 0 h 2"/>
                <a:gd name="T30" fmla="*/ 1 w 4"/>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1" y="0"/>
                  </a:moveTo>
                  <a:lnTo>
                    <a:pt x="1" y="0"/>
                  </a:lnTo>
                  <a:lnTo>
                    <a:pt x="1" y="0"/>
                  </a:lnTo>
                  <a:lnTo>
                    <a:pt x="1" y="0"/>
                  </a:lnTo>
                  <a:lnTo>
                    <a:pt x="2" y="1"/>
                  </a:lnTo>
                  <a:lnTo>
                    <a:pt x="3" y="1"/>
                  </a:lnTo>
                  <a:lnTo>
                    <a:pt x="3" y="1"/>
                  </a:lnTo>
                  <a:lnTo>
                    <a:pt x="3" y="1"/>
                  </a:lnTo>
                  <a:lnTo>
                    <a:pt x="2" y="1"/>
                  </a:lnTo>
                  <a:lnTo>
                    <a:pt x="1" y="1"/>
                  </a:lnTo>
                  <a:lnTo>
                    <a:pt x="1" y="1"/>
                  </a:lnTo>
                  <a:lnTo>
                    <a:pt x="1" y="1"/>
                  </a:lnTo>
                  <a:lnTo>
                    <a:pt x="0" y="0"/>
                  </a:lnTo>
                  <a:lnTo>
                    <a:pt x="0" y="0"/>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grpSp>
    </p:spTree>
    <p:extLst>
      <p:ext uri="{BB962C8B-B14F-4D97-AF65-F5344CB8AC3E}">
        <p14:creationId xmlns:p14="http://schemas.microsoft.com/office/powerpoint/2010/main" val="244812448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eaLnBrk="0" fontAlgn="base" hangingPunct="0">
        <a:spcBef>
          <a:spcPct val="0"/>
        </a:spcBef>
        <a:spcAft>
          <a:spcPct val="0"/>
        </a:spcAft>
        <a:defRPr sz="4800" b="1">
          <a:solidFill>
            <a:schemeClr val="folHlink"/>
          </a:solidFill>
          <a:latin typeface="+mj-lt"/>
          <a:ea typeface="+mj-ea"/>
          <a:cs typeface="+mj-cs"/>
        </a:defRPr>
      </a:lvl1pPr>
      <a:lvl2pPr algn="l" rtl="0" eaLnBrk="0" fontAlgn="base" hangingPunct="0">
        <a:spcBef>
          <a:spcPct val="0"/>
        </a:spcBef>
        <a:spcAft>
          <a:spcPct val="0"/>
        </a:spcAft>
        <a:defRPr sz="4800" b="1">
          <a:solidFill>
            <a:schemeClr val="folHlink"/>
          </a:solidFill>
          <a:latin typeface="Arial Narrow" pitchFamily="34" charset="0"/>
        </a:defRPr>
      </a:lvl2pPr>
      <a:lvl3pPr algn="l" rtl="0" eaLnBrk="0" fontAlgn="base" hangingPunct="0">
        <a:spcBef>
          <a:spcPct val="0"/>
        </a:spcBef>
        <a:spcAft>
          <a:spcPct val="0"/>
        </a:spcAft>
        <a:defRPr sz="4800" b="1">
          <a:solidFill>
            <a:schemeClr val="folHlink"/>
          </a:solidFill>
          <a:latin typeface="Arial Narrow" pitchFamily="34" charset="0"/>
        </a:defRPr>
      </a:lvl3pPr>
      <a:lvl4pPr algn="l" rtl="0" eaLnBrk="0" fontAlgn="base" hangingPunct="0">
        <a:spcBef>
          <a:spcPct val="0"/>
        </a:spcBef>
        <a:spcAft>
          <a:spcPct val="0"/>
        </a:spcAft>
        <a:defRPr sz="4800" b="1">
          <a:solidFill>
            <a:schemeClr val="folHlink"/>
          </a:solidFill>
          <a:latin typeface="Arial Narrow" pitchFamily="34" charset="0"/>
        </a:defRPr>
      </a:lvl4pPr>
      <a:lvl5pPr algn="l" rtl="0" eaLnBrk="0" fontAlgn="base" hangingPunct="0">
        <a:spcBef>
          <a:spcPct val="0"/>
        </a:spcBef>
        <a:spcAft>
          <a:spcPct val="0"/>
        </a:spcAft>
        <a:defRPr sz="4800" b="1">
          <a:solidFill>
            <a:schemeClr val="folHlink"/>
          </a:solidFill>
          <a:latin typeface="Arial Narrow" pitchFamily="34" charset="0"/>
        </a:defRPr>
      </a:lvl5pPr>
      <a:lvl6pPr marL="457200" algn="l" rtl="0" eaLnBrk="0" fontAlgn="base" hangingPunct="0">
        <a:spcBef>
          <a:spcPct val="0"/>
        </a:spcBef>
        <a:spcAft>
          <a:spcPct val="0"/>
        </a:spcAft>
        <a:defRPr sz="4800" b="1">
          <a:solidFill>
            <a:schemeClr val="folHlink"/>
          </a:solidFill>
          <a:latin typeface="Arial Narrow" pitchFamily="34" charset="0"/>
        </a:defRPr>
      </a:lvl6pPr>
      <a:lvl7pPr marL="914400" algn="l" rtl="0" eaLnBrk="0" fontAlgn="base" hangingPunct="0">
        <a:spcBef>
          <a:spcPct val="0"/>
        </a:spcBef>
        <a:spcAft>
          <a:spcPct val="0"/>
        </a:spcAft>
        <a:defRPr sz="4800" b="1">
          <a:solidFill>
            <a:schemeClr val="folHlink"/>
          </a:solidFill>
          <a:latin typeface="Arial Narrow" pitchFamily="34" charset="0"/>
        </a:defRPr>
      </a:lvl7pPr>
      <a:lvl8pPr marL="1371600" algn="l" rtl="0" eaLnBrk="0" fontAlgn="base" hangingPunct="0">
        <a:spcBef>
          <a:spcPct val="0"/>
        </a:spcBef>
        <a:spcAft>
          <a:spcPct val="0"/>
        </a:spcAft>
        <a:defRPr sz="4800" b="1">
          <a:solidFill>
            <a:schemeClr val="folHlink"/>
          </a:solidFill>
          <a:latin typeface="Arial Narrow" pitchFamily="34" charset="0"/>
        </a:defRPr>
      </a:lvl8pPr>
      <a:lvl9pPr marL="1828800" algn="l" rtl="0" eaLnBrk="0" fontAlgn="base" hangingPunct="0">
        <a:spcBef>
          <a:spcPct val="0"/>
        </a:spcBef>
        <a:spcAft>
          <a:spcPct val="0"/>
        </a:spcAft>
        <a:defRPr sz="4800" b="1">
          <a:solidFill>
            <a:schemeClr val="folHlink"/>
          </a:solidFill>
          <a:latin typeface="Arial Narrow"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A2C1FE"/>
        </a:buClr>
        <a:buSzPct val="75000"/>
        <a:buFont typeface="Monotype Sorts" pitchFamily="2" charset="2"/>
        <a:buChar char="l"/>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n"/>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Font typeface="Wingdings" pitchFamily="2" charset="2"/>
        <a:buChar char="v"/>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0047"/>
            </a:gs>
            <a:gs pos="53000">
              <a:srgbClr val="0000CC"/>
            </a:gs>
            <a:gs pos="100000">
              <a:srgbClr val="000047"/>
            </a:gs>
          </a:gsLst>
          <a:lin ang="5400000" scaled="1"/>
          <a:tileRect/>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6" tIns="45619" rIns="91236" bIns="45619"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6" tIns="45619" rIns="91236" bIns="456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6" tIns="45619" rIns="91236" bIns="45619" numCol="1" anchor="t" anchorCtr="0" compatLnSpc="1">
            <a:prstTxWarp prst="textNoShape">
              <a:avLst/>
            </a:prstTxWarp>
          </a:bodyPr>
          <a:lstStyle>
            <a:lvl1pPr algn="l">
              <a:defRPr sz="1400">
                <a:solidFill>
                  <a:srgbClr val="000000"/>
                </a:solidFill>
                <a:latin typeface="Arial" pitchFamily="34" charset="0"/>
                <a:ea typeface="+mn-ea"/>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6" tIns="45619" rIns="91236" bIns="45619" numCol="1" anchor="t" anchorCtr="0" compatLnSpc="1">
            <a:prstTxWarp prst="textNoShape">
              <a:avLst/>
            </a:prstTxWarp>
          </a:bodyPr>
          <a:lstStyle>
            <a:lvl1pPr algn="ctr">
              <a:defRPr sz="1400">
                <a:solidFill>
                  <a:srgbClr val="000000"/>
                </a:solidFill>
                <a:latin typeface="Arial" pitchFamily="34" charset="0"/>
                <a:ea typeface="+mn-ea"/>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6" tIns="45619" rIns="91236" bIns="45619" numCol="1" anchor="t" anchorCtr="0" compatLnSpc="1">
            <a:prstTxWarp prst="textNoShape">
              <a:avLst/>
            </a:prstTxWarp>
          </a:bodyPr>
          <a:lstStyle>
            <a:lvl1pPr algn="r">
              <a:defRPr sz="1400">
                <a:solidFill>
                  <a:srgbClr val="000000"/>
                </a:solidFill>
                <a:latin typeface="Arial" pitchFamily="34" charset="0"/>
                <a:ea typeface="+mn-ea"/>
              </a:defRPr>
            </a:lvl1pPr>
          </a:lstStyle>
          <a:p>
            <a:pPr fontAlgn="base">
              <a:spcBef>
                <a:spcPct val="0"/>
              </a:spcBef>
              <a:spcAft>
                <a:spcPct val="0"/>
              </a:spcAft>
              <a:defRPr/>
            </a:pPr>
            <a:fld id="{ECE54E58-05CC-4862-A946-F9B48E08BC5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453948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6183" algn="ctr" rtl="0" fontAlgn="base">
        <a:spcBef>
          <a:spcPct val="0"/>
        </a:spcBef>
        <a:spcAft>
          <a:spcPct val="0"/>
        </a:spcAft>
        <a:defRPr sz="4400">
          <a:solidFill>
            <a:schemeClr val="tx2"/>
          </a:solidFill>
          <a:latin typeface="Arial" pitchFamily="34" charset="0"/>
        </a:defRPr>
      </a:lvl6pPr>
      <a:lvl7pPr marL="912386" algn="ctr" rtl="0" fontAlgn="base">
        <a:spcBef>
          <a:spcPct val="0"/>
        </a:spcBef>
        <a:spcAft>
          <a:spcPct val="0"/>
        </a:spcAft>
        <a:defRPr sz="4400">
          <a:solidFill>
            <a:schemeClr val="tx2"/>
          </a:solidFill>
          <a:latin typeface="Arial" pitchFamily="34" charset="0"/>
        </a:defRPr>
      </a:lvl7pPr>
      <a:lvl8pPr marL="1368590" algn="ctr" rtl="0" fontAlgn="base">
        <a:spcBef>
          <a:spcPct val="0"/>
        </a:spcBef>
        <a:spcAft>
          <a:spcPct val="0"/>
        </a:spcAft>
        <a:defRPr sz="4400">
          <a:solidFill>
            <a:schemeClr val="tx2"/>
          </a:solidFill>
          <a:latin typeface="Arial" pitchFamily="34" charset="0"/>
        </a:defRPr>
      </a:lvl8pPr>
      <a:lvl9pPr marL="1824781"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sz="2800">
          <a:solidFill>
            <a:schemeClr val="tx1"/>
          </a:solidFill>
          <a:latin typeface="+mn-lt"/>
        </a:defRPr>
      </a:lvl2pPr>
      <a:lvl3pPr marL="1139825" indent="-227013" algn="l" rtl="0" eaLnBrk="0" fontAlgn="base" hangingPunct="0">
        <a:spcBef>
          <a:spcPct val="20000"/>
        </a:spcBef>
        <a:spcAft>
          <a:spcPct val="0"/>
        </a:spcAft>
        <a:buChar char="•"/>
        <a:defRPr sz="2400">
          <a:solidFill>
            <a:schemeClr val="tx1"/>
          </a:solidFill>
          <a:latin typeface="+mn-lt"/>
        </a:defRPr>
      </a:lvl3pPr>
      <a:lvl4pPr marL="1595438" indent="-227013" algn="l" rtl="0" eaLnBrk="0" fontAlgn="base" hangingPunct="0">
        <a:spcBef>
          <a:spcPct val="20000"/>
        </a:spcBef>
        <a:spcAft>
          <a:spcPct val="0"/>
        </a:spcAft>
        <a:buChar char="–"/>
        <a:defRPr sz="2000">
          <a:solidFill>
            <a:schemeClr val="tx1"/>
          </a:solidFill>
          <a:latin typeface="+mn-lt"/>
        </a:defRPr>
      </a:lvl4pPr>
      <a:lvl5pPr marL="2052638" indent="-227013" algn="l" rtl="0" eaLnBrk="0" fontAlgn="base" hangingPunct="0">
        <a:spcBef>
          <a:spcPct val="20000"/>
        </a:spcBef>
        <a:spcAft>
          <a:spcPct val="0"/>
        </a:spcAft>
        <a:buChar char="»"/>
        <a:defRPr sz="2000">
          <a:solidFill>
            <a:schemeClr val="tx1"/>
          </a:solidFill>
          <a:latin typeface="+mn-lt"/>
        </a:defRPr>
      </a:lvl5pPr>
      <a:lvl6pPr marL="2509078" indent="-228091" algn="l" rtl="0" fontAlgn="base">
        <a:spcBef>
          <a:spcPct val="20000"/>
        </a:spcBef>
        <a:spcAft>
          <a:spcPct val="0"/>
        </a:spcAft>
        <a:buChar char="»"/>
        <a:defRPr sz="2000">
          <a:solidFill>
            <a:schemeClr val="tx1"/>
          </a:solidFill>
          <a:latin typeface="+mn-lt"/>
        </a:defRPr>
      </a:lvl6pPr>
      <a:lvl7pPr marL="2965266" indent="-228091" algn="l" rtl="0" fontAlgn="base">
        <a:spcBef>
          <a:spcPct val="20000"/>
        </a:spcBef>
        <a:spcAft>
          <a:spcPct val="0"/>
        </a:spcAft>
        <a:buChar char="»"/>
        <a:defRPr sz="2000">
          <a:solidFill>
            <a:schemeClr val="tx1"/>
          </a:solidFill>
          <a:latin typeface="+mn-lt"/>
        </a:defRPr>
      </a:lvl7pPr>
      <a:lvl8pPr marL="3421467" indent="-228091" algn="l" rtl="0" fontAlgn="base">
        <a:spcBef>
          <a:spcPct val="20000"/>
        </a:spcBef>
        <a:spcAft>
          <a:spcPct val="0"/>
        </a:spcAft>
        <a:buChar char="»"/>
        <a:defRPr sz="2000">
          <a:solidFill>
            <a:schemeClr val="tx1"/>
          </a:solidFill>
          <a:latin typeface="+mn-lt"/>
        </a:defRPr>
      </a:lvl8pPr>
      <a:lvl9pPr marL="3877646" indent="-228091" algn="l" rtl="0" fontAlgn="base">
        <a:spcBef>
          <a:spcPct val="20000"/>
        </a:spcBef>
        <a:spcAft>
          <a:spcPct val="0"/>
        </a:spcAft>
        <a:buChar char="»"/>
        <a:defRPr sz="2000">
          <a:solidFill>
            <a:schemeClr val="tx1"/>
          </a:solidFill>
          <a:latin typeface="+mn-lt"/>
        </a:defRPr>
      </a:lvl9pPr>
    </p:bodyStyle>
    <p:otherStyle>
      <a:defPPr>
        <a:defRPr lang="en-US"/>
      </a:defPPr>
      <a:lvl1pPr marL="0" algn="l" defTabSz="912386" rtl="0" eaLnBrk="1" latinLnBrk="0" hangingPunct="1">
        <a:defRPr sz="1800" kern="1200">
          <a:solidFill>
            <a:schemeClr val="tx1"/>
          </a:solidFill>
          <a:latin typeface="+mn-lt"/>
          <a:ea typeface="+mn-ea"/>
          <a:cs typeface="+mn-cs"/>
        </a:defRPr>
      </a:lvl1pPr>
      <a:lvl2pPr marL="456183" algn="l" defTabSz="912386" rtl="0" eaLnBrk="1" latinLnBrk="0" hangingPunct="1">
        <a:defRPr sz="1800" kern="1200">
          <a:solidFill>
            <a:schemeClr val="tx1"/>
          </a:solidFill>
          <a:latin typeface="+mn-lt"/>
          <a:ea typeface="+mn-ea"/>
          <a:cs typeface="+mn-cs"/>
        </a:defRPr>
      </a:lvl2pPr>
      <a:lvl3pPr marL="912386" algn="l" defTabSz="912386" rtl="0" eaLnBrk="1" latinLnBrk="0" hangingPunct="1">
        <a:defRPr sz="1800" kern="1200">
          <a:solidFill>
            <a:schemeClr val="tx1"/>
          </a:solidFill>
          <a:latin typeface="+mn-lt"/>
          <a:ea typeface="+mn-ea"/>
          <a:cs typeface="+mn-cs"/>
        </a:defRPr>
      </a:lvl3pPr>
      <a:lvl4pPr marL="1368590" algn="l" defTabSz="912386" rtl="0" eaLnBrk="1" latinLnBrk="0" hangingPunct="1">
        <a:defRPr sz="1800" kern="1200">
          <a:solidFill>
            <a:schemeClr val="tx1"/>
          </a:solidFill>
          <a:latin typeface="+mn-lt"/>
          <a:ea typeface="+mn-ea"/>
          <a:cs typeface="+mn-cs"/>
        </a:defRPr>
      </a:lvl4pPr>
      <a:lvl5pPr marL="1824781" algn="l" defTabSz="912386" rtl="0" eaLnBrk="1" latinLnBrk="0" hangingPunct="1">
        <a:defRPr sz="1800" kern="1200">
          <a:solidFill>
            <a:schemeClr val="tx1"/>
          </a:solidFill>
          <a:latin typeface="+mn-lt"/>
          <a:ea typeface="+mn-ea"/>
          <a:cs typeface="+mn-cs"/>
        </a:defRPr>
      </a:lvl5pPr>
      <a:lvl6pPr marL="2280970" algn="l" defTabSz="912386" rtl="0" eaLnBrk="1" latinLnBrk="0" hangingPunct="1">
        <a:defRPr sz="1800" kern="1200">
          <a:solidFill>
            <a:schemeClr val="tx1"/>
          </a:solidFill>
          <a:latin typeface="+mn-lt"/>
          <a:ea typeface="+mn-ea"/>
          <a:cs typeface="+mn-cs"/>
        </a:defRPr>
      </a:lvl6pPr>
      <a:lvl7pPr marL="2737175" algn="l" defTabSz="912386" rtl="0" eaLnBrk="1" latinLnBrk="0" hangingPunct="1">
        <a:defRPr sz="1800" kern="1200">
          <a:solidFill>
            <a:schemeClr val="tx1"/>
          </a:solidFill>
          <a:latin typeface="+mn-lt"/>
          <a:ea typeface="+mn-ea"/>
          <a:cs typeface="+mn-cs"/>
        </a:defRPr>
      </a:lvl7pPr>
      <a:lvl8pPr marL="3193366" algn="l" defTabSz="912386" rtl="0" eaLnBrk="1" latinLnBrk="0" hangingPunct="1">
        <a:defRPr sz="1800" kern="1200">
          <a:solidFill>
            <a:schemeClr val="tx1"/>
          </a:solidFill>
          <a:latin typeface="+mn-lt"/>
          <a:ea typeface="+mn-ea"/>
          <a:cs typeface="+mn-cs"/>
        </a:defRPr>
      </a:lvl8pPr>
      <a:lvl9pPr marL="3649559" algn="l" defTabSz="91238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amma/>
                <a:shade val="34902"/>
                <a:invGamma/>
              </a:srgbClr>
            </a:gs>
            <a:gs pos="50000">
              <a:srgbClr val="0000CC"/>
            </a:gs>
            <a:gs pos="100000">
              <a:srgbClr val="0000CC">
                <a:gamma/>
                <a:shade val="34902"/>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166990" y="1828800"/>
            <a:ext cx="746901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3"/>
          <p:cNvSpPr>
            <a:spLocks noGrp="1" noChangeArrowheads="1"/>
          </p:cNvSpPr>
          <p:nvPr>
            <p:ph type="title"/>
          </p:nvPr>
        </p:nvSpPr>
        <p:spPr bwMode="auto">
          <a:xfrm>
            <a:off x="1219200" y="304800"/>
            <a:ext cx="6858000" cy="1143000"/>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1028" name="Rectangle 4"/>
          <p:cNvSpPr>
            <a:spLocks noChangeArrowheads="1"/>
          </p:cNvSpPr>
          <p:nvPr/>
        </p:nvSpPr>
        <p:spPr bwMode="auto">
          <a:xfrm>
            <a:off x="0" y="12700"/>
            <a:ext cx="1086556" cy="6845300"/>
          </a:xfrm>
          <a:prstGeom prst="rect">
            <a:avLst/>
          </a:prstGeom>
          <a:gradFill rotWithShape="1">
            <a:gsLst>
              <a:gs pos="0">
                <a:srgbClr val="0000CC"/>
              </a:gs>
              <a:gs pos="100000">
                <a:srgbClr val="0000CC">
                  <a:gamma/>
                  <a:shade val="36078"/>
                  <a:invGamma/>
                </a:srgbClr>
              </a:gs>
            </a:gsLst>
            <a:path path="shape">
              <a:fillToRect l="50000" t="50000" r="50000" b="50000"/>
            </a:path>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29" name="Line 5"/>
          <p:cNvSpPr>
            <a:spLocks noChangeShapeType="1"/>
          </p:cNvSpPr>
          <p:nvPr/>
        </p:nvSpPr>
        <p:spPr bwMode="auto">
          <a:xfrm>
            <a:off x="1241778" y="1295400"/>
            <a:ext cx="6914444"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grpSp>
        <p:nvGrpSpPr>
          <p:cNvPr id="1290" name="Group 266"/>
          <p:cNvGrpSpPr>
            <a:grpSpLocks/>
          </p:cNvGrpSpPr>
          <p:nvPr/>
        </p:nvGrpSpPr>
        <p:grpSpPr bwMode="auto">
          <a:xfrm>
            <a:off x="7735711" y="812801"/>
            <a:ext cx="1034345" cy="506413"/>
            <a:chOff x="5570" y="608"/>
            <a:chExt cx="732" cy="319"/>
          </a:xfrm>
        </p:grpSpPr>
        <p:sp>
          <p:nvSpPr>
            <p:cNvPr id="1030" name="Freeform 6"/>
            <p:cNvSpPr>
              <a:spLocks/>
            </p:cNvSpPr>
            <p:nvPr/>
          </p:nvSpPr>
          <p:spPr bwMode="auto">
            <a:xfrm>
              <a:off x="5570" y="679"/>
              <a:ext cx="422" cy="156"/>
            </a:xfrm>
            <a:custGeom>
              <a:avLst/>
              <a:gdLst>
                <a:gd name="T0" fmla="*/ 29 w 422"/>
                <a:gd name="T1" fmla="*/ 38 h 156"/>
                <a:gd name="T2" fmla="*/ 24 w 422"/>
                <a:gd name="T3" fmla="*/ 27 h 156"/>
                <a:gd name="T4" fmla="*/ 20 w 422"/>
                <a:gd name="T5" fmla="*/ 16 h 156"/>
                <a:gd name="T6" fmla="*/ 17 w 422"/>
                <a:gd name="T7" fmla="*/ 10 h 156"/>
                <a:gd name="T8" fmla="*/ 14 w 422"/>
                <a:gd name="T9" fmla="*/ 5 h 156"/>
                <a:gd name="T10" fmla="*/ 9 w 422"/>
                <a:gd name="T11" fmla="*/ 1 h 156"/>
                <a:gd name="T12" fmla="*/ 4 w 422"/>
                <a:gd name="T13" fmla="*/ 1 h 156"/>
                <a:gd name="T14" fmla="*/ 1 w 422"/>
                <a:gd name="T15" fmla="*/ 8 h 156"/>
                <a:gd name="T16" fmla="*/ 17 w 422"/>
                <a:gd name="T17" fmla="*/ 94 h 156"/>
                <a:gd name="T18" fmla="*/ 19 w 422"/>
                <a:gd name="T19" fmla="*/ 100 h 156"/>
                <a:gd name="T20" fmla="*/ 23 w 422"/>
                <a:gd name="T21" fmla="*/ 155 h 156"/>
                <a:gd name="T22" fmla="*/ 29 w 422"/>
                <a:gd name="T23" fmla="*/ 155 h 156"/>
                <a:gd name="T24" fmla="*/ 33 w 422"/>
                <a:gd name="T25" fmla="*/ 154 h 156"/>
                <a:gd name="T26" fmla="*/ 39 w 422"/>
                <a:gd name="T27" fmla="*/ 153 h 156"/>
                <a:gd name="T28" fmla="*/ 61 w 422"/>
                <a:gd name="T29" fmla="*/ 100 h 156"/>
                <a:gd name="T30" fmla="*/ 75 w 422"/>
                <a:gd name="T31" fmla="*/ 100 h 156"/>
                <a:gd name="T32" fmla="*/ 95 w 422"/>
                <a:gd name="T33" fmla="*/ 100 h 156"/>
                <a:gd name="T34" fmla="*/ 120 w 422"/>
                <a:gd name="T35" fmla="*/ 100 h 156"/>
                <a:gd name="T36" fmla="*/ 144 w 422"/>
                <a:gd name="T37" fmla="*/ 100 h 156"/>
                <a:gd name="T38" fmla="*/ 167 w 422"/>
                <a:gd name="T39" fmla="*/ 100 h 156"/>
                <a:gd name="T40" fmla="*/ 185 w 422"/>
                <a:gd name="T41" fmla="*/ 100 h 156"/>
                <a:gd name="T42" fmla="*/ 195 w 422"/>
                <a:gd name="T43" fmla="*/ 100 h 156"/>
                <a:gd name="T44" fmla="*/ 202 w 422"/>
                <a:gd name="T45" fmla="*/ 101 h 156"/>
                <a:gd name="T46" fmla="*/ 207 w 422"/>
                <a:gd name="T47" fmla="*/ 102 h 156"/>
                <a:gd name="T48" fmla="*/ 214 w 422"/>
                <a:gd name="T49" fmla="*/ 104 h 156"/>
                <a:gd name="T50" fmla="*/ 219 w 422"/>
                <a:gd name="T51" fmla="*/ 108 h 156"/>
                <a:gd name="T52" fmla="*/ 227 w 422"/>
                <a:gd name="T53" fmla="*/ 112 h 156"/>
                <a:gd name="T54" fmla="*/ 236 w 422"/>
                <a:gd name="T55" fmla="*/ 116 h 156"/>
                <a:gd name="T56" fmla="*/ 245 w 422"/>
                <a:gd name="T57" fmla="*/ 122 h 156"/>
                <a:gd name="T58" fmla="*/ 255 w 422"/>
                <a:gd name="T59" fmla="*/ 128 h 156"/>
                <a:gd name="T60" fmla="*/ 261 w 422"/>
                <a:gd name="T61" fmla="*/ 121 h 156"/>
                <a:gd name="T62" fmla="*/ 273 w 422"/>
                <a:gd name="T63" fmla="*/ 113 h 156"/>
                <a:gd name="T64" fmla="*/ 285 w 422"/>
                <a:gd name="T65" fmla="*/ 103 h 156"/>
                <a:gd name="T66" fmla="*/ 300 w 422"/>
                <a:gd name="T67" fmla="*/ 92 h 156"/>
                <a:gd name="T68" fmla="*/ 319 w 422"/>
                <a:gd name="T69" fmla="*/ 82 h 156"/>
                <a:gd name="T70" fmla="*/ 338 w 422"/>
                <a:gd name="T71" fmla="*/ 73 h 156"/>
                <a:gd name="T72" fmla="*/ 360 w 422"/>
                <a:gd name="T73" fmla="*/ 64 h 156"/>
                <a:gd name="T74" fmla="*/ 383 w 422"/>
                <a:gd name="T75" fmla="*/ 56 h 156"/>
                <a:gd name="T76" fmla="*/ 392 w 422"/>
                <a:gd name="T77" fmla="*/ 54 h 156"/>
                <a:gd name="T78" fmla="*/ 401 w 422"/>
                <a:gd name="T79" fmla="*/ 52 h 156"/>
                <a:gd name="T80" fmla="*/ 412 w 422"/>
                <a:gd name="T81" fmla="*/ 50 h 156"/>
                <a:gd name="T82" fmla="*/ 421 w 422"/>
                <a:gd name="T83" fmla="*/ 48 h 156"/>
                <a:gd name="T84" fmla="*/ 299 w 422"/>
                <a:gd name="T85" fmla="*/ 60 h 156"/>
                <a:gd name="T86" fmla="*/ 269 w 422"/>
                <a:gd name="T87" fmla="*/ 63 h 156"/>
                <a:gd name="T88" fmla="*/ 237 w 422"/>
                <a:gd name="T89" fmla="*/ 66 h 156"/>
                <a:gd name="T90" fmla="*/ 206 w 422"/>
                <a:gd name="T91" fmla="*/ 70 h 156"/>
                <a:gd name="T92" fmla="*/ 174 w 422"/>
                <a:gd name="T93" fmla="*/ 73 h 156"/>
                <a:gd name="T94" fmla="*/ 144 w 422"/>
                <a:gd name="T95" fmla="*/ 77 h 156"/>
                <a:gd name="T96" fmla="*/ 117 w 422"/>
                <a:gd name="T97" fmla="*/ 80 h 156"/>
                <a:gd name="T98" fmla="*/ 95 w 422"/>
                <a:gd name="T99" fmla="*/ 82 h 156"/>
                <a:gd name="T100" fmla="*/ 79 w 422"/>
                <a:gd name="T101" fmla="*/ 84 h 156"/>
                <a:gd name="T102" fmla="*/ 120 w 422"/>
                <a:gd name="T103" fmla="*/ 56 h 156"/>
                <a:gd name="T104" fmla="*/ 111 w 422"/>
                <a:gd name="T105" fmla="*/ 56 h 156"/>
                <a:gd name="T106" fmla="*/ 101 w 422"/>
                <a:gd name="T107" fmla="*/ 56 h 156"/>
                <a:gd name="T108" fmla="*/ 93 w 422"/>
                <a:gd name="T109" fmla="*/ 5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22" h="156">
                  <a:moveTo>
                    <a:pt x="31" y="43"/>
                  </a:moveTo>
                  <a:lnTo>
                    <a:pt x="30" y="41"/>
                  </a:lnTo>
                  <a:lnTo>
                    <a:pt x="30" y="39"/>
                  </a:lnTo>
                  <a:lnTo>
                    <a:pt x="29" y="38"/>
                  </a:lnTo>
                  <a:lnTo>
                    <a:pt x="28" y="35"/>
                  </a:lnTo>
                  <a:lnTo>
                    <a:pt x="27" y="33"/>
                  </a:lnTo>
                  <a:lnTo>
                    <a:pt x="25" y="30"/>
                  </a:lnTo>
                  <a:lnTo>
                    <a:pt x="24" y="27"/>
                  </a:lnTo>
                  <a:lnTo>
                    <a:pt x="23" y="24"/>
                  </a:lnTo>
                  <a:lnTo>
                    <a:pt x="22" y="22"/>
                  </a:lnTo>
                  <a:lnTo>
                    <a:pt x="21" y="19"/>
                  </a:lnTo>
                  <a:lnTo>
                    <a:pt x="20" y="16"/>
                  </a:lnTo>
                  <a:lnTo>
                    <a:pt x="19" y="14"/>
                  </a:lnTo>
                  <a:lnTo>
                    <a:pt x="18" y="13"/>
                  </a:lnTo>
                  <a:lnTo>
                    <a:pt x="18" y="12"/>
                  </a:lnTo>
                  <a:lnTo>
                    <a:pt x="17" y="10"/>
                  </a:lnTo>
                  <a:lnTo>
                    <a:pt x="17" y="9"/>
                  </a:lnTo>
                  <a:lnTo>
                    <a:pt x="17" y="8"/>
                  </a:lnTo>
                  <a:lnTo>
                    <a:pt x="14" y="7"/>
                  </a:lnTo>
                  <a:lnTo>
                    <a:pt x="14" y="5"/>
                  </a:lnTo>
                  <a:lnTo>
                    <a:pt x="13" y="4"/>
                  </a:lnTo>
                  <a:lnTo>
                    <a:pt x="12" y="2"/>
                  </a:lnTo>
                  <a:lnTo>
                    <a:pt x="10" y="2"/>
                  </a:lnTo>
                  <a:lnTo>
                    <a:pt x="9" y="1"/>
                  </a:lnTo>
                  <a:lnTo>
                    <a:pt x="8" y="0"/>
                  </a:lnTo>
                  <a:lnTo>
                    <a:pt x="7" y="0"/>
                  </a:lnTo>
                  <a:lnTo>
                    <a:pt x="6" y="0"/>
                  </a:lnTo>
                  <a:lnTo>
                    <a:pt x="4" y="1"/>
                  </a:lnTo>
                  <a:lnTo>
                    <a:pt x="3" y="2"/>
                  </a:lnTo>
                  <a:lnTo>
                    <a:pt x="2" y="3"/>
                  </a:lnTo>
                  <a:lnTo>
                    <a:pt x="1" y="5"/>
                  </a:lnTo>
                  <a:lnTo>
                    <a:pt x="1" y="8"/>
                  </a:lnTo>
                  <a:lnTo>
                    <a:pt x="0" y="12"/>
                  </a:lnTo>
                  <a:lnTo>
                    <a:pt x="22" y="91"/>
                  </a:lnTo>
                  <a:lnTo>
                    <a:pt x="19" y="92"/>
                  </a:lnTo>
                  <a:lnTo>
                    <a:pt x="17" y="94"/>
                  </a:lnTo>
                  <a:lnTo>
                    <a:pt x="17" y="96"/>
                  </a:lnTo>
                  <a:lnTo>
                    <a:pt x="17" y="98"/>
                  </a:lnTo>
                  <a:lnTo>
                    <a:pt x="17" y="99"/>
                  </a:lnTo>
                  <a:lnTo>
                    <a:pt x="19" y="100"/>
                  </a:lnTo>
                  <a:lnTo>
                    <a:pt x="22" y="102"/>
                  </a:lnTo>
                  <a:lnTo>
                    <a:pt x="25" y="103"/>
                  </a:lnTo>
                  <a:lnTo>
                    <a:pt x="22" y="155"/>
                  </a:lnTo>
                  <a:lnTo>
                    <a:pt x="23" y="155"/>
                  </a:lnTo>
                  <a:lnTo>
                    <a:pt x="25" y="155"/>
                  </a:lnTo>
                  <a:lnTo>
                    <a:pt x="27" y="155"/>
                  </a:lnTo>
                  <a:lnTo>
                    <a:pt x="28" y="155"/>
                  </a:lnTo>
                  <a:lnTo>
                    <a:pt x="29" y="155"/>
                  </a:lnTo>
                  <a:lnTo>
                    <a:pt x="30" y="155"/>
                  </a:lnTo>
                  <a:lnTo>
                    <a:pt x="31" y="155"/>
                  </a:lnTo>
                  <a:lnTo>
                    <a:pt x="32" y="155"/>
                  </a:lnTo>
                  <a:lnTo>
                    <a:pt x="33" y="154"/>
                  </a:lnTo>
                  <a:lnTo>
                    <a:pt x="34" y="154"/>
                  </a:lnTo>
                  <a:lnTo>
                    <a:pt x="35" y="154"/>
                  </a:lnTo>
                  <a:lnTo>
                    <a:pt x="38" y="154"/>
                  </a:lnTo>
                  <a:lnTo>
                    <a:pt x="39" y="153"/>
                  </a:lnTo>
                  <a:lnTo>
                    <a:pt x="55" y="100"/>
                  </a:lnTo>
                  <a:lnTo>
                    <a:pt x="57" y="100"/>
                  </a:lnTo>
                  <a:lnTo>
                    <a:pt x="59" y="100"/>
                  </a:lnTo>
                  <a:lnTo>
                    <a:pt x="61" y="100"/>
                  </a:lnTo>
                  <a:lnTo>
                    <a:pt x="63" y="100"/>
                  </a:lnTo>
                  <a:lnTo>
                    <a:pt x="68" y="100"/>
                  </a:lnTo>
                  <a:lnTo>
                    <a:pt x="71" y="100"/>
                  </a:lnTo>
                  <a:lnTo>
                    <a:pt x="75" y="100"/>
                  </a:lnTo>
                  <a:lnTo>
                    <a:pt x="80" y="100"/>
                  </a:lnTo>
                  <a:lnTo>
                    <a:pt x="84" y="100"/>
                  </a:lnTo>
                  <a:lnTo>
                    <a:pt x="90" y="100"/>
                  </a:lnTo>
                  <a:lnTo>
                    <a:pt x="95" y="100"/>
                  </a:lnTo>
                  <a:lnTo>
                    <a:pt x="102" y="100"/>
                  </a:lnTo>
                  <a:lnTo>
                    <a:pt x="107" y="100"/>
                  </a:lnTo>
                  <a:lnTo>
                    <a:pt x="113" y="100"/>
                  </a:lnTo>
                  <a:lnTo>
                    <a:pt x="120" y="100"/>
                  </a:lnTo>
                  <a:lnTo>
                    <a:pt x="126" y="100"/>
                  </a:lnTo>
                  <a:lnTo>
                    <a:pt x="132" y="100"/>
                  </a:lnTo>
                  <a:lnTo>
                    <a:pt x="138" y="100"/>
                  </a:lnTo>
                  <a:lnTo>
                    <a:pt x="144" y="100"/>
                  </a:lnTo>
                  <a:lnTo>
                    <a:pt x="151" y="100"/>
                  </a:lnTo>
                  <a:lnTo>
                    <a:pt x="156" y="100"/>
                  </a:lnTo>
                  <a:lnTo>
                    <a:pt x="162" y="100"/>
                  </a:lnTo>
                  <a:lnTo>
                    <a:pt x="167" y="100"/>
                  </a:lnTo>
                  <a:lnTo>
                    <a:pt x="172" y="100"/>
                  </a:lnTo>
                  <a:lnTo>
                    <a:pt x="176" y="100"/>
                  </a:lnTo>
                  <a:lnTo>
                    <a:pt x="181" y="100"/>
                  </a:lnTo>
                  <a:lnTo>
                    <a:pt x="185" y="100"/>
                  </a:lnTo>
                  <a:lnTo>
                    <a:pt x="188" y="100"/>
                  </a:lnTo>
                  <a:lnTo>
                    <a:pt x="191" y="100"/>
                  </a:lnTo>
                  <a:lnTo>
                    <a:pt x="194" y="100"/>
                  </a:lnTo>
                  <a:lnTo>
                    <a:pt x="195" y="100"/>
                  </a:lnTo>
                  <a:lnTo>
                    <a:pt x="197" y="100"/>
                  </a:lnTo>
                  <a:lnTo>
                    <a:pt x="198" y="100"/>
                  </a:lnTo>
                  <a:lnTo>
                    <a:pt x="199" y="100"/>
                  </a:lnTo>
                  <a:lnTo>
                    <a:pt x="202" y="101"/>
                  </a:lnTo>
                  <a:lnTo>
                    <a:pt x="203" y="101"/>
                  </a:lnTo>
                  <a:lnTo>
                    <a:pt x="204" y="102"/>
                  </a:lnTo>
                  <a:lnTo>
                    <a:pt x="206" y="102"/>
                  </a:lnTo>
                  <a:lnTo>
                    <a:pt x="207" y="102"/>
                  </a:lnTo>
                  <a:lnTo>
                    <a:pt x="208" y="103"/>
                  </a:lnTo>
                  <a:lnTo>
                    <a:pt x="211" y="103"/>
                  </a:lnTo>
                  <a:lnTo>
                    <a:pt x="212" y="104"/>
                  </a:lnTo>
                  <a:lnTo>
                    <a:pt x="214" y="104"/>
                  </a:lnTo>
                  <a:lnTo>
                    <a:pt x="215" y="105"/>
                  </a:lnTo>
                  <a:lnTo>
                    <a:pt x="216" y="106"/>
                  </a:lnTo>
                  <a:lnTo>
                    <a:pt x="218" y="107"/>
                  </a:lnTo>
                  <a:lnTo>
                    <a:pt x="219" y="108"/>
                  </a:lnTo>
                  <a:lnTo>
                    <a:pt x="222" y="108"/>
                  </a:lnTo>
                  <a:lnTo>
                    <a:pt x="224" y="110"/>
                  </a:lnTo>
                  <a:lnTo>
                    <a:pt x="225" y="111"/>
                  </a:lnTo>
                  <a:lnTo>
                    <a:pt x="227" y="112"/>
                  </a:lnTo>
                  <a:lnTo>
                    <a:pt x="229" y="113"/>
                  </a:lnTo>
                  <a:lnTo>
                    <a:pt x="232" y="114"/>
                  </a:lnTo>
                  <a:lnTo>
                    <a:pt x="233" y="115"/>
                  </a:lnTo>
                  <a:lnTo>
                    <a:pt x="236" y="116"/>
                  </a:lnTo>
                  <a:lnTo>
                    <a:pt x="237" y="117"/>
                  </a:lnTo>
                  <a:lnTo>
                    <a:pt x="239" y="118"/>
                  </a:lnTo>
                  <a:lnTo>
                    <a:pt x="242" y="120"/>
                  </a:lnTo>
                  <a:lnTo>
                    <a:pt x="245" y="122"/>
                  </a:lnTo>
                  <a:lnTo>
                    <a:pt x="247" y="123"/>
                  </a:lnTo>
                  <a:lnTo>
                    <a:pt x="249" y="125"/>
                  </a:lnTo>
                  <a:lnTo>
                    <a:pt x="251" y="126"/>
                  </a:lnTo>
                  <a:lnTo>
                    <a:pt x="255" y="128"/>
                  </a:lnTo>
                  <a:lnTo>
                    <a:pt x="256" y="126"/>
                  </a:lnTo>
                  <a:lnTo>
                    <a:pt x="258" y="125"/>
                  </a:lnTo>
                  <a:lnTo>
                    <a:pt x="259" y="122"/>
                  </a:lnTo>
                  <a:lnTo>
                    <a:pt x="261" y="121"/>
                  </a:lnTo>
                  <a:lnTo>
                    <a:pt x="264" y="118"/>
                  </a:lnTo>
                  <a:lnTo>
                    <a:pt x="266" y="116"/>
                  </a:lnTo>
                  <a:lnTo>
                    <a:pt x="269" y="115"/>
                  </a:lnTo>
                  <a:lnTo>
                    <a:pt x="273" y="113"/>
                  </a:lnTo>
                  <a:lnTo>
                    <a:pt x="275" y="110"/>
                  </a:lnTo>
                  <a:lnTo>
                    <a:pt x="278" y="108"/>
                  </a:lnTo>
                  <a:lnTo>
                    <a:pt x="281" y="105"/>
                  </a:lnTo>
                  <a:lnTo>
                    <a:pt x="285" y="103"/>
                  </a:lnTo>
                  <a:lnTo>
                    <a:pt x="289" y="100"/>
                  </a:lnTo>
                  <a:lnTo>
                    <a:pt x="292" y="98"/>
                  </a:lnTo>
                  <a:lnTo>
                    <a:pt x="296" y="95"/>
                  </a:lnTo>
                  <a:lnTo>
                    <a:pt x="300" y="92"/>
                  </a:lnTo>
                  <a:lnTo>
                    <a:pt x="305" y="90"/>
                  </a:lnTo>
                  <a:lnTo>
                    <a:pt x="309" y="88"/>
                  </a:lnTo>
                  <a:lnTo>
                    <a:pt x="314" y="85"/>
                  </a:lnTo>
                  <a:lnTo>
                    <a:pt x="319" y="82"/>
                  </a:lnTo>
                  <a:lnTo>
                    <a:pt x="324" y="80"/>
                  </a:lnTo>
                  <a:lnTo>
                    <a:pt x="328" y="77"/>
                  </a:lnTo>
                  <a:lnTo>
                    <a:pt x="333" y="75"/>
                  </a:lnTo>
                  <a:lnTo>
                    <a:pt x="338" y="73"/>
                  </a:lnTo>
                  <a:lnTo>
                    <a:pt x="343" y="70"/>
                  </a:lnTo>
                  <a:lnTo>
                    <a:pt x="349" y="67"/>
                  </a:lnTo>
                  <a:lnTo>
                    <a:pt x="355" y="66"/>
                  </a:lnTo>
                  <a:lnTo>
                    <a:pt x="360" y="64"/>
                  </a:lnTo>
                  <a:lnTo>
                    <a:pt x="366" y="62"/>
                  </a:lnTo>
                  <a:lnTo>
                    <a:pt x="371" y="60"/>
                  </a:lnTo>
                  <a:lnTo>
                    <a:pt x="378" y="58"/>
                  </a:lnTo>
                  <a:lnTo>
                    <a:pt x="383" y="56"/>
                  </a:lnTo>
                  <a:lnTo>
                    <a:pt x="384" y="56"/>
                  </a:lnTo>
                  <a:lnTo>
                    <a:pt x="388" y="55"/>
                  </a:lnTo>
                  <a:lnTo>
                    <a:pt x="390" y="55"/>
                  </a:lnTo>
                  <a:lnTo>
                    <a:pt x="392" y="54"/>
                  </a:lnTo>
                  <a:lnTo>
                    <a:pt x="394" y="53"/>
                  </a:lnTo>
                  <a:lnTo>
                    <a:pt x="397" y="53"/>
                  </a:lnTo>
                  <a:lnTo>
                    <a:pt x="400" y="52"/>
                  </a:lnTo>
                  <a:lnTo>
                    <a:pt x="401" y="52"/>
                  </a:lnTo>
                  <a:lnTo>
                    <a:pt x="404" y="51"/>
                  </a:lnTo>
                  <a:lnTo>
                    <a:pt x="407" y="51"/>
                  </a:lnTo>
                  <a:lnTo>
                    <a:pt x="409" y="50"/>
                  </a:lnTo>
                  <a:lnTo>
                    <a:pt x="412" y="50"/>
                  </a:lnTo>
                  <a:lnTo>
                    <a:pt x="413" y="49"/>
                  </a:lnTo>
                  <a:lnTo>
                    <a:pt x="417" y="49"/>
                  </a:lnTo>
                  <a:lnTo>
                    <a:pt x="419" y="49"/>
                  </a:lnTo>
                  <a:lnTo>
                    <a:pt x="421" y="48"/>
                  </a:lnTo>
                  <a:lnTo>
                    <a:pt x="421" y="28"/>
                  </a:lnTo>
                  <a:lnTo>
                    <a:pt x="397" y="25"/>
                  </a:lnTo>
                  <a:lnTo>
                    <a:pt x="294" y="37"/>
                  </a:lnTo>
                  <a:lnTo>
                    <a:pt x="299" y="60"/>
                  </a:lnTo>
                  <a:lnTo>
                    <a:pt x="291" y="61"/>
                  </a:lnTo>
                  <a:lnTo>
                    <a:pt x="285" y="62"/>
                  </a:lnTo>
                  <a:lnTo>
                    <a:pt x="277" y="63"/>
                  </a:lnTo>
                  <a:lnTo>
                    <a:pt x="269" y="63"/>
                  </a:lnTo>
                  <a:lnTo>
                    <a:pt x="261" y="64"/>
                  </a:lnTo>
                  <a:lnTo>
                    <a:pt x="254" y="65"/>
                  </a:lnTo>
                  <a:lnTo>
                    <a:pt x="246" y="65"/>
                  </a:lnTo>
                  <a:lnTo>
                    <a:pt x="237" y="66"/>
                  </a:lnTo>
                  <a:lnTo>
                    <a:pt x="229" y="67"/>
                  </a:lnTo>
                  <a:lnTo>
                    <a:pt x="222" y="67"/>
                  </a:lnTo>
                  <a:lnTo>
                    <a:pt x="214" y="69"/>
                  </a:lnTo>
                  <a:lnTo>
                    <a:pt x="206" y="70"/>
                  </a:lnTo>
                  <a:lnTo>
                    <a:pt x="197" y="70"/>
                  </a:lnTo>
                  <a:lnTo>
                    <a:pt x="189" y="71"/>
                  </a:lnTo>
                  <a:lnTo>
                    <a:pt x="182" y="72"/>
                  </a:lnTo>
                  <a:lnTo>
                    <a:pt x="174" y="73"/>
                  </a:lnTo>
                  <a:lnTo>
                    <a:pt x="166" y="74"/>
                  </a:lnTo>
                  <a:lnTo>
                    <a:pt x="160" y="75"/>
                  </a:lnTo>
                  <a:lnTo>
                    <a:pt x="152" y="76"/>
                  </a:lnTo>
                  <a:lnTo>
                    <a:pt x="144" y="77"/>
                  </a:lnTo>
                  <a:lnTo>
                    <a:pt x="137" y="77"/>
                  </a:lnTo>
                  <a:lnTo>
                    <a:pt x="131" y="78"/>
                  </a:lnTo>
                  <a:lnTo>
                    <a:pt x="124" y="79"/>
                  </a:lnTo>
                  <a:lnTo>
                    <a:pt x="117" y="80"/>
                  </a:lnTo>
                  <a:lnTo>
                    <a:pt x="112" y="80"/>
                  </a:lnTo>
                  <a:lnTo>
                    <a:pt x="106" y="81"/>
                  </a:lnTo>
                  <a:lnTo>
                    <a:pt x="101" y="82"/>
                  </a:lnTo>
                  <a:lnTo>
                    <a:pt x="95" y="82"/>
                  </a:lnTo>
                  <a:lnTo>
                    <a:pt x="91" y="83"/>
                  </a:lnTo>
                  <a:lnTo>
                    <a:pt x="86" y="84"/>
                  </a:lnTo>
                  <a:lnTo>
                    <a:pt x="82" y="84"/>
                  </a:lnTo>
                  <a:lnTo>
                    <a:pt x="79" y="84"/>
                  </a:lnTo>
                  <a:lnTo>
                    <a:pt x="124" y="56"/>
                  </a:lnTo>
                  <a:lnTo>
                    <a:pt x="123" y="56"/>
                  </a:lnTo>
                  <a:lnTo>
                    <a:pt x="122" y="56"/>
                  </a:lnTo>
                  <a:lnTo>
                    <a:pt x="120" y="56"/>
                  </a:lnTo>
                  <a:lnTo>
                    <a:pt x="117" y="56"/>
                  </a:lnTo>
                  <a:lnTo>
                    <a:pt x="115" y="56"/>
                  </a:lnTo>
                  <a:lnTo>
                    <a:pt x="113" y="56"/>
                  </a:lnTo>
                  <a:lnTo>
                    <a:pt x="111" y="56"/>
                  </a:lnTo>
                  <a:lnTo>
                    <a:pt x="109" y="56"/>
                  </a:lnTo>
                  <a:lnTo>
                    <a:pt x="105" y="56"/>
                  </a:lnTo>
                  <a:lnTo>
                    <a:pt x="103" y="56"/>
                  </a:lnTo>
                  <a:lnTo>
                    <a:pt x="101" y="56"/>
                  </a:lnTo>
                  <a:lnTo>
                    <a:pt x="99" y="57"/>
                  </a:lnTo>
                  <a:lnTo>
                    <a:pt x="96" y="58"/>
                  </a:lnTo>
                  <a:lnTo>
                    <a:pt x="94" y="58"/>
                  </a:lnTo>
                  <a:lnTo>
                    <a:pt x="93" y="59"/>
                  </a:lnTo>
                  <a:lnTo>
                    <a:pt x="92" y="59"/>
                  </a:lnTo>
                  <a:lnTo>
                    <a:pt x="74" y="67"/>
                  </a:lnTo>
                  <a:lnTo>
                    <a:pt x="31" y="4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1" name="Freeform 7"/>
            <p:cNvSpPr>
              <a:spLocks/>
            </p:cNvSpPr>
            <p:nvPr/>
          </p:nvSpPr>
          <p:spPr bwMode="auto">
            <a:xfrm>
              <a:off x="5570" y="679"/>
              <a:ext cx="428" cy="162"/>
            </a:xfrm>
            <a:custGeom>
              <a:avLst/>
              <a:gdLst>
                <a:gd name="T0" fmla="*/ 27 w 428"/>
                <a:gd name="T1" fmla="*/ 34 h 162"/>
                <a:gd name="T2" fmla="*/ 19 w 428"/>
                <a:gd name="T3" fmla="*/ 15 h 162"/>
                <a:gd name="T4" fmla="*/ 15 w 428"/>
                <a:gd name="T5" fmla="*/ 5 h 162"/>
                <a:gd name="T6" fmla="*/ 6 w 428"/>
                <a:gd name="T7" fmla="*/ 0 h 162"/>
                <a:gd name="T8" fmla="*/ 22 w 428"/>
                <a:gd name="T9" fmla="*/ 95 h 162"/>
                <a:gd name="T10" fmla="*/ 22 w 428"/>
                <a:gd name="T11" fmla="*/ 106 h 162"/>
                <a:gd name="T12" fmla="*/ 29 w 428"/>
                <a:gd name="T13" fmla="*/ 161 h 162"/>
                <a:gd name="T14" fmla="*/ 38 w 428"/>
                <a:gd name="T15" fmla="*/ 160 h 162"/>
                <a:gd name="T16" fmla="*/ 69 w 428"/>
                <a:gd name="T17" fmla="*/ 104 h 162"/>
                <a:gd name="T18" fmla="*/ 103 w 428"/>
                <a:gd name="T19" fmla="*/ 104 h 162"/>
                <a:gd name="T20" fmla="*/ 146 w 428"/>
                <a:gd name="T21" fmla="*/ 104 h 162"/>
                <a:gd name="T22" fmla="*/ 183 w 428"/>
                <a:gd name="T23" fmla="*/ 104 h 162"/>
                <a:gd name="T24" fmla="*/ 201 w 428"/>
                <a:gd name="T25" fmla="*/ 104 h 162"/>
                <a:gd name="T26" fmla="*/ 211 w 428"/>
                <a:gd name="T27" fmla="*/ 107 h 162"/>
                <a:gd name="T28" fmla="*/ 222 w 428"/>
                <a:gd name="T29" fmla="*/ 112 h 162"/>
                <a:gd name="T30" fmla="*/ 236 w 428"/>
                <a:gd name="T31" fmla="*/ 119 h 162"/>
                <a:gd name="T32" fmla="*/ 253 w 428"/>
                <a:gd name="T33" fmla="*/ 130 h 162"/>
                <a:gd name="T34" fmla="*/ 267 w 428"/>
                <a:gd name="T35" fmla="*/ 123 h 162"/>
                <a:gd name="T36" fmla="*/ 289 w 428"/>
                <a:gd name="T37" fmla="*/ 107 h 162"/>
                <a:gd name="T38" fmla="*/ 318 w 428"/>
                <a:gd name="T39" fmla="*/ 88 h 162"/>
                <a:gd name="T40" fmla="*/ 354 w 428"/>
                <a:gd name="T41" fmla="*/ 70 h 162"/>
                <a:gd name="T42" fmla="*/ 390 w 428"/>
                <a:gd name="T43" fmla="*/ 58 h 162"/>
                <a:gd name="T44" fmla="*/ 407 w 428"/>
                <a:gd name="T45" fmla="*/ 54 h 162"/>
                <a:gd name="T46" fmla="*/ 425 w 428"/>
                <a:gd name="T47" fmla="*/ 51 h 162"/>
                <a:gd name="T48" fmla="*/ 289 w 428"/>
                <a:gd name="T49" fmla="*/ 64 h 162"/>
                <a:gd name="T50" fmla="*/ 233 w 428"/>
                <a:gd name="T51" fmla="*/ 70 h 162"/>
                <a:gd name="T52" fmla="*/ 176 w 428"/>
                <a:gd name="T53" fmla="*/ 76 h 162"/>
                <a:gd name="T54" fmla="*/ 126 w 428"/>
                <a:gd name="T55" fmla="*/ 82 h 162"/>
                <a:gd name="T56" fmla="*/ 88 w 428"/>
                <a:gd name="T57" fmla="*/ 87 h 162"/>
                <a:gd name="T58" fmla="*/ 119 w 428"/>
                <a:gd name="T59" fmla="*/ 58 h 162"/>
                <a:gd name="T60" fmla="*/ 102 w 428"/>
                <a:gd name="T61" fmla="*/ 58 h 162"/>
                <a:gd name="T62" fmla="*/ 31 w 428"/>
                <a:gd name="T63" fmla="*/ 45 h 162"/>
                <a:gd name="T64" fmla="*/ 102 w 428"/>
                <a:gd name="T65" fmla="*/ 58 h 162"/>
                <a:gd name="T66" fmla="*/ 119 w 428"/>
                <a:gd name="T67" fmla="*/ 58 h 162"/>
                <a:gd name="T68" fmla="*/ 88 w 428"/>
                <a:gd name="T69" fmla="*/ 87 h 162"/>
                <a:gd name="T70" fmla="*/ 126 w 428"/>
                <a:gd name="T71" fmla="*/ 82 h 162"/>
                <a:gd name="T72" fmla="*/ 176 w 428"/>
                <a:gd name="T73" fmla="*/ 76 h 162"/>
                <a:gd name="T74" fmla="*/ 233 w 428"/>
                <a:gd name="T75" fmla="*/ 70 h 162"/>
                <a:gd name="T76" fmla="*/ 289 w 428"/>
                <a:gd name="T77" fmla="*/ 64 h 162"/>
                <a:gd name="T78" fmla="*/ 425 w 428"/>
                <a:gd name="T79" fmla="*/ 51 h 162"/>
                <a:gd name="T80" fmla="*/ 407 w 428"/>
                <a:gd name="T81" fmla="*/ 54 h 162"/>
                <a:gd name="T82" fmla="*/ 390 w 428"/>
                <a:gd name="T83" fmla="*/ 58 h 162"/>
                <a:gd name="T84" fmla="*/ 354 w 428"/>
                <a:gd name="T85" fmla="*/ 70 h 162"/>
                <a:gd name="T86" fmla="*/ 318 w 428"/>
                <a:gd name="T87" fmla="*/ 88 h 162"/>
                <a:gd name="T88" fmla="*/ 289 w 428"/>
                <a:gd name="T89" fmla="*/ 107 h 162"/>
                <a:gd name="T90" fmla="*/ 267 w 428"/>
                <a:gd name="T91" fmla="*/ 123 h 162"/>
                <a:gd name="T92" fmla="*/ 253 w 428"/>
                <a:gd name="T93" fmla="*/ 130 h 162"/>
                <a:gd name="T94" fmla="*/ 236 w 428"/>
                <a:gd name="T95" fmla="*/ 119 h 162"/>
                <a:gd name="T96" fmla="*/ 222 w 428"/>
                <a:gd name="T97" fmla="*/ 112 h 162"/>
                <a:gd name="T98" fmla="*/ 211 w 428"/>
                <a:gd name="T99" fmla="*/ 107 h 162"/>
                <a:gd name="T100" fmla="*/ 201 w 428"/>
                <a:gd name="T101" fmla="*/ 104 h 162"/>
                <a:gd name="T102" fmla="*/ 183 w 428"/>
                <a:gd name="T103" fmla="*/ 104 h 162"/>
                <a:gd name="T104" fmla="*/ 146 w 428"/>
                <a:gd name="T105" fmla="*/ 104 h 162"/>
                <a:gd name="T106" fmla="*/ 103 w 428"/>
                <a:gd name="T107" fmla="*/ 104 h 162"/>
                <a:gd name="T108" fmla="*/ 69 w 428"/>
                <a:gd name="T109" fmla="*/ 104 h 162"/>
                <a:gd name="T110" fmla="*/ 38 w 428"/>
                <a:gd name="T111" fmla="*/ 160 h 162"/>
                <a:gd name="T112" fmla="*/ 29 w 428"/>
                <a:gd name="T113" fmla="*/ 161 h 162"/>
                <a:gd name="T114" fmla="*/ 22 w 428"/>
                <a:gd name="T115" fmla="*/ 106 h 162"/>
                <a:gd name="T116" fmla="*/ 22 w 428"/>
                <a:gd name="T117" fmla="*/ 95 h 162"/>
                <a:gd name="T118" fmla="*/ 6 w 428"/>
                <a:gd name="T119" fmla="*/ 0 h 162"/>
                <a:gd name="T120" fmla="*/ 15 w 428"/>
                <a:gd name="T121" fmla="*/ 5 h 162"/>
                <a:gd name="T122" fmla="*/ 19 w 428"/>
                <a:gd name="T123" fmla="*/ 15 h 162"/>
                <a:gd name="T124" fmla="*/ 27 w 428"/>
                <a:gd name="T125" fmla="*/ 34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8" h="162">
                  <a:moveTo>
                    <a:pt x="31" y="45"/>
                  </a:moveTo>
                  <a:lnTo>
                    <a:pt x="31" y="45"/>
                  </a:lnTo>
                  <a:lnTo>
                    <a:pt x="30" y="43"/>
                  </a:lnTo>
                  <a:lnTo>
                    <a:pt x="30" y="41"/>
                  </a:lnTo>
                  <a:lnTo>
                    <a:pt x="29" y="39"/>
                  </a:lnTo>
                  <a:lnTo>
                    <a:pt x="28" y="36"/>
                  </a:lnTo>
                  <a:lnTo>
                    <a:pt x="27" y="34"/>
                  </a:lnTo>
                  <a:lnTo>
                    <a:pt x="26" y="31"/>
                  </a:lnTo>
                  <a:lnTo>
                    <a:pt x="25" y="28"/>
                  </a:lnTo>
                  <a:lnTo>
                    <a:pt x="24" y="25"/>
                  </a:lnTo>
                  <a:lnTo>
                    <a:pt x="22" y="23"/>
                  </a:lnTo>
                  <a:lnTo>
                    <a:pt x="21" y="20"/>
                  </a:lnTo>
                  <a:lnTo>
                    <a:pt x="20" y="17"/>
                  </a:lnTo>
                  <a:lnTo>
                    <a:pt x="19" y="15"/>
                  </a:lnTo>
                  <a:lnTo>
                    <a:pt x="18" y="13"/>
                  </a:lnTo>
                  <a:lnTo>
                    <a:pt x="18" y="12"/>
                  </a:lnTo>
                  <a:lnTo>
                    <a:pt x="17" y="10"/>
                  </a:lnTo>
                  <a:lnTo>
                    <a:pt x="17" y="9"/>
                  </a:lnTo>
                  <a:lnTo>
                    <a:pt x="17" y="8"/>
                  </a:lnTo>
                  <a:lnTo>
                    <a:pt x="15" y="7"/>
                  </a:lnTo>
                  <a:lnTo>
                    <a:pt x="15" y="5"/>
                  </a:lnTo>
                  <a:lnTo>
                    <a:pt x="13" y="4"/>
                  </a:lnTo>
                  <a:lnTo>
                    <a:pt x="12" y="2"/>
                  </a:lnTo>
                  <a:lnTo>
                    <a:pt x="10" y="2"/>
                  </a:lnTo>
                  <a:lnTo>
                    <a:pt x="9" y="1"/>
                  </a:lnTo>
                  <a:lnTo>
                    <a:pt x="8" y="0"/>
                  </a:lnTo>
                  <a:lnTo>
                    <a:pt x="7" y="0"/>
                  </a:lnTo>
                  <a:lnTo>
                    <a:pt x="6" y="0"/>
                  </a:lnTo>
                  <a:lnTo>
                    <a:pt x="4" y="1"/>
                  </a:lnTo>
                  <a:lnTo>
                    <a:pt x="3" y="2"/>
                  </a:lnTo>
                  <a:lnTo>
                    <a:pt x="2" y="3"/>
                  </a:lnTo>
                  <a:lnTo>
                    <a:pt x="1" y="5"/>
                  </a:lnTo>
                  <a:lnTo>
                    <a:pt x="1" y="8"/>
                  </a:lnTo>
                  <a:lnTo>
                    <a:pt x="0" y="12"/>
                  </a:lnTo>
                  <a:lnTo>
                    <a:pt x="22" y="95"/>
                  </a:lnTo>
                  <a:lnTo>
                    <a:pt x="19" y="96"/>
                  </a:lnTo>
                  <a:lnTo>
                    <a:pt x="17" y="98"/>
                  </a:lnTo>
                  <a:lnTo>
                    <a:pt x="17" y="100"/>
                  </a:lnTo>
                  <a:lnTo>
                    <a:pt x="17" y="102"/>
                  </a:lnTo>
                  <a:lnTo>
                    <a:pt x="17" y="103"/>
                  </a:lnTo>
                  <a:lnTo>
                    <a:pt x="19" y="104"/>
                  </a:lnTo>
                  <a:lnTo>
                    <a:pt x="22" y="106"/>
                  </a:lnTo>
                  <a:lnTo>
                    <a:pt x="26" y="107"/>
                  </a:lnTo>
                  <a:lnTo>
                    <a:pt x="22" y="161"/>
                  </a:lnTo>
                  <a:lnTo>
                    <a:pt x="24" y="161"/>
                  </a:lnTo>
                  <a:lnTo>
                    <a:pt x="26" y="161"/>
                  </a:lnTo>
                  <a:lnTo>
                    <a:pt x="27" y="161"/>
                  </a:lnTo>
                  <a:lnTo>
                    <a:pt x="28" y="161"/>
                  </a:lnTo>
                  <a:lnTo>
                    <a:pt x="29" y="161"/>
                  </a:lnTo>
                  <a:lnTo>
                    <a:pt x="30" y="161"/>
                  </a:lnTo>
                  <a:lnTo>
                    <a:pt x="31" y="161"/>
                  </a:lnTo>
                  <a:lnTo>
                    <a:pt x="33" y="161"/>
                  </a:lnTo>
                  <a:lnTo>
                    <a:pt x="34" y="160"/>
                  </a:lnTo>
                  <a:lnTo>
                    <a:pt x="35" y="160"/>
                  </a:lnTo>
                  <a:lnTo>
                    <a:pt x="36" y="160"/>
                  </a:lnTo>
                  <a:lnTo>
                    <a:pt x="38" y="160"/>
                  </a:lnTo>
                  <a:lnTo>
                    <a:pt x="39" y="159"/>
                  </a:lnTo>
                  <a:lnTo>
                    <a:pt x="56" y="104"/>
                  </a:lnTo>
                  <a:lnTo>
                    <a:pt x="57" y="104"/>
                  </a:lnTo>
                  <a:lnTo>
                    <a:pt x="60" y="104"/>
                  </a:lnTo>
                  <a:lnTo>
                    <a:pt x="62" y="104"/>
                  </a:lnTo>
                  <a:lnTo>
                    <a:pt x="64" y="104"/>
                  </a:lnTo>
                  <a:lnTo>
                    <a:pt x="69" y="104"/>
                  </a:lnTo>
                  <a:lnTo>
                    <a:pt x="72" y="104"/>
                  </a:lnTo>
                  <a:lnTo>
                    <a:pt x="76" y="104"/>
                  </a:lnTo>
                  <a:lnTo>
                    <a:pt x="81" y="104"/>
                  </a:lnTo>
                  <a:lnTo>
                    <a:pt x="85" y="104"/>
                  </a:lnTo>
                  <a:lnTo>
                    <a:pt x="91" y="104"/>
                  </a:lnTo>
                  <a:lnTo>
                    <a:pt x="97" y="104"/>
                  </a:lnTo>
                  <a:lnTo>
                    <a:pt x="103" y="104"/>
                  </a:lnTo>
                  <a:lnTo>
                    <a:pt x="109" y="104"/>
                  </a:lnTo>
                  <a:lnTo>
                    <a:pt x="115" y="104"/>
                  </a:lnTo>
                  <a:lnTo>
                    <a:pt x="121" y="104"/>
                  </a:lnTo>
                  <a:lnTo>
                    <a:pt x="128" y="104"/>
                  </a:lnTo>
                  <a:lnTo>
                    <a:pt x="134" y="104"/>
                  </a:lnTo>
                  <a:lnTo>
                    <a:pt x="140" y="104"/>
                  </a:lnTo>
                  <a:lnTo>
                    <a:pt x="146" y="104"/>
                  </a:lnTo>
                  <a:lnTo>
                    <a:pt x="153" y="104"/>
                  </a:lnTo>
                  <a:lnTo>
                    <a:pt x="158" y="104"/>
                  </a:lnTo>
                  <a:lnTo>
                    <a:pt x="164" y="104"/>
                  </a:lnTo>
                  <a:lnTo>
                    <a:pt x="170" y="104"/>
                  </a:lnTo>
                  <a:lnTo>
                    <a:pt x="174" y="104"/>
                  </a:lnTo>
                  <a:lnTo>
                    <a:pt x="179" y="104"/>
                  </a:lnTo>
                  <a:lnTo>
                    <a:pt x="183" y="104"/>
                  </a:lnTo>
                  <a:lnTo>
                    <a:pt x="188" y="104"/>
                  </a:lnTo>
                  <a:lnTo>
                    <a:pt x="191" y="104"/>
                  </a:lnTo>
                  <a:lnTo>
                    <a:pt x="193" y="104"/>
                  </a:lnTo>
                  <a:lnTo>
                    <a:pt x="197" y="104"/>
                  </a:lnTo>
                  <a:lnTo>
                    <a:pt x="198" y="104"/>
                  </a:lnTo>
                  <a:lnTo>
                    <a:pt x="200" y="104"/>
                  </a:lnTo>
                  <a:lnTo>
                    <a:pt x="201" y="104"/>
                  </a:lnTo>
                  <a:lnTo>
                    <a:pt x="202" y="104"/>
                  </a:lnTo>
                  <a:lnTo>
                    <a:pt x="205" y="105"/>
                  </a:lnTo>
                  <a:lnTo>
                    <a:pt x="206" y="105"/>
                  </a:lnTo>
                  <a:lnTo>
                    <a:pt x="207" y="106"/>
                  </a:lnTo>
                  <a:lnTo>
                    <a:pt x="209" y="106"/>
                  </a:lnTo>
                  <a:lnTo>
                    <a:pt x="210" y="106"/>
                  </a:lnTo>
                  <a:lnTo>
                    <a:pt x="211" y="107"/>
                  </a:lnTo>
                  <a:lnTo>
                    <a:pt x="214" y="107"/>
                  </a:lnTo>
                  <a:lnTo>
                    <a:pt x="215" y="108"/>
                  </a:lnTo>
                  <a:lnTo>
                    <a:pt x="217" y="108"/>
                  </a:lnTo>
                  <a:lnTo>
                    <a:pt x="218" y="109"/>
                  </a:lnTo>
                  <a:lnTo>
                    <a:pt x="219" y="110"/>
                  </a:lnTo>
                  <a:lnTo>
                    <a:pt x="221" y="111"/>
                  </a:lnTo>
                  <a:lnTo>
                    <a:pt x="222" y="112"/>
                  </a:lnTo>
                  <a:lnTo>
                    <a:pt x="225" y="112"/>
                  </a:lnTo>
                  <a:lnTo>
                    <a:pt x="227" y="114"/>
                  </a:lnTo>
                  <a:lnTo>
                    <a:pt x="228" y="115"/>
                  </a:lnTo>
                  <a:lnTo>
                    <a:pt x="230" y="116"/>
                  </a:lnTo>
                  <a:lnTo>
                    <a:pt x="233" y="117"/>
                  </a:lnTo>
                  <a:lnTo>
                    <a:pt x="235" y="118"/>
                  </a:lnTo>
                  <a:lnTo>
                    <a:pt x="236" y="119"/>
                  </a:lnTo>
                  <a:lnTo>
                    <a:pt x="239" y="121"/>
                  </a:lnTo>
                  <a:lnTo>
                    <a:pt x="240" y="122"/>
                  </a:lnTo>
                  <a:lnTo>
                    <a:pt x="243" y="123"/>
                  </a:lnTo>
                  <a:lnTo>
                    <a:pt x="245" y="125"/>
                  </a:lnTo>
                  <a:lnTo>
                    <a:pt x="248" y="127"/>
                  </a:lnTo>
                  <a:lnTo>
                    <a:pt x="251" y="128"/>
                  </a:lnTo>
                  <a:lnTo>
                    <a:pt x="253" y="130"/>
                  </a:lnTo>
                  <a:lnTo>
                    <a:pt x="255" y="131"/>
                  </a:lnTo>
                  <a:lnTo>
                    <a:pt x="258" y="133"/>
                  </a:lnTo>
                  <a:lnTo>
                    <a:pt x="260" y="131"/>
                  </a:lnTo>
                  <a:lnTo>
                    <a:pt x="262" y="130"/>
                  </a:lnTo>
                  <a:lnTo>
                    <a:pt x="263" y="127"/>
                  </a:lnTo>
                  <a:lnTo>
                    <a:pt x="265" y="126"/>
                  </a:lnTo>
                  <a:lnTo>
                    <a:pt x="267" y="123"/>
                  </a:lnTo>
                  <a:lnTo>
                    <a:pt x="270" y="121"/>
                  </a:lnTo>
                  <a:lnTo>
                    <a:pt x="273" y="119"/>
                  </a:lnTo>
                  <a:lnTo>
                    <a:pt x="276" y="117"/>
                  </a:lnTo>
                  <a:lnTo>
                    <a:pt x="279" y="114"/>
                  </a:lnTo>
                  <a:lnTo>
                    <a:pt x="282" y="112"/>
                  </a:lnTo>
                  <a:lnTo>
                    <a:pt x="285" y="109"/>
                  </a:lnTo>
                  <a:lnTo>
                    <a:pt x="289" y="107"/>
                  </a:lnTo>
                  <a:lnTo>
                    <a:pt x="293" y="104"/>
                  </a:lnTo>
                  <a:lnTo>
                    <a:pt x="297" y="102"/>
                  </a:lnTo>
                  <a:lnTo>
                    <a:pt x="300" y="99"/>
                  </a:lnTo>
                  <a:lnTo>
                    <a:pt x="305" y="96"/>
                  </a:lnTo>
                  <a:lnTo>
                    <a:pt x="309" y="93"/>
                  </a:lnTo>
                  <a:lnTo>
                    <a:pt x="314" y="91"/>
                  </a:lnTo>
                  <a:lnTo>
                    <a:pt x="318" y="88"/>
                  </a:lnTo>
                  <a:lnTo>
                    <a:pt x="324" y="85"/>
                  </a:lnTo>
                  <a:lnTo>
                    <a:pt x="328" y="83"/>
                  </a:lnTo>
                  <a:lnTo>
                    <a:pt x="333" y="80"/>
                  </a:lnTo>
                  <a:lnTo>
                    <a:pt x="338" y="78"/>
                  </a:lnTo>
                  <a:lnTo>
                    <a:pt x="343" y="76"/>
                  </a:lnTo>
                  <a:lnTo>
                    <a:pt x="348" y="73"/>
                  </a:lnTo>
                  <a:lnTo>
                    <a:pt x="354" y="70"/>
                  </a:lnTo>
                  <a:lnTo>
                    <a:pt x="360" y="69"/>
                  </a:lnTo>
                  <a:lnTo>
                    <a:pt x="365" y="66"/>
                  </a:lnTo>
                  <a:lnTo>
                    <a:pt x="371" y="64"/>
                  </a:lnTo>
                  <a:lnTo>
                    <a:pt x="376" y="62"/>
                  </a:lnTo>
                  <a:lnTo>
                    <a:pt x="383" y="60"/>
                  </a:lnTo>
                  <a:lnTo>
                    <a:pt x="389" y="58"/>
                  </a:lnTo>
                  <a:lnTo>
                    <a:pt x="390" y="58"/>
                  </a:lnTo>
                  <a:lnTo>
                    <a:pt x="393" y="57"/>
                  </a:lnTo>
                  <a:lnTo>
                    <a:pt x="396" y="57"/>
                  </a:lnTo>
                  <a:lnTo>
                    <a:pt x="398" y="56"/>
                  </a:lnTo>
                  <a:lnTo>
                    <a:pt x="400" y="55"/>
                  </a:lnTo>
                  <a:lnTo>
                    <a:pt x="402" y="55"/>
                  </a:lnTo>
                  <a:lnTo>
                    <a:pt x="406" y="54"/>
                  </a:lnTo>
                  <a:lnTo>
                    <a:pt x="407" y="54"/>
                  </a:lnTo>
                  <a:lnTo>
                    <a:pt x="410" y="53"/>
                  </a:lnTo>
                  <a:lnTo>
                    <a:pt x="412" y="53"/>
                  </a:lnTo>
                  <a:lnTo>
                    <a:pt x="415" y="52"/>
                  </a:lnTo>
                  <a:lnTo>
                    <a:pt x="418" y="52"/>
                  </a:lnTo>
                  <a:lnTo>
                    <a:pt x="419" y="51"/>
                  </a:lnTo>
                  <a:lnTo>
                    <a:pt x="423" y="51"/>
                  </a:lnTo>
                  <a:lnTo>
                    <a:pt x="425" y="51"/>
                  </a:lnTo>
                  <a:lnTo>
                    <a:pt x="427" y="50"/>
                  </a:lnTo>
                  <a:lnTo>
                    <a:pt x="427" y="29"/>
                  </a:lnTo>
                  <a:lnTo>
                    <a:pt x="402" y="26"/>
                  </a:lnTo>
                  <a:lnTo>
                    <a:pt x="298" y="38"/>
                  </a:lnTo>
                  <a:lnTo>
                    <a:pt x="303" y="62"/>
                  </a:lnTo>
                  <a:lnTo>
                    <a:pt x="296" y="63"/>
                  </a:lnTo>
                  <a:lnTo>
                    <a:pt x="289" y="64"/>
                  </a:lnTo>
                  <a:lnTo>
                    <a:pt x="281" y="65"/>
                  </a:lnTo>
                  <a:lnTo>
                    <a:pt x="273" y="65"/>
                  </a:lnTo>
                  <a:lnTo>
                    <a:pt x="265" y="66"/>
                  </a:lnTo>
                  <a:lnTo>
                    <a:pt x="257" y="67"/>
                  </a:lnTo>
                  <a:lnTo>
                    <a:pt x="249" y="68"/>
                  </a:lnTo>
                  <a:lnTo>
                    <a:pt x="240" y="69"/>
                  </a:lnTo>
                  <a:lnTo>
                    <a:pt x="233" y="70"/>
                  </a:lnTo>
                  <a:lnTo>
                    <a:pt x="225" y="70"/>
                  </a:lnTo>
                  <a:lnTo>
                    <a:pt x="217" y="72"/>
                  </a:lnTo>
                  <a:lnTo>
                    <a:pt x="209" y="73"/>
                  </a:lnTo>
                  <a:lnTo>
                    <a:pt x="200" y="73"/>
                  </a:lnTo>
                  <a:lnTo>
                    <a:pt x="192" y="74"/>
                  </a:lnTo>
                  <a:lnTo>
                    <a:pt x="184" y="75"/>
                  </a:lnTo>
                  <a:lnTo>
                    <a:pt x="176" y="76"/>
                  </a:lnTo>
                  <a:lnTo>
                    <a:pt x="169" y="77"/>
                  </a:lnTo>
                  <a:lnTo>
                    <a:pt x="162" y="78"/>
                  </a:lnTo>
                  <a:lnTo>
                    <a:pt x="154" y="79"/>
                  </a:lnTo>
                  <a:lnTo>
                    <a:pt x="146" y="80"/>
                  </a:lnTo>
                  <a:lnTo>
                    <a:pt x="139" y="80"/>
                  </a:lnTo>
                  <a:lnTo>
                    <a:pt x="133" y="81"/>
                  </a:lnTo>
                  <a:lnTo>
                    <a:pt x="126" y="82"/>
                  </a:lnTo>
                  <a:lnTo>
                    <a:pt x="119" y="83"/>
                  </a:lnTo>
                  <a:lnTo>
                    <a:pt x="113" y="83"/>
                  </a:lnTo>
                  <a:lnTo>
                    <a:pt x="108" y="84"/>
                  </a:lnTo>
                  <a:lnTo>
                    <a:pt x="102" y="85"/>
                  </a:lnTo>
                  <a:lnTo>
                    <a:pt x="97" y="85"/>
                  </a:lnTo>
                  <a:lnTo>
                    <a:pt x="92" y="86"/>
                  </a:lnTo>
                  <a:lnTo>
                    <a:pt x="88" y="87"/>
                  </a:lnTo>
                  <a:lnTo>
                    <a:pt x="83" y="87"/>
                  </a:lnTo>
                  <a:lnTo>
                    <a:pt x="80" y="87"/>
                  </a:lnTo>
                  <a:lnTo>
                    <a:pt x="126" y="58"/>
                  </a:lnTo>
                  <a:lnTo>
                    <a:pt x="125" y="58"/>
                  </a:lnTo>
                  <a:lnTo>
                    <a:pt x="124" y="58"/>
                  </a:lnTo>
                  <a:lnTo>
                    <a:pt x="121" y="58"/>
                  </a:lnTo>
                  <a:lnTo>
                    <a:pt x="119" y="58"/>
                  </a:lnTo>
                  <a:lnTo>
                    <a:pt x="117" y="58"/>
                  </a:lnTo>
                  <a:lnTo>
                    <a:pt x="115" y="58"/>
                  </a:lnTo>
                  <a:lnTo>
                    <a:pt x="112" y="58"/>
                  </a:lnTo>
                  <a:lnTo>
                    <a:pt x="110" y="58"/>
                  </a:lnTo>
                  <a:lnTo>
                    <a:pt x="107" y="58"/>
                  </a:lnTo>
                  <a:lnTo>
                    <a:pt x="105" y="58"/>
                  </a:lnTo>
                  <a:lnTo>
                    <a:pt x="102" y="58"/>
                  </a:lnTo>
                  <a:lnTo>
                    <a:pt x="100" y="59"/>
                  </a:lnTo>
                  <a:lnTo>
                    <a:pt x="98" y="60"/>
                  </a:lnTo>
                  <a:lnTo>
                    <a:pt x="96" y="60"/>
                  </a:lnTo>
                  <a:lnTo>
                    <a:pt x="94" y="61"/>
                  </a:lnTo>
                  <a:lnTo>
                    <a:pt x="93" y="61"/>
                  </a:lnTo>
                  <a:lnTo>
                    <a:pt x="75" y="70"/>
                  </a:lnTo>
                  <a:lnTo>
                    <a:pt x="31" y="45"/>
                  </a:lnTo>
                  <a:lnTo>
                    <a:pt x="75" y="70"/>
                  </a:lnTo>
                  <a:lnTo>
                    <a:pt x="93" y="61"/>
                  </a:lnTo>
                  <a:lnTo>
                    <a:pt x="94" y="61"/>
                  </a:lnTo>
                  <a:lnTo>
                    <a:pt x="96" y="60"/>
                  </a:lnTo>
                  <a:lnTo>
                    <a:pt x="98" y="60"/>
                  </a:lnTo>
                  <a:lnTo>
                    <a:pt x="100" y="59"/>
                  </a:lnTo>
                  <a:lnTo>
                    <a:pt x="102" y="58"/>
                  </a:lnTo>
                  <a:lnTo>
                    <a:pt x="105" y="58"/>
                  </a:lnTo>
                  <a:lnTo>
                    <a:pt x="107" y="58"/>
                  </a:lnTo>
                  <a:lnTo>
                    <a:pt x="110" y="58"/>
                  </a:lnTo>
                  <a:lnTo>
                    <a:pt x="112" y="58"/>
                  </a:lnTo>
                  <a:lnTo>
                    <a:pt x="115" y="58"/>
                  </a:lnTo>
                  <a:lnTo>
                    <a:pt x="117" y="58"/>
                  </a:lnTo>
                  <a:lnTo>
                    <a:pt x="119" y="58"/>
                  </a:lnTo>
                  <a:lnTo>
                    <a:pt x="121" y="58"/>
                  </a:lnTo>
                  <a:lnTo>
                    <a:pt x="124" y="58"/>
                  </a:lnTo>
                  <a:lnTo>
                    <a:pt x="125" y="58"/>
                  </a:lnTo>
                  <a:lnTo>
                    <a:pt x="126" y="58"/>
                  </a:lnTo>
                  <a:lnTo>
                    <a:pt x="80" y="87"/>
                  </a:lnTo>
                  <a:lnTo>
                    <a:pt x="83" y="87"/>
                  </a:lnTo>
                  <a:lnTo>
                    <a:pt x="88" y="87"/>
                  </a:lnTo>
                  <a:lnTo>
                    <a:pt x="92" y="86"/>
                  </a:lnTo>
                  <a:lnTo>
                    <a:pt x="97" y="85"/>
                  </a:lnTo>
                  <a:lnTo>
                    <a:pt x="102" y="85"/>
                  </a:lnTo>
                  <a:lnTo>
                    <a:pt x="108" y="84"/>
                  </a:lnTo>
                  <a:lnTo>
                    <a:pt x="113" y="83"/>
                  </a:lnTo>
                  <a:lnTo>
                    <a:pt x="119" y="83"/>
                  </a:lnTo>
                  <a:lnTo>
                    <a:pt x="126" y="82"/>
                  </a:lnTo>
                  <a:lnTo>
                    <a:pt x="133" y="81"/>
                  </a:lnTo>
                  <a:lnTo>
                    <a:pt x="139" y="80"/>
                  </a:lnTo>
                  <a:lnTo>
                    <a:pt x="146" y="80"/>
                  </a:lnTo>
                  <a:lnTo>
                    <a:pt x="154" y="79"/>
                  </a:lnTo>
                  <a:lnTo>
                    <a:pt x="162" y="78"/>
                  </a:lnTo>
                  <a:lnTo>
                    <a:pt x="169" y="77"/>
                  </a:lnTo>
                  <a:lnTo>
                    <a:pt x="176" y="76"/>
                  </a:lnTo>
                  <a:lnTo>
                    <a:pt x="184" y="75"/>
                  </a:lnTo>
                  <a:lnTo>
                    <a:pt x="192" y="74"/>
                  </a:lnTo>
                  <a:lnTo>
                    <a:pt x="200" y="73"/>
                  </a:lnTo>
                  <a:lnTo>
                    <a:pt x="209" y="73"/>
                  </a:lnTo>
                  <a:lnTo>
                    <a:pt x="217" y="72"/>
                  </a:lnTo>
                  <a:lnTo>
                    <a:pt x="225" y="70"/>
                  </a:lnTo>
                  <a:lnTo>
                    <a:pt x="233" y="70"/>
                  </a:lnTo>
                  <a:lnTo>
                    <a:pt x="240" y="69"/>
                  </a:lnTo>
                  <a:lnTo>
                    <a:pt x="249" y="68"/>
                  </a:lnTo>
                  <a:lnTo>
                    <a:pt x="257" y="67"/>
                  </a:lnTo>
                  <a:lnTo>
                    <a:pt x="265" y="66"/>
                  </a:lnTo>
                  <a:lnTo>
                    <a:pt x="273" y="65"/>
                  </a:lnTo>
                  <a:lnTo>
                    <a:pt x="281" y="65"/>
                  </a:lnTo>
                  <a:lnTo>
                    <a:pt x="289" y="64"/>
                  </a:lnTo>
                  <a:lnTo>
                    <a:pt x="296" y="63"/>
                  </a:lnTo>
                  <a:lnTo>
                    <a:pt x="303" y="62"/>
                  </a:lnTo>
                  <a:lnTo>
                    <a:pt x="298" y="38"/>
                  </a:lnTo>
                  <a:lnTo>
                    <a:pt x="402" y="26"/>
                  </a:lnTo>
                  <a:lnTo>
                    <a:pt x="427" y="29"/>
                  </a:lnTo>
                  <a:lnTo>
                    <a:pt x="427" y="50"/>
                  </a:lnTo>
                  <a:lnTo>
                    <a:pt x="425" y="51"/>
                  </a:lnTo>
                  <a:lnTo>
                    <a:pt x="423" y="51"/>
                  </a:lnTo>
                  <a:lnTo>
                    <a:pt x="419" y="51"/>
                  </a:lnTo>
                  <a:lnTo>
                    <a:pt x="418" y="52"/>
                  </a:lnTo>
                  <a:lnTo>
                    <a:pt x="415" y="52"/>
                  </a:lnTo>
                  <a:lnTo>
                    <a:pt x="412" y="53"/>
                  </a:lnTo>
                  <a:lnTo>
                    <a:pt x="410" y="53"/>
                  </a:lnTo>
                  <a:lnTo>
                    <a:pt x="407" y="54"/>
                  </a:lnTo>
                  <a:lnTo>
                    <a:pt x="406" y="54"/>
                  </a:lnTo>
                  <a:lnTo>
                    <a:pt x="402" y="55"/>
                  </a:lnTo>
                  <a:lnTo>
                    <a:pt x="400" y="55"/>
                  </a:lnTo>
                  <a:lnTo>
                    <a:pt x="398" y="56"/>
                  </a:lnTo>
                  <a:lnTo>
                    <a:pt x="396" y="57"/>
                  </a:lnTo>
                  <a:lnTo>
                    <a:pt x="393" y="57"/>
                  </a:lnTo>
                  <a:lnTo>
                    <a:pt x="390" y="58"/>
                  </a:lnTo>
                  <a:lnTo>
                    <a:pt x="389" y="58"/>
                  </a:lnTo>
                  <a:lnTo>
                    <a:pt x="383" y="60"/>
                  </a:lnTo>
                  <a:lnTo>
                    <a:pt x="376" y="62"/>
                  </a:lnTo>
                  <a:lnTo>
                    <a:pt x="371" y="64"/>
                  </a:lnTo>
                  <a:lnTo>
                    <a:pt x="365" y="66"/>
                  </a:lnTo>
                  <a:lnTo>
                    <a:pt x="360" y="69"/>
                  </a:lnTo>
                  <a:lnTo>
                    <a:pt x="354" y="70"/>
                  </a:lnTo>
                  <a:lnTo>
                    <a:pt x="348" y="73"/>
                  </a:lnTo>
                  <a:lnTo>
                    <a:pt x="343" y="76"/>
                  </a:lnTo>
                  <a:lnTo>
                    <a:pt x="338" y="78"/>
                  </a:lnTo>
                  <a:lnTo>
                    <a:pt x="333" y="80"/>
                  </a:lnTo>
                  <a:lnTo>
                    <a:pt x="328" y="83"/>
                  </a:lnTo>
                  <a:lnTo>
                    <a:pt x="324" y="85"/>
                  </a:lnTo>
                  <a:lnTo>
                    <a:pt x="318" y="88"/>
                  </a:lnTo>
                  <a:lnTo>
                    <a:pt x="314" y="91"/>
                  </a:lnTo>
                  <a:lnTo>
                    <a:pt x="309" y="93"/>
                  </a:lnTo>
                  <a:lnTo>
                    <a:pt x="305" y="96"/>
                  </a:lnTo>
                  <a:lnTo>
                    <a:pt x="300" y="99"/>
                  </a:lnTo>
                  <a:lnTo>
                    <a:pt x="297" y="102"/>
                  </a:lnTo>
                  <a:lnTo>
                    <a:pt x="293" y="104"/>
                  </a:lnTo>
                  <a:lnTo>
                    <a:pt x="289" y="107"/>
                  </a:lnTo>
                  <a:lnTo>
                    <a:pt x="285" y="109"/>
                  </a:lnTo>
                  <a:lnTo>
                    <a:pt x="282" y="112"/>
                  </a:lnTo>
                  <a:lnTo>
                    <a:pt x="279" y="114"/>
                  </a:lnTo>
                  <a:lnTo>
                    <a:pt x="276" y="117"/>
                  </a:lnTo>
                  <a:lnTo>
                    <a:pt x="273" y="119"/>
                  </a:lnTo>
                  <a:lnTo>
                    <a:pt x="270" y="121"/>
                  </a:lnTo>
                  <a:lnTo>
                    <a:pt x="267" y="123"/>
                  </a:lnTo>
                  <a:lnTo>
                    <a:pt x="265" y="126"/>
                  </a:lnTo>
                  <a:lnTo>
                    <a:pt x="263" y="127"/>
                  </a:lnTo>
                  <a:lnTo>
                    <a:pt x="262" y="130"/>
                  </a:lnTo>
                  <a:lnTo>
                    <a:pt x="260" y="131"/>
                  </a:lnTo>
                  <a:lnTo>
                    <a:pt x="258" y="133"/>
                  </a:lnTo>
                  <a:lnTo>
                    <a:pt x="255" y="131"/>
                  </a:lnTo>
                  <a:lnTo>
                    <a:pt x="253" y="130"/>
                  </a:lnTo>
                  <a:lnTo>
                    <a:pt x="251" y="128"/>
                  </a:lnTo>
                  <a:lnTo>
                    <a:pt x="248" y="127"/>
                  </a:lnTo>
                  <a:lnTo>
                    <a:pt x="245" y="125"/>
                  </a:lnTo>
                  <a:lnTo>
                    <a:pt x="243" y="123"/>
                  </a:lnTo>
                  <a:lnTo>
                    <a:pt x="240" y="122"/>
                  </a:lnTo>
                  <a:lnTo>
                    <a:pt x="239" y="121"/>
                  </a:lnTo>
                  <a:lnTo>
                    <a:pt x="236" y="119"/>
                  </a:lnTo>
                  <a:lnTo>
                    <a:pt x="235" y="118"/>
                  </a:lnTo>
                  <a:lnTo>
                    <a:pt x="233" y="117"/>
                  </a:lnTo>
                  <a:lnTo>
                    <a:pt x="230" y="116"/>
                  </a:lnTo>
                  <a:lnTo>
                    <a:pt x="228" y="115"/>
                  </a:lnTo>
                  <a:lnTo>
                    <a:pt x="227" y="114"/>
                  </a:lnTo>
                  <a:lnTo>
                    <a:pt x="225" y="112"/>
                  </a:lnTo>
                  <a:lnTo>
                    <a:pt x="222" y="112"/>
                  </a:lnTo>
                  <a:lnTo>
                    <a:pt x="221" y="111"/>
                  </a:lnTo>
                  <a:lnTo>
                    <a:pt x="219" y="110"/>
                  </a:lnTo>
                  <a:lnTo>
                    <a:pt x="218" y="109"/>
                  </a:lnTo>
                  <a:lnTo>
                    <a:pt x="217" y="108"/>
                  </a:lnTo>
                  <a:lnTo>
                    <a:pt x="215" y="108"/>
                  </a:lnTo>
                  <a:lnTo>
                    <a:pt x="214" y="107"/>
                  </a:lnTo>
                  <a:lnTo>
                    <a:pt x="211" y="107"/>
                  </a:lnTo>
                  <a:lnTo>
                    <a:pt x="210" y="106"/>
                  </a:lnTo>
                  <a:lnTo>
                    <a:pt x="209" y="106"/>
                  </a:lnTo>
                  <a:lnTo>
                    <a:pt x="207" y="106"/>
                  </a:lnTo>
                  <a:lnTo>
                    <a:pt x="206" y="105"/>
                  </a:lnTo>
                  <a:lnTo>
                    <a:pt x="205" y="105"/>
                  </a:lnTo>
                  <a:lnTo>
                    <a:pt x="202" y="104"/>
                  </a:lnTo>
                  <a:lnTo>
                    <a:pt x="201" y="104"/>
                  </a:lnTo>
                  <a:lnTo>
                    <a:pt x="200" y="104"/>
                  </a:lnTo>
                  <a:lnTo>
                    <a:pt x="198" y="104"/>
                  </a:lnTo>
                  <a:lnTo>
                    <a:pt x="197" y="104"/>
                  </a:lnTo>
                  <a:lnTo>
                    <a:pt x="193" y="104"/>
                  </a:lnTo>
                  <a:lnTo>
                    <a:pt x="191" y="104"/>
                  </a:lnTo>
                  <a:lnTo>
                    <a:pt x="188" y="104"/>
                  </a:lnTo>
                  <a:lnTo>
                    <a:pt x="183" y="104"/>
                  </a:lnTo>
                  <a:lnTo>
                    <a:pt x="179" y="104"/>
                  </a:lnTo>
                  <a:lnTo>
                    <a:pt x="174" y="104"/>
                  </a:lnTo>
                  <a:lnTo>
                    <a:pt x="170" y="104"/>
                  </a:lnTo>
                  <a:lnTo>
                    <a:pt x="164" y="104"/>
                  </a:lnTo>
                  <a:lnTo>
                    <a:pt x="158" y="104"/>
                  </a:lnTo>
                  <a:lnTo>
                    <a:pt x="153" y="104"/>
                  </a:lnTo>
                  <a:lnTo>
                    <a:pt x="146" y="104"/>
                  </a:lnTo>
                  <a:lnTo>
                    <a:pt x="140" y="104"/>
                  </a:lnTo>
                  <a:lnTo>
                    <a:pt x="134" y="104"/>
                  </a:lnTo>
                  <a:lnTo>
                    <a:pt x="128" y="104"/>
                  </a:lnTo>
                  <a:lnTo>
                    <a:pt x="121" y="104"/>
                  </a:lnTo>
                  <a:lnTo>
                    <a:pt x="115" y="104"/>
                  </a:lnTo>
                  <a:lnTo>
                    <a:pt x="109" y="104"/>
                  </a:lnTo>
                  <a:lnTo>
                    <a:pt x="103" y="104"/>
                  </a:lnTo>
                  <a:lnTo>
                    <a:pt x="97" y="104"/>
                  </a:lnTo>
                  <a:lnTo>
                    <a:pt x="91" y="104"/>
                  </a:lnTo>
                  <a:lnTo>
                    <a:pt x="85" y="104"/>
                  </a:lnTo>
                  <a:lnTo>
                    <a:pt x="81" y="104"/>
                  </a:lnTo>
                  <a:lnTo>
                    <a:pt x="76" y="104"/>
                  </a:lnTo>
                  <a:lnTo>
                    <a:pt x="72" y="104"/>
                  </a:lnTo>
                  <a:lnTo>
                    <a:pt x="69" y="104"/>
                  </a:lnTo>
                  <a:lnTo>
                    <a:pt x="64" y="104"/>
                  </a:lnTo>
                  <a:lnTo>
                    <a:pt x="62" y="104"/>
                  </a:lnTo>
                  <a:lnTo>
                    <a:pt x="60" y="104"/>
                  </a:lnTo>
                  <a:lnTo>
                    <a:pt x="57" y="104"/>
                  </a:lnTo>
                  <a:lnTo>
                    <a:pt x="56" y="104"/>
                  </a:lnTo>
                  <a:lnTo>
                    <a:pt x="39" y="159"/>
                  </a:lnTo>
                  <a:lnTo>
                    <a:pt x="38" y="160"/>
                  </a:lnTo>
                  <a:lnTo>
                    <a:pt x="36" y="160"/>
                  </a:lnTo>
                  <a:lnTo>
                    <a:pt x="35" y="160"/>
                  </a:lnTo>
                  <a:lnTo>
                    <a:pt x="34" y="160"/>
                  </a:lnTo>
                  <a:lnTo>
                    <a:pt x="33" y="161"/>
                  </a:lnTo>
                  <a:lnTo>
                    <a:pt x="31" y="161"/>
                  </a:lnTo>
                  <a:lnTo>
                    <a:pt x="30" y="161"/>
                  </a:lnTo>
                  <a:lnTo>
                    <a:pt x="29" y="161"/>
                  </a:lnTo>
                  <a:lnTo>
                    <a:pt x="28" y="161"/>
                  </a:lnTo>
                  <a:lnTo>
                    <a:pt x="27" y="161"/>
                  </a:lnTo>
                  <a:lnTo>
                    <a:pt x="26" y="161"/>
                  </a:lnTo>
                  <a:lnTo>
                    <a:pt x="24" y="161"/>
                  </a:lnTo>
                  <a:lnTo>
                    <a:pt x="22" y="161"/>
                  </a:lnTo>
                  <a:lnTo>
                    <a:pt x="26" y="107"/>
                  </a:lnTo>
                  <a:lnTo>
                    <a:pt x="22" y="106"/>
                  </a:lnTo>
                  <a:lnTo>
                    <a:pt x="19" y="104"/>
                  </a:lnTo>
                  <a:lnTo>
                    <a:pt x="17" y="103"/>
                  </a:lnTo>
                  <a:lnTo>
                    <a:pt x="17" y="102"/>
                  </a:lnTo>
                  <a:lnTo>
                    <a:pt x="17" y="100"/>
                  </a:lnTo>
                  <a:lnTo>
                    <a:pt x="17" y="98"/>
                  </a:lnTo>
                  <a:lnTo>
                    <a:pt x="19" y="96"/>
                  </a:lnTo>
                  <a:lnTo>
                    <a:pt x="22" y="95"/>
                  </a:lnTo>
                  <a:lnTo>
                    <a:pt x="0" y="12"/>
                  </a:lnTo>
                  <a:lnTo>
                    <a:pt x="1" y="8"/>
                  </a:lnTo>
                  <a:lnTo>
                    <a:pt x="1" y="5"/>
                  </a:lnTo>
                  <a:lnTo>
                    <a:pt x="2" y="3"/>
                  </a:lnTo>
                  <a:lnTo>
                    <a:pt x="3" y="2"/>
                  </a:lnTo>
                  <a:lnTo>
                    <a:pt x="4" y="1"/>
                  </a:lnTo>
                  <a:lnTo>
                    <a:pt x="6" y="0"/>
                  </a:lnTo>
                  <a:lnTo>
                    <a:pt x="7" y="0"/>
                  </a:lnTo>
                  <a:lnTo>
                    <a:pt x="8" y="0"/>
                  </a:lnTo>
                  <a:lnTo>
                    <a:pt x="9" y="1"/>
                  </a:lnTo>
                  <a:lnTo>
                    <a:pt x="10" y="2"/>
                  </a:lnTo>
                  <a:lnTo>
                    <a:pt x="12" y="2"/>
                  </a:lnTo>
                  <a:lnTo>
                    <a:pt x="13" y="4"/>
                  </a:lnTo>
                  <a:lnTo>
                    <a:pt x="15" y="5"/>
                  </a:lnTo>
                  <a:lnTo>
                    <a:pt x="15" y="7"/>
                  </a:lnTo>
                  <a:lnTo>
                    <a:pt x="17" y="8"/>
                  </a:lnTo>
                  <a:lnTo>
                    <a:pt x="17" y="9"/>
                  </a:lnTo>
                  <a:lnTo>
                    <a:pt x="17" y="10"/>
                  </a:lnTo>
                  <a:lnTo>
                    <a:pt x="18" y="12"/>
                  </a:lnTo>
                  <a:lnTo>
                    <a:pt x="18" y="13"/>
                  </a:lnTo>
                  <a:lnTo>
                    <a:pt x="19" y="15"/>
                  </a:lnTo>
                  <a:lnTo>
                    <a:pt x="20" y="17"/>
                  </a:lnTo>
                  <a:lnTo>
                    <a:pt x="21" y="20"/>
                  </a:lnTo>
                  <a:lnTo>
                    <a:pt x="22" y="23"/>
                  </a:lnTo>
                  <a:lnTo>
                    <a:pt x="24" y="25"/>
                  </a:lnTo>
                  <a:lnTo>
                    <a:pt x="25" y="28"/>
                  </a:lnTo>
                  <a:lnTo>
                    <a:pt x="26" y="31"/>
                  </a:lnTo>
                  <a:lnTo>
                    <a:pt x="27" y="34"/>
                  </a:lnTo>
                  <a:lnTo>
                    <a:pt x="28" y="36"/>
                  </a:lnTo>
                  <a:lnTo>
                    <a:pt x="29" y="39"/>
                  </a:lnTo>
                  <a:lnTo>
                    <a:pt x="30" y="41"/>
                  </a:lnTo>
                  <a:lnTo>
                    <a:pt x="30" y="43"/>
                  </a:lnTo>
                  <a:lnTo>
                    <a:pt x="31" y="4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2" name="Freeform 8"/>
            <p:cNvSpPr>
              <a:spLocks/>
            </p:cNvSpPr>
            <p:nvPr/>
          </p:nvSpPr>
          <p:spPr bwMode="auto">
            <a:xfrm>
              <a:off x="5587" y="688"/>
              <a:ext cx="9" cy="31"/>
            </a:xfrm>
            <a:custGeom>
              <a:avLst/>
              <a:gdLst>
                <a:gd name="T0" fmla="*/ 0 w 9"/>
                <a:gd name="T1" fmla="*/ 0 h 31"/>
                <a:gd name="T2" fmla="*/ 0 w 9"/>
                <a:gd name="T3" fmla="*/ 0 h 31"/>
                <a:gd name="T4" fmla="*/ 0 w 9"/>
                <a:gd name="T5" fmla="*/ 1 h 31"/>
                <a:gd name="T6" fmla="*/ 0 w 9"/>
                <a:gd name="T7" fmla="*/ 3 h 31"/>
                <a:gd name="T8" fmla="*/ 1 w 9"/>
                <a:gd name="T9" fmla="*/ 3 h 31"/>
                <a:gd name="T10" fmla="*/ 1 w 9"/>
                <a:gd name="T11" fmla="*/ 5 h 31"/>
                <a:gd name="T12" fmla="*/ 1 w 9"/>
                <a:gd name="T13" fmla="*/ 7 h 31"/>
                <a:gd name="T14" fmla="*/ 2 w 9"/>
                <a:gd name="T15" fmla="*/ 9 h 31"/>
                <a:gd name="T16" fmla="*/ 2 w 9"/>
                <a:gd name="T17" fmla="*/ 12 h 31"/>
                <a:gd name="T18" fmla="*/ 3 w 9"/>
                <a:gd name="T19" fmla="*/ 14 h 31"/>
                <a:gd name="T20" fmla="*/ 4 w 9"/>
                <a:gd name="T21" fmla="*/ 16 h 31"/>
                <a:gd name="T22" fmla="*/ 4 w 9"/>
                <a:gd name="T23" fmla="*/ 18 h 31"/>
                <a:gd name="T24" fmla="*/ 5 w 9"/>
                <a:gd name="T25" fmla="*/ 21 h 31"/>
                <a:gd name="T26" fmla="*/ 6 w 9"/>
                <a:gd name="T27" fmla="*/ 23 h 31"/>
                <a:gd name="T28" fmla="*/ 6 w 9"/>
                <a:gd name="T29" fmla="*/ 25 h 31"/>
                <a:gd name="T30" fmla="*/ 7 w 9"/>
                <a:gd name="T31" fmla="*/ 27 h 31"/>
                <a:gd name="T32" fmla="*/ 7 w 9"/>
                <a:gd name="T33" fmla="*/ 28 h 31"/>
                <a:gd name="T34" fmla="*/ 7 w 9"/>
                <a:gd name="T35" fmla="*/ 30 h 31"/>
                <a:gd name="T36" fmla="*/ 8 w 9"/>
                <a:gd name="T37" fmla="*/ 30 h 31"/>
                <a:gd name="T38" fmla="*/ 8 w 9"/>
                <a:gd name="T39" fmla="*/ 28 h 31"/>
                <a:gd name="T40" fmla="*/ 7 w 9"/>
                <a:gd name="T41" fmla="*/ 27 h 31"/>
                <a:gd name="T42" fmla="*/ 7 w 9"/>
                <a:gd name="T43" fmla="*/ 24 h 31"/>
                <a:gd name="T44" fmla="*/ 7 w 9"/>
                <a:gd name="T45" fmla="*/ 23 h 31"/>
                <a:gd name="T46" fmla="*/ 6 w 9"/>
                <a:gd name="T47" fmla="*/ 20 h 31"/>
                <a:gd name="T48" fmla="*/ 5 w 9"/>
                <a:gd name="T49" fmla="*/ 18 h 31"/>
                <a:gd name="T50" fmla="*/ 5 w 9"/>
                <a:gd name="T51" fmla="*/ 16 h 31"/>
                <a:gd name="T52" fmla="*/ 4 w 9"/>
                <a:gd name="T53" fmla="*/ 13 h 31"/>
                <a:gd name="T54" fmla="*/ 3 w 9"/>
                <a:gd name="T55" fmla="*/ 11 h 31"/>
                <a:gd name="T56" fmla="*/ 3 w 9"/>
                <a:gd name="T57" fmla="*/ 9 h 31"/>
                <a:gd name="T58" fmla="*/ 2 w 9"/>
                <a:gd name="T59" fmla="*/ 7 h 31"/>
                <a:gd name="T60" fmla="*/ 2 w 9"/>
                <a:gd name="T61" fmla="*/ 5 h 31"/>
                <a:gd name="T62" fmla="*/ 1 w 9"/>
                <a:gd name="T63" fmla="*/ 3 h 31"/>
                <a:gd name="T64" fmla="*/ 1 w 9"/>
                <a:gd name="T65" fmla="*/ 2 h 31"/>
                <a:gd name="T66" fmla="*/ 1 w 9"/>
                <a:gd name="T67" fmla="*/ 1 h 31"/>
                <a:gd name="T68" fmla="*/ 0 w 9"/>
                <a:gd name="T6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31">
                  <a:moveTo>
                    <a:pt x="0" y="0"/>
                  </a:moveTo>
                  <a:lnTo>
                    <a:pt x="0" y="0"/>
                  </a:lnTo>
                  <a:lnTo>
                    <a:pt x="0" y="1"/>
                  </a:lnTo>
                  <a:lnTo>
                    <a:pt x="0" y="3"/>
                  </a:lnTo>
                  <a:lnTo>
                    <a:pt x="1" y="3"/>
                  </a:lnTo>
                  <a:lnTo>
                    <a:pt x="1" y="5"/>
                  </a:lnTo>
                  <a:lnTo>
                    <a:pt x="1" y="7"/>
                  </a:lnTo>
                  <a:lnTo>
                    <a:pt x="2" y="9"/>
                  </a:lnTo>
                  <a:lnTo>
                    <a:pt x="2" y="12"/>
                  </a:lnTo>
                  <a:lnTo>
                    <a:pt x="3" y="14"/>
                  </a:lnTo>
                  <a:lnTo>
                    <a:pt x="4" y="16"/>
                  </a:lnTo>
                  <a:lnTo>
                    <a:pt x="4" y="18"/>
                  </a:lnTo>
                  <a:lnTo>
                    <a:pt x="5" y="21"/>
                  </a:lnTo>
                  <a:lnTo>
                    <a:pt x="6" y="23"/>
                  </a:lnTo>
                  <a:lnTo>
                    <a:pt x="6" y="25"/>
                  </a:lnTo>
                  <a:lnTo>
                    <a:pt x="7" y="27"/>
                  </a:lnTo>
                  <a:lnTo>
                    <a:pt x="7" y="28"/>
                  </a:lnTo>
                  <a:lnTo>
                    <a:pt x="7" y="30"/>
                  </a:lnTo>
                  <a:lnTo>
                    <a:pt x="8" y="30"/>
                  </a:lnTo>
                  <a:lnTo>
                    <a:pt x="8" y="28"/>
                  </a:lnTo>
                  <a:lnTo>
                    <a:pt x="7" y="27"/>
                  </a:lnTo>
                  <a:lnTo>
                    <a:pt x="7" y="24"/>
                  </a:lnTo>
                  <a:lnTo>
                    <a:pt x="7" y="23"/>
                  </a:lnTo>
                  <a:lnTo>
                    <a:pt x="6" y="20"/>
                  </a:lnTo>
                  <a:lnTo>
                    <a:pt x="5" y="18"/>
                  </a:lnTo>
                  <a:lnTo>
                    <a:pt x="5" y="16"/>
                  </a:lnTo>
                  <a:lnTo>
                    <a:pt x="4" y="13"/>
                  </a:lnTo>
                  <a:lnTo>
                    <a:pt x="3" y="11"/>
                  </a:lnTo>
                  <a:lnTo>
                    <a:pt x="3" y="9"/>
                  </a:lnTo>
                  <a:lnTo>
                    <a:pt x="2" y="7"/>
                  </a:lnTo>
                  <a:lnTo>
                    <a:pt x="2" y="5"/>
                  </a:lnTo>
                  <a:lnTo>
                    <a:pt x="1" y="3"/>
                  </a:lnTo>
                  <a:lnTo>
                    <a:pt x="1" y="2"/>
                  </a:lnTo>
                  <a:lnTo>
                    <a:pt x="1"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3" name="Freeform 9"/>
            <p:cNvSpPr>
              <a:spLocks/>
            </p:cNvSpPr>
            <p:nvPr/>
          </p:nvSpPr>
          <p:spPr bwMode="auto">
            <a:xfrm>
              <a:off x="5570" y="679"/>
              <a:ext cx="11" cy="7"/>
            </a:xfrm>
            <a:custGeom>
              <a:avLst/>
              <a:gdLst>
                <a:gd name="T0" fmla="*/ 1 w 11"/>
                <a:gd name="T1" fmla="*/ 6 h 7"/>
                <a:gd name="T2" fmla="*/ 1 w 11"/>
                <a:gd name="T3" fmla="*/ 6 h 7"/>
                <a:gd name="T4" fmla="*/ 1 w 11"/>
                <a:gd name="T5" fmla="*/ 4 h 7"/>
                <a:gd name="T6" fmla="*/ 1 w 11"/>
                <a:gd name="T7" fmla="*/ 3 h 7"/>
                <a:gd name="T8" fmla="*/ 1 w 11"/>
                <a:gd name="T9" fmla="*/ 2 h 7"/>
                <a:gd name="T10" fmla="*/ 3 w 11"/>
                <a:gd name="T11" fmla="*/ 1 h 7"/>
                <a:gd name="T12" fmla="*/ 3 w 11"/>
                <a:gd name="T13" fmla="*/ 1 h 7"/>
                <a:gd name="T14" fmla="*/ 3 w 11"/>
                <a:gd name="T15" fmla="*/ 1 h 7"/>
                <a:gd name="T16" fmla="*/ 4 w 11"/>
                <a:gd name="T17" fmla="*/ 1 h 7"/>
                <a:gd name="T18" fmla="*/ 5 w 11"/>
                <a:gd name="T19" fmla="*/ 1 h 7"/>
                <a:gd name="T20" fmla="*/ 5 w 11"/>
                <a:gd name="T21" fmla="*/ 1 h 7"/>
                <a:gd name="T22" fmla="*/ 6 w 11"/>
                <a:gd name="T23" fmla="*/ 1 h 7"/>
                <a:gd name="T24" fmla="*/ 7 w 11"/>
                <a:gd name="T25" fmla="*/ 2 h 7"/>
                <a:gd name="T26" fmla="*/ 7 w 11"/>
                <a:gd name="T27" fmla="*/ 2 h 7"/>
                <a:gd name="T28" fmla="*/ 8 w 11"/>
                <a:gd name="T29" fmla="*/ 3 h 7"/>
                <a:gd name="T30" fmla="*/ 9 w 11"/>
                <a:gd name="T31" fmla="*/ 4 h 7"/>
                <a:gd name="T32" fmla="*/ 9 w 11"/>
                <a:gd name="T33" fmla="*/ 4 h 7"/>
                <a:gd name="T34" fmla="*/ 10 w 11"/>
                <a:gd name="T35" fmla="*/ 5 h 7"/>
                <a:gd name="T36" fmla="*/ 10 w 11"/>
                <a:gd name="T37" fmla="*/ 4 h 7"/>
                <a:gd name="T38" fmla="*/ 9 w 11"/>
                <a:gd name="T39" fmla="*/ 3 h 7"/>
                <a:gd name="T40" fmla="*/ 9 w 11"/>
                <a:gd name="T41" fmla="*/ 3 h 7"/>
                <a:gd name="T42" fmla="*/ 8 w 11"/>
                <a:gd name="T43" fmla="*/ 2 h 7"/>
                <a:gd name="T44" fmla="*/ 7 w 11"/>
                <a:gd name="T45" fmla="*/ 1 h 7"/>
                <a:gd name="T46" fmla="*/ 7 w 11"/>
                <a:gd name="T47" fmla="*/ 1 h 7"/>
                <a:gd name="T48" fmla="*/ 6 w 11"/>
                <a:gd name="T49" fmla="*/ 1 h 7"/>
                <a:gd name="T50" fmla="*/ 5 w 11"/>
                <a:gd name="T51" fmla="*/ 0 h 7"/>
                <a:gd name="T52" fmla="*/ 4 w 11"/>
                <a:gd name="T53" fmla="*/ 0 h 7"/>
                <a:gd name="T54" fmla="*/ 3 w 11"/>
                <a:gd name="T55" fmla="*/ 0 h 7"/>
                <a:gd name="T56" fmla="*/ 3 w 11"/>
                <a:gd name="T57" fmla="*/ 0 h 7"/>
                <a:gd name="T58" fmla="*/ 1 w 11"/>
                <a:gd name="T59" fmla="*/ 1 h 7"/>
                <a:gd name="T60" fmla="*/ 1 w 11"/>
                <a:gd name="T61" fmla="*/ 2 h 7"/>
                <a:gd name="T62" fmla="*/ 1 w 11"/>
                <a:gd name="T63" fmla="*/ 3 h 7"/>
                <a:gd name="T64" fmla="*/ 0 w 11"/>
                <a:gd name="T65" fmla="*/ 4 h 7"/>
                <a:gd name="T66" fmla="*/ 0 w 11"/>
                <a:gd name="T67" fmla="*/ 6 h 7"/>
                <a:gd name="T68" fmla="*/ 1 w 11"/>
                <a:gd name="T6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7">
                  <a:moveTo>
                    <a:pt x="1" y="6"/>
                  </a:moveTo>
                  <a:lnTo>
                    <a:pt x="1" y="6"/>
                  </a:lnTo>
                  <a:lnTo>
                    <a:pt x="1" y="4"/>
                  </a:lnTo>
                  <a:lnTo>
                    <a:pt x="1" y="3"/>
                  </a:lnTo>
                  <a:lnTo>
                    <a:pt x="1" y="2"/>
                  </a:lnTo>
                  <a:lnTo>
                    <a:pt x="3" y="1"/>
                  </a:lnTo>
                  <a:lnTo>
                    <a:pt x="3" y="1"/>
                  </a:lnTo>
                  <a:lnTo>
                    <a:pt x="3" y="1"/>
                  </a:lnTo>
                  <a:lnTo>
                    <a:pt x="4" y="1"/>
                  </a:lnTo>
                  <a:lnTo>
                    <a:pt x="5" y="1"/>
                  </a:lnTo>
                  <a:lnTo>
                    <a:pt x="5" y="1"/>
                  </a:lnTo>
                  <a:lnTo>
                    <a:pt x="6" y="1"/>
                  </a:lnTo>
                  <a:lnTo>
                    <a:pt x="7" y="2"/>
                  </a:lnTo>
                  <a:lnTo>
                    <a:pt x="7" y="2"/>
                  </a:lnTo>
                  <a:lnTo>
                    <a:pt x="8" y="3"/>
                  </a:lnTo>
                  <a:lnTo>
                    <a:pt x="9" y="4"/>
                  </a:lnTo>
                  <a:lnTo>
                    <a:pt x="9" y="4"/>
                  </a:lnTo>
                  <a:lnTo>
                    <a:pt x="10" y="5"/>
                  </a:lnTo>
                  <a:lnTo>
                    <a:pt x="10" y="4"/>
                  </a:lnTo>
                  <a:lnTo>
                    <a:pt x="9" y="3"/>
                  </a:lnTo>
                  <a:lnTo>
                    <a:pt x="9" y="3"/>
                  </a:lnTo>
                  <a:lnTo>
                    <a:pt x="8" y="2"/>
                  </a:lnTo>
                  <a:lnTo>
                    <a:pt x="7" y="1"/>
                  </a:lnTo>
                  <a:lnTo>
                    <a:pt x="7" y="1"/>
                  </a:lnTo>
                  <a:lnTo>
                    <a:pt x="6" y="1"/>
                  </a:lnTo>
                  <a:lnTo>
                    <a:pt x="5" y="0"/>
                  </a:lnTo>
                  <a:lnTo>
                    <a:pt x="4" y="0"/>
                  </a:lnTo>
                  <a:lnTo>
                    <a:pt x="3" y="0"/>
                  </a:lnTo>
                  <a:lnTo>
                    <a:pt x="3" y="0"/>
                  </a:lnTo>
                  <a:lnTo>
                    <a:pt x="1" y="1"/>
                  </a:lnTo>
                  <a:lnTo>
                    <a:pt x="1" y="2"/>
                  </a:lnTo>
                  <a:lnTo>
                    <a:pt x="1" y="3"/>
                  </a:lnTo>
                  <a:lnTo>
                    <a:pt x="0" y="4"/>
                  </a:lnTo>
                  <a:lnTo>
                    <a:pt x="0" y="6"/>
                  </a:lnTo>
                  <a:lnTo>
                    <a:pt x="1" y="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4" name="Freeform 10"/>
            <p:cNvSpPr>
              <a:spLocks/>
            </p:cNvSpPr>
            <p:nvPr/>
          </p:nvSpPr>
          <p:spPr bwMode="auto">
            <a:xfrm>
              <a:off x="5570" y="690"/>
              <a:ext cx="18" cy="79"/>
            </a:xfrm>
            <a:custGeom>
              <a:avLst/>
              <a:gdLst>
                <a:gd name="T0" fmla="*/ 16 w 18"/>
                <a:gd name="T1" fmla="*/ 78 h 79"/>
                <a:gd name="T2" fmla="*/ 17 w 18"/>
                <a:gd name="T3" fmla="*/ 78 h 79"/>
                <a:gd name="T4" fmla="*/ 1 w 18"/>
                <a:gd name="T5" fmla="*/ 0 h 79"/>
                <a:gd name="T6" fmla="*/ 0 w 18"/>
                <a:gd name="T7" fmla="*/ 1 h 79"/>
                <a:gd name="T8" fmla="*/ 16 w 18"/>
                <a:gd name="T9" fmla="*/ 78 h 79"/>
                <a:gd name="T10" fmla="*/ 16 w 18"/>
                <a:gd name="T11" fmla="*/ 77 h 79"/>
                <a:gd name="T12" fmla="*/ 16 w 18"/>
                <a:gd name="T13" fmla="*/ 78 h 79"/>
              </a:gdLst>
              <a:ahLst/>
              <a:cxnLst>
                <a:cxn ang="0">
                  <a:pos x="T0" y="T1"/>
                </a:cxn>
                <a:cxn ang="0">
                  <a:pos x="T2" y="T3"/>
                </a:cxn>
                <a:cxn ang="0">
                  <a:pos x="T4" y="T5"/>
                </a:cxn>
                <a:cxn ang="0">
                  <a:pos x="T6" y="T7"/>
                </a:cxn>
                <a:cxn ang="0">
                  <a:pos x="T8" y="T9"/>
                </a:cxn>
                <a:cxn ang="0">
                  <a:pos x="T10" y="T11"/>
                </a:cxn>
                <a:cxn ang="0">
                  <a:pos x="T12" y="T13"/>
                </a:cxn>
              </a:cxnLst>
              <a:rect l="0" t="0" r="r" b="b"/>
              <a:pathLst>
                <a:path w="18" h="79">
                  <a:moveTo>
                    <a:pt x="16" y="78"/>
                  </a:moveTo>
                  <a:lnTo>
                    <a:pt x="17" y="78"/>
                  </a:lnTo>
                  <a:lnTo>
                    <a:pt x="1" y="0"/>
                  </a:lnTo>
                  <a:lnTo>
                    <a:pt x="0" y="1"/>
                  </a:lnTo>
                  <a:lnTo>
                    <a:pt x="16" y="78"/>
                  </a:lnTo>
                  <a:lnTo>
                    <a:pt x="16" y="77"/>
                  </a:lnTo>
                  <a:lnTo>
                    <a:pt x="16" y="7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5" name="Freeform 11"/>
            <p:cNvSpPr>
              <a:spLocks/>
            </p:cNvSpPr>
            <p:nvPr/>
          </p:nvSpPr>
          <p:spPr bwMode="auto">
            <a:xfrm>
              <a:off x="5586" y="773"/>
              <a:ext cx="4" cy="8"/>
            </a:xfrm>
            <a:custGeom>
              <a:avLst/>
              <a:gdLst>
                <a:gd name="T0" fmla="*/ 3 w 4"/>
                <a:gd name="T1" fmla="*/ 7 h 8"/>
                <a:gd name="T2" fmla="*/ 3 w 4"/>
                <a:gd name="T3" fmla="*/ 7 h 8"/>
                <a:gd name="T4" fmla="*/ 2 w 4"/>
                <a:gd name="T5" fmla="*/ 6 h 8"/>
                <a:gd name="T6" fmla="*/ 1 w 4"/>
                <a:gd name="T7" fmla="*/ 5 h 8"/>
                <a:gd name="T8" fmla="*/ 1 w 4"/>
                <a:gd name="T9" fmla="*/ 5 h 8"/>
                <a:gd name="T10" fmla="*/ 0 w 4"/>
                <a:gd name="T11" fmla="*/ 4 h 8"/>
                <a:gd name="T12" fmla="*/ 0 w 4"/>
                <a:gd name="T13" fmla="*/ 3 h 8"/>
                <a:gd name="T14" fmla="*/ 1 w 4"/>
                <a:gd name="T15" fmla="*/ 2 h 8"/>
                <a:gd name="T16" fmla="*/ 1 w 4"/>
                <a:gd name="T17" fmla="*/ 2 h 8"/>
                <a:gd name="T18" fmla="*/ 2 w 4"/>
                <a:gd name="T19" fmla="*/ 1 h 8"/>
                <a:gd name="T20" fmla="*/ 2 w 4"/>
                <a:gd name="T21" fmla="*/ 0 h 8"/>
                <a:gd name="T22" fmla="*/ 1 w 4"/>
                <a:gd name="T23" fmla="*/ 1 h 8"/>
                <a:gd name="T24" fmla="*/ 0 w 4"/>
                <a:gd name="T25" fmla="*/ 2 h 8"/>
                <a:gd name="T26" fmla="*/ 0 w 4"/>
                <a:gd name="T27" fmla="*/ 3 h 8"/>
                <a:gd name="T28" fmla="*/ 0 w 4"/>
                <a:gd name="T29" fmla="*/ 4 h 8"/>
                <a:gd name="T30" fmla="*/ 0 w 4"/>
                <a:gd name="T31" fmla="*/ 5 h 8"/>
                <a:gd name="T32" fmla="*/ 1 w 4"/>
                <a:gd name="T33" fmla="*/ 6 h 8"/>
                <a:gd name="T34" fmla="*/ 2 w 4"/>
                <a:gd name="T35" fmla="*/ 7 h 8"/>
                <a:gd name="T36" fmla="*/ 3 w 4"/>
                <a:gd name="T37" fmla="*/ 7 h 8"/>
                <a:gd name="T38" fmla="*/ 3 w 4"/>
                <a:gd name="T39" fmla="*/ 7 h 8"/>
                <a:gd name="T40" fmla="*/ 3 w 4"/>
                <a:gd name="T4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8">
                  <a:moveTo>
                    <a:pt x="3" y="7"/>
                  </a:moveTo>
                  <a:lnTo>
                    <a:pt x="3" y="7"/>
                  </a:lnTo>
                  <a:lnTo>
                    <a:pt x="2" y="6"/>
                  </a:lnTo>
                  <a:lnTo>
                    <a:pt x="1" y="5"/>
                  </a:lnTo>
                  <a:lnTo>
                    <a:pt x="1" y="5"/>
                  </a:lnTo>
                  <a:lnTo>
                    <a:pt x="0" y="4"/>
                  </a:lnTo>
                  <a:lnTo>
                    <a:pt x="0" y="3"/>
                  </a:lnTo>
                  <a:lnTo>
                    <a:pt x="1" y="2"/>
                  </a:lnTo>
                  <a:lnTo>
                    <a:pt x="1" y="2"/>
                  </a:lnTo>
                  <a:lnTo>
                    <a:pt x="2" y="1"/>
                  </a:lnTo>
                  <a:lnTo>
                    <a:pt x="2" y="0"/>
                  </a:lnTo>
                  <a:lnTo>
                    <a:pt x="1" y="1"/>
                  </a:lnTo>
                  <a:lnTo>
                    <a:pt x="0" y="2"/>
                  </a:lnTo>
                  <a:lnTo>
                    <a:pt x="0" y="3"/>
                  </a:lnTo>
                  <a:lnTo>
                    <a:pt x="0" y="4"/>
                  </a:lnTo>
                  <a:lnTo>
                    <a:pt x="0" y="5"/>
                  </a:lnTo>
                  <a:lnTo>
                    <a:pt x="1" y="6"/>
                  </a:lnTo>
                  <a:lnTo>
                    <a:pt x="2" y="7"/>
                  </a:lnTo>
                  <a:lnTo>
                    <a:pt x="3" y="7"/>
                  </a:lnTo>
                  <a:lnTo>
                    <a:pt x="3" y="7"/>
                  </a:lnTo>
                  <a:lnTo>
                    <a:pt x="3"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6" name="Freeform 12"/>
            <p:cNvSpPr>
              <a:spLocks/>
            </p:cNvSpPr>
            <p:nvPr/>
          </p:nvSpPr>
          <p:spPr bwMode="auto">
            <a:xfrm>
              <a:off x="5589" y="786"/>
              <a:ext cx="4" cy="50"/>
            </a:xfrm>
            <a:custGeom>
              <a:avLst/>
              <a:gdLst>
                <a:gd name="T0" fmla="*/ 3 w 4"/>
                <a:gd name="T1" fmla="*/ 48 h 50"/>
                <a:gd name="T2" fmla="*/ 2 w 4"/>
                <a:gd name="T3" fmla="*/ 48 h 50"/>
                <a:gd name="T4" fmla="*/ 0 w 4"/>
                <a:gd name="T5" fmla="*/ 0 h 50"/>
                <a:gd name="T6" fmla="*/ 1 w 4"/>
                <a:gd name="T7" fmla="*/ 0 h 50"/>
                <a:gd name="T8" fmla="*/ 3 w 4"/>
                <a:gd name="T9" fmla="*/ 48 h 50"/>
                <a:gd name="T10" fmla="*/ 3 w 4"/>
                <a:gd name="T11" fmla="*/ 49 h 50"/>
                <a:gd name="T12" fmla="*/ 3 w 4"/>
                <a:gd name="T13" fmla="*/ 48 h 50"/>
                <a:gd name="T14" fmla="*/ 3 w 4"/>
                <a:gd name="T15" fmla="*/ 49 h 50"/>
                <a:gd name="T16" fmla="*/ 3 w 4"/>
                <a:gd name="T17"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0">
                  <a:moveTo>
                    <a:pt x="3" y="48"/>
                  </a:moveTo>
                  <a:lnTo>
                    <a:pt x="2" y="48"/>
                  </a:lnTo>
                  <a:lnTo>
                    <a:pt x="0" y="0"/>
                  </a:lnTo>
                  <a:lnTo>
                    <a:pt x="1" y="0"/>
                  </a:lnTo>
                  <a:lnTo>
                    <a:pt x="3" y="48"/>
                  </a:lnTo>
                  <a:lnTo>
                    <a:pt x="3" y="49"/>
                  </a:lnTo>
                  <a:lnTo>
                    <a:pt x="3" y="48"/>
                  </a:lnTo>
                  <a:lnTo>
                    <a:pt x="3" y="49"/>
                  </a:lnTo>
                  <a:lnTo>
                    <a:pt x="3" y="4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7" name="Freeform 13"/>
            <p:cNvSpPr>
              <a:spLocks/>
            </p:cNvSpPr>
            <p:nvPr/>
          </p:nvSpPr>
          <p:spPr bwMode="auto">
            <a:xfrm>
              <a:off x="5592" y="835"/>
              <a:ext cx="13" cy="4"/>
            </a:xfrm>
            <a:custGeom>
              <a:avLst/>
              <a:gdLst>
                <a:gd name="T0" fmla="*/ 11 w 13"/>
                <a:gd name="T1" fmla="*/ 3 h 4"/>
                <a:gd name="T2" fmla="*/ 11 w 13"/>
                <a:gd name="T3" fmla="*/ 3 h 4"/>
                <a:gd name="T4" fmla="*/ 11 w 13"/>
                <a:gd name="T5" fmla="*/ 3 h 4"/>
                <a:gd name="T6" fmla="*/ 9 w 13"/>
                <a:gd name="T7" fmla="*/ 3 h 4"/>
                <a:gd name="T8" fmla="*/ 8 w 13"/>
                <a:gd name="T9" fmla="*/ 2 h 4"/>
                <a:gd name="T10" fmla="*/ 8 w 13"/>
                <a:gd name="T11" fmla="*/ 2 h 4"/>
                <a:gd name="T12" fmla="*/ 7 w 13"/>
                <a:gd name="T13" fmla="*/ 2 h 4"/>
                <a:gd name="T14" fmla="*/ 6 w 13"/>
                <a:gd name="T15" fmla="*/ 2 h 4"/>
                <a:gd name="T16" fmla="*/ 5 w 13"/>
                <a:gd name="T17" fmla="*/ 1 h 4"/>
                <a:gd name="T18" fmla="*/ 5 w 13"/>
                <a:gd name="T19" fmla="*/ 1 h 4"/>
                <a:gd name="T20" fmla="*/ 4 w 13"/>
                <a:gd name="T21" fmla="*/ 1 h 4"/>
                <a:gd name="T22" fmla="*/ 3 w 13"/>
                <a:gd name="T23" fmla="*/ 1 h 4"/>
                <a:gd name="T24" fmla="*/ 2 w 13"/>
                <a:gd name="T25" fmla="*/ 1 h 4"/>
                <a:gd name="T26" fmla="*/ 1 w 13"/>
                <a:gd name="T27" fmla="*/ 1 h 4"/>
                <a:gd name="T28" fmla="*/ 0 w 13"/>
                <a:gd name="T29" fmla="*/ 1 h 4"/>
                <a:gd name="T30" fmla="*/ 0 w 13"/>
                <a:gd name="T31" fmla="*/ 0 h 4"/>
                <a:gd name="T32" fmla="*/ 1 w 13"/>
                <a:gd name="T33" fmla="*/ 0 h 4"/>
                <a:gd name="T34" fmla="*/ 2 w 13"/>
                <a:gd name="T35" fmla="*/ 0 h 4"/>
                <a:gd name="T36" fmla="*/ 3 w 13"/>
                <a:gd name="T37" fmla="*/ 0 h 4"/>
                <a:gd name="T38" fmla="*/ 4 w 13"/>
                <a:gd name="T39" fmla="*/ 0 h 4"/>
                <a:gd name="T40" fmla="*/ 5 w 13"/>
                <a:gd name="T41" fmla="*/ 0 h 4"/>
                <a:gd name="T42" fmla="*/ 5 w 13"/>
                <a:gd name="T43" fmla="*/ 0 h 4"/>
                <a:gd name="T44" fmla="*/ 6 w 13"/>
                <a:gd name="T45" fmla="*/ 1 h 4"/>
                <a:gd name="T46" fmla="*/ 7 w 13"/>
                <a:gd name="T47" fmla="*/ 1 h 4"/>
                <a:gd name="T48" fmla="*/ 8 w 13"/>
                <a:gd name="T49" fmla="*/ 1 h 4"/>
                <a:gd name="T50" fmla="*/ 8 w 13"/>
                <a:gd name="T51" fmla="*/ 1 h 4"/>
                <a:gd name="T52" fmla="*/ 10 w 13"/>
                <a:gd name="T53" fmla="*/ 2 h 4"/>
                <a:gd name="T54" fmla="*/ 11 w 13"/>
                <a:gd name="T55" fmla="*/ 2 h 4"/>
                <a:gd name="T56" fmla="*/ 11 w 13"/>
                <a:gd name="T57" fmla="*/ 2 h 4"/>
                <a:gd name="T58" fmla="*/ 12 w 13"/>
                <a:gd name="T59" fmla="*/ 3 h 4"/>
                <a:gd name="T60" fmla="*/ 11 w 13"/>
                <a:gd name="T61" fmla="*/ 2 h 4"/>
                <a:gd name="T62" fmla="*/ 12 w 13"/>
                <a:gd name="T63" fmla="*/ 2 h 4"/>
                <a:gd name="T64" fmla="*/ 12 w 13"/>
                <a:gd name="T65" fmla="*/ 3 h 4"/>
                <a:gd name="T66" fmla="*/ 11 w 13"/>
                <a:gd name="T6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
                  <a:moveTo>
                    <a:pt x="11" y="3"/>
                  </a:moveTo>
                  <a:lnTo>
                    <a:pt x="11" y="3"/>
                  </a:lnTo>
                  <a:lnTo>
                    <a:pt x="11" y="3"/>
                  </a:lnTo>
                  <a:lnTo>
                    <a:pt x="9" y="3"/>
                  </a:lnTo>
                  <a:lnTo>
                    <a:pt x="8" y="2"/>
                  </a:lnTo>
                  <a:lnTo>
                    <a:pt x="8" y="2"/>
                  </a:lnTo>
                  <a:lnTo>
                    <a:pt x="7" y="2"/>
                  </a:lnTo>
                  <a:lnTo>
                    <a:pt x="6" y="2"/>
                  </a:lnTo>
                  <a:lnTo>
                    <a:pt x="5" y="1"/>
                  </a:lnTo>
                  <a:lnTo>
                    <a:pt x="5" y="1"/>
                  </a:lnTo>
                  <a:lnTo>
                    <a:pt x="4" y="1"/>
                  </a:lnTo>
                  <a:lnTo>
                    <a:pt x="3" y="1"/>
                  </a:lnTo>
                  <a:lnTo>
                    <a:pt x="2" y="1"/>
                  </a:lnTo>
                  <a:lnTo>
                    <a:pt x="1" y="1"/>
                  </a:lnTo>
                  <a:lnTo>
                    <a:pt x="0" y="1"/>
                  </a:lnTo>
                  <a:lnTo>
                    <a:pt x="0" y="0"/>
                  </a:lnTo>
                  <a:lnTo>
                    <a:pt x="1" y="0"/>
                  </a:lnTo>
                  <a:lnTo>
                    <a:pt x="2" y="0"/>
                  </a:lnTo>
                  <a:lnTo>
                    <a:pt x="3" y="0"/>
                  </a:lnTo>
                  <a:lnTo>
                    <a:pt x="4" y="0"/>
                  </a:lnTo>
                  <a:lnTo>
                    <a:pt x="5" y="0"/>
                  </a:lnTo>
                  <a:lnTo>
                    <a:pt x="5" y="0"/>
                  </a:lnTo>
                  <a:lnTo>
                    <a:pt x="6" y="1"/>
                  </a:lnTo>
                  <a:lnTo>
                    <a:pt x="7" y="1"/>
                  </a:lnTo>
                  <a:lnTo>
                    <a:pt x="8" y="1"/>
                  </a:lnTo>
                  <a:lnTo>
                    <a:pt x="8" y="1"/>
                  </a:lnTo>
                  <a:lnTo>
                    <a:pt x="10" y="2"/>
                  </a:lnTo>
                  <a:lnTo>
                    <a:pt x="11" y="2"/>
                  </a:lnTo>
                  <a:lnTo>
                    <a:pt x="11" y="2"/>
                  </a:lnTo>
                  <a:lnTo>
                    <a:pt x="12" y="3"/>
                  </a:lnTo>
                  <a:lnTo>
                    <a:pt x="11" y="2"/>
                  </a:lnTo>
                  <a:lnTo>
                    <a:pt x="12" y="2"/>
                  </a:lnTo>
                  <a:lnTo>
                    <a:pt x="12" y="3"/>
                  </a:lnTo>
                  <a:lnTo>
                    <a:pt x="11"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8" name="Freeform 14"/>
            <p:cNvSpPr>
              <a:spLocks/>
            </p:cNvSpPr>
            <p:nvPr/>
          </p:nvSpPr>
          <p:spPr bwMode="auto">
            <a:xfrm>
              <a:off x="5609" y="783"/>
              <a:ext cx="11" cy="50"/>
            </a:xfrm>
            <a:custGeom>
              <a:avLst/>
              <a:gdLst>
                <a:gd name="T0" fmla="*/ 10 w 11"/>
                <a:gd name="T1" fmla="*/ 0 h 50"/>
                <a:gd name="T2" fmla="*/ 9 w 11"/>
                <a:gd name="T3" fmla="*/ 0 h 50"/>
                <a:gd name="T4" fmla="*/ 0 w 11"/>
                <a:gd name="T5" fmla="*/ 49 h 50"/>
                <a:gd name="T6" fmla="*/ 1 w 11"/>
                <a:gd name="T7" fmla="*/ 49 h 50"/>
                <a:gd name="T8" fmla="*/ 10 w 11"/>
                <a:gd name="T9" fmla="*/ 0 h 50"/>
                <a:gd name="T10" fmla="*/ 10 w 11"/>
                <a:gd name="T11" fmla="*/ 1 h 50"/>
                <a:gd name="T12" fmla="*/ 10 w 11"/>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1" h="50">
                  <a:moveTo>
                    <a:pt x="10" y="0"/>
                  </a:moveTo>
                  <a:lnTo>
                    <a:pt x="9" y="0"/>
                  </a:lnTo>
                  <a:lnTo>
                    <a:pt x="0" y="49"/>
                  </a:lnTo>
                  <a:lnTo>
                    <a:pt x="1" y="49"/>
                  </a:lnTo>
                  <a:lnTo>
                    <a:pt x="10" y="0"/>
                  </a:lnTo>
                  <a:lnTo>
                    <a:pt x="10" y="1"/>
                  </a:lnTo>
                  <a:lnTo>
                    <a:pt x="1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39" name="Freeform 15"/>
            <p:cNvSpPr>
              <a:spLocks/>
            </p:cNvSpPr>
            <p:nvPr/>
          </p:nvSpPr>
          <p:spPr bwMode="auto">
            <a:xfrm>
              <a:off x="5626" y="778"/>
              <a:ext cx="136" cy="5"/>
            </a:xfrm>
            <a:custGeom>
              <a:avLst/>
              <a:gdLst>
                <a:gd name="T0" fmla="*/ 135 w 136"/>
                <a:gd name="T1" fmla="*/ 2 h 5"/>
                <a:gd name="T2" fmla="*/ 131 w 136"/>
                <a:gd name="T3" fmla="*/ 4 h 5"/>
                <a:gd name="T4" fmla="*/ 125 w 136"/>
                <a:gd name="T5" fmla="*/ 4 h 5"/>
                <a:gd name="T6" fmla="*/ 117 w 136"/>
                <a:gd name="T7" fmla="*/ 4 h 5"/>
                <a:gd name="T8" fmla="*/ 108 w 136"/>
                <a:gd name="T9" fmla="*/ 4 h 5"/>
                <a:gd name="T10" fmla="*/ 98 w 136"/>
                <a:gd name="T11" fmla="*/ 4 h 5"/>
                <a:gd name="T12" fmla="*/ 86 w 136"/>
                <a:gd name="T13" fmla="*/ 4 h 5"/>
                <a:gd name="T14" fmla="*/ 74 w 136"/>
                <a:gd name="T15" fmla="*/ 4 h 5"/>
                <a:gd name="T16" fmla="*/ 62 w 136"/>
                <a:gd name="T17" fmla="*/ 2 h 5"/>
                <a:gd name="T18" fmla="*/ 50 w 136"/>
                <a:gd name="T19" fmla="*/ 2 h 5"/>
                <a:gd name="T20" fmla="*/ 39 w 136"/>
                <a:gd name="T21" fmla="*/ 2 h 5"/>
                <a:gd name="T22" fmla="*/ 28 w 136"/>
                <a:gd name="T23" fmla="*/ 2 h 5"/>
                <a:gd name="T24" fmla="*/ 19 w 136"/>
                <a:gd name="T25" fmla="*/ 2 h 5"/>
                <a:gd name="T26" fmla="*/ 12 w 136"/>
                <a:gd name="T27" fmla="*/ 2 h 5"/>
                <a:gd name="T28" fmla="*/ 5 w 136"/>
                <a:gd name="T29" fmla="*/ 2 h 5"/>
                <a:gd name="T30" fmla="*/ 1 w 136"/>
                <a:gd name="T31" fmla="*/ 2 h 5"/>
                <a:gd name="T32" fmla="*/ 0 w 136"/>
                <a:gd name="T33" fmla="*/ 0 h 5"/>
                <a:gd name="T34" fmla="*/ 3 w 136"/>
                <a:gd name="T35" fmla="*/ 0 h 5"/>
                <a:gd name="T36" fmla="*/ 8 w 136"/>
                <a:gd name="T37" fmla="*/ 0 h 5"/>
                <a:gd name="T38" fmla="*/ 15 w 136"/>
                <a:gd name="T39" fmla="*/ 0 h 5"/>
                <a:gd name="T40" fmla="*/ 24 w 136"/>
                <a:gd name="T41" fmla="*/ 0 h 5"/>
                <a:gd name="T42" fmla="*/ 33 w 136"/>
                <a:gd name="T43" fmla="*/ 0 h 5"/>
                <a:gd name="T44" fmla="*/ 45 w 136"/>
                <a:gd name="T45" fmla="*/ 0 h 5"/>
                <a:gd name="T46" fmla="*/ 56 w 136"/>
                <a:gd name="T47" fmla="*/ 0 h 5"/>
                <a:gd name="T48" fmla="*/ 69 w 136"/>
                <a:gd name="T49" fmla="*/ 2 h 5"/>
                <a:gd name="T50" fmla="*/ 80 w 136"/>
                <a:gd name="T51" fmla="*/ 2 h 5"/>
                <a:gd name="T52" fmla="*/ 92 w 136"/>
                <a:gd name="T53" fmla="*/ 2 h 5"/>
                <a:gd name="T54" fmla="*/ 103 w 136"/>
                <a:gd name="T55" fmla="*/ 2 h 5"/>
                <a:gd name="T56" fmla="*/ 113 w 136"/>
                <a:gd name="T57" fmla="*/ 2 h 5"/>
                <a:gd name="T58" fmla="*/ 121 w 136"/>
                <a:gd name="T59" fmla="*/ 2 h 5"/>
                <a:gd name="T60" fmla="*/ 129 w 136"/>
                <a:gd name="T61" fmla="*/ 2 h 5"/>
                <a:gd name="T62" fmla="*/ 134 w 136"/>
                <a:gd name="T63" fmla="*/ 0 h 5"/>
                <a:gd name="T64" fmla="*/ 135 w 136"/>
                <a:gd name="T6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5">
                  <a:moveTo>
                    <a:pt x="135" y="2"/>
                  </a:moveTo>
                  <a:lnTo>
                    <a:pt x="135" y="2"/>
                  </a:lnTo>
                  <a:lnTo>
                    <a:pt x="134" y="2"/>
                  </a:lnTo>
                  <a:lnTo>
                    <a:pt x="131" y="4"/>
                  </a:lnTo>
                  <a:lnTo>
                    <a:pt x="129" y="4"/>
                  </a:lnTo>
                  <a:lnTo>
                    <a:pt x="125" y="4"/>
                  </a:lnTo>
                  <a:lnTo>
                    <a:pt x="121" y="4"/>
                  </a:lnTo>
                  <a:lnTo>
                    <a:pt x="117" y="4"/>
                  </a:lnTo>
                  <a:lnTo>
                    <a:pt x="113" y="4"/>
                  </a:lnTo>
                  <a:lnTo>
                    <a:pt x="108" y="4"/>
                  </a:lnTo>
                  <a:lnTo>
                    <a:pt x="103" y="4"/>
                  </a:lnTo>
                  <a:lnTo>
                    <a:pt x="98" y="4"/>
                  </a:lnTo>
                  <a:lnTo>
                    <a:pt x="92" y="4"/>
                  </a:lnTo>
                  <a:lnTo>
                    <a:pt x="86" y="4"/>
                  </a:lnTo>
                  <a:lnTo>
                    <a:pt x="80" y="4"/>
                  </a:lnTo>
                  <a:lnTo>
                    <a:pt x="74" y="4"/>
                  </a:lnTo>
                  <a:lnTo>
                    <a:pt x="69" y="4"/>
                  </a:lnTo>
                  <a:lnTo>
                    <a:pt x="62" y="2"/>
                  </a:lnTo>
                  <a:lnTo>
                    <a:pt x="56" y="2"/>
                  </a:lnTo>
                  <a:lnTo>
                    <a:pt x="50" y="2"/>
                  </a:lnTo>
                  <a:lnTo>
                    <a:pt x="45" y="2"/>
                  </a:lnTo>
                  <a:lnTo>
                    <a:pt x="39" y="2"/>
                  </a:lnTo>
                  <a:lnTo>
                    <a:pt x="33" y="2"/>
                  </a:lnTo>
                  <a:lnTo>
                    <a:pt x="28" y="2"/>
                  </a:lnTo>
                  <a:lnTo>
                    <a:pt x="24" y="2"/>
                  </a:lnTo>
                  <a:lnTo>
                    <a:pt x="19" y="2"/>
                  </a:lnTo>
                  <a:lnTo>
                    <a:pt x="15" y="2"/>
                  </a:lnTo>
                  <a:lnTo>
                    <a:pt x="12" y="2"/>
                  </a:lnTo>
                  <a:lnTo>
                    <a:pt x="8" y="2"/>
                  </a:lnTo>
                  <a:lnTo>
                    <a:pt x="5" y="2"/>
                  </a:lnTo>
                  <a:lnTo>
                    <a:pt x="3" y="2"/>
                  </a:lnTo>
                  <a:lnTo>
                    <a:pt x="1" y="2"/>
                  </a:lnTo>
                  <a:lnTo>
                    <a:pt x="0" y="2"/>
                  </a:lnTo>
                  <a:lnTo>
                    <a:pt x="0" y="0"/>
                  </a:lnTo>
                  <a:lnTo>
                    <a:pt x="1" y="0"/>
                  </a:lnTo>
                  <a:lnTo>
                    <a:pt x="3" y="0"/>
                  </a:lnTo>
                  <a:lnTo>
                    <a:pt x="5" y="0"/>
                  </a:lnTo>
                  <a:lnTo>
                    <a:pt x="8" y="0"/>
                  </a:lnTo>
                  <a:lnTo>
                    <a:pt x="12" y="0"/>
                  </a:lnTo>
                  <a:lnTo>
                    <a:pt x="15" y="0"/>
                  </a:lnTo>
                  <a:lnTo>
                    <a:pt x="19" y="0"/>
                  </a:lnTo>
                  <a:lnTo>
                    <a:pt x="24" y="0"/>
                  </a:lnTo>
                  <a:lnTo>
                    <a:pt x="28" y="0"/>
                  </a:lnTo>
                  <a:lnTo>
                    <a:pt x="33" y="0"/>
                  </a:lnTo>
                  <a:lnTo>
                    <a:pt x="39" y="0"/>
                  </a:lnTo>
                  <a:lnTo>
                    <a:pt x="45" y="0"/>
                  </a:lnTo>
                  <a:lnTo>
                    <a:pt x="50" y="0"/>
                  </a:lnTo>
                  <a:lnTo>
                    <a:pt x="56" y="0"/>
                  </a:lnTo>
                  <a:lnTo>
                    <a:pt x="62" y="0"/>
                  </a:lnTo>
                  <a:lnTo>
                    <a:pt x="69" y="2"/>
                  </a:lnTo>
                  <a:lnTo>
                    <a:pt x="74" y="2"/>
                  </a:lnTo>
                  <a:lnTo>
                    <a:pt x="80" y="2"/>
                  </a:lnTo>
                  <a:lnTo>
                    <a:pt x="86" y="2"/>
                  </a:lnTo>
                  <a:lnTo>
                    <a:pt x="92" y="2"/>
                  </a:lnTo>
                  <a:lnTo>
                    <a:pt x="98" y="2"/>
                  </a:lnTo>
                  <a:lnTo>
                    <a:pt x="103" y="2"/>
                  </a:lnTo>
                  <a:lnTo>
                    <a:pt x="108" y="2"/>
                  </a:lnTo>
                  <a:lnTo>
                    <a:pt x="113" y="2"/>
                  </a:lnTo>
                  <a:lnTo>
                    <a:pt x="117" y="2"/>
                  </a:lnTo>
                  <a:lnTo>
                    <a:pt x="121" y="2"/>
                  </a:lnTo>
                  <a:lnTo>
                    <a:pt x="125" y="2"/>
                  </a:lnTo>
                  <a:lnTo>
                    <a:pt x="129" y="2"/>
                  </a:lnTo>
                  <a:lnTo>
                    <a:pt x="131" y="2"/>
                  </a:lnTo>
                  <a:lnTo>
                    <a:pt x="134" y="0"/>
                  </a:lnTo>
                  <a:lnTo>
                    <a:pt x="135" y="0"/>
                  </a:lnTo>
                  <a:lnTo>
                    <a:pt x="135"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0" name="Freeform 16"/>
            <p:cNvSpPr>
              <a:spLocks/>
            </p:cNvSpPr>
            <p:nvPr/>
          </p:nvSpPr>
          <p:spPr bwMode="auto">
            <a:xfrm>
              <a:off x="5768" y="783"/>
              <a:ext cx="55" cy="25"/>
            </a:xfrm>
            <a:custGeom>
              <a:avLst/>
              <a:gdLst>
                <a:gd name="T0" fmla="*/ 54 w 55"/>
                <a:gd name="T1" fmla="*/ 23 h 25"/>
                <a:gd name="T2" fmla="*/ 49 w 55"/>
                <a:gd name="T3" fmla="*/ 20 h 25"/>
                <a:gd name="T4" fmla="*/ 45 w 55"/>
                <a:gd name="T5" fmla="*/ 18 h 25"/>
                <a:gd name="T6" fmla="*/ 41 w 55"/>
                <a:gd name="T7" fmla="*/ 15 h 25"/>
                <a:gd name="T8" fmla="*/ 37 w 55"/>
                <a:gd name="T9" fmla="*/ 14 h 25"/>
                <a:gd name="T10" fmla="*/ 33 w 55"/>
                <a:gd name="T11" fmla="*/ 11 h 25"/>
                <a:gd name="T12" fmla="*/ 29 w 55"/>
                <a:gd name="T13" fmla="*/ 9 h 25"/>
                <a:gd name="T14" fmla="*/ 26 w 55"/>
                <a:gd name="T15" fmla="*/ 7 h 25"/>
                <a:gd name="T16" fmla="*/ 23 w 55"/>
                <a:gd name="T17" fmla="*/ 6 h 25"/>
                <a:gd name="T18" fmla="*/ 19 w 55"/>
                <a:gd name="T19" fmla="*/ 5 h 25"/>
                <a:gd name="T20" fmla="*/ 17 w 55"/>
                <a:gd name="T21" fmla="*/ 3 h 25"/>
                <a:gd name="T22" fmla="*/ 14 w 55"/>
                <a:gd name="T23" fmla="*/ 2 h 25"/>
                <a:gd name="T24" fmla="*/ 11 w 55"/>
                <a:gd name="T25" fmla="*/ 2 h 25"/>
                <a:gd name="T26" fmla="*/ 8 w 55"/>
                <a:gd name="T27" fmla="*/ 1 h 25"/>
                <a:gd name="T28" fmla="*/ 6 w 55"/>
                <a:gd name="T29" fmla="*/ 0 h 25"/>
                <a:gd name="T30" fmla="*/ 3 w 55"/>
                <a:gd name="T31" fmla="*/ 0 h 25"/>
                <a:gd name="T32" fmla="*/ 0 w 55"/>
                <a:gd name="T33" fmla="*/ 0 h 25"/>
                <a:gd name="T34" fmla="*/ 2 w 55"/>
                <a:gd name="T35" fmla="*/ 1 h 25"/>
                <a:gd name="T36" fmla="*/ 4 w 55"/>
                <a:gd name="T37" fmla="*/ 1 h 25"/>
                <a:gd name="T38" fmla="*/ 7 w 55"/>
                <a:gd name="T39" fmla="*/ 2 h 25"/>
                <a:gd name="T40" fmla="*/ 9 w 55"/>
                <a:gd name="T41" fmla="*/ 2 h 25"/>
                <a:gd name="T42" fmla="*/ 12 w 55"/>
                <a:gd name="T43" fmla="*/ 2 h 25"/>
                <a:gd name="T44" fmla="*/ 15 w 55"/>
                <a:gd name="T45" fmla="*/ 3 h 25"/>
                <a:gd name="T46" fmla="*/ 18 w 55"/>
                <a:gd name="T47" fmla="*/ 5 h 25"/>
                <a:gd name="T48" fmla="*/ 21 w 55"/>
                <a:gd name="T49" fmla="*/ 6 h 25"/>
                <a:gd name="T50" fmla="*/ 24 w 55"/>
                <a:gd name="T51" fmla="*/ 7 h 25"/>
                <a:gd name="T52" fmla="*/ 27 w 55"/>
                <a:gd name="T53" fmla="*/ 9 h 25"/>
                <a:gd name="T54" fmla="*/ 30 w 55"/>
                <a:gd name="T55" fmla="*/ 11 h 25"/>
                <a:gd name="T56" fmla="*/ 34 w 55"/>
                <a:gd name="T57" fmla="*/ 13 h 25"/>
                <a:gd name="T58" fmla="*/ 38 w 55"/>
                <a:gd name="T59" fmla="*/ 15 h 25"/>
                <a:gd name="T60" fmla="*/ 42 w 55"/>
                <a:gd name="T61" fmla="*/ 18 h 25"/>
                <a:gd name="T62" fmla="*/ 47 w 55"/>
                <a:gd name="T63" fmla="*/ 20 h 25"/>
                <a:gd name="T64" fmla="*/ 51 w 55"/>
                <a:gd name="T65" fmla="*/ 22 h 25"/>
                <a:gd name="T66" fmla="*/ 54 w 55"/>
                <a:gd name="T67" fmla="*/ 24 h 25"/>
                <a:gd name="T68" fmla="*/ 54 w 55"/>
                <a:gd name="T6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 h="25">
                  <a:moveTo>
                    <a:pt x="53" y="23"/>
                  </a:moveTo>
                  <a:lnTo>
                    <a:pt x="54" y="23"/>
                  </a:lnTo>
                  <a:lnTo>
                    <a:pt x="52" y="22"/>
                  </a:lnTo>
                  <a:lnTo>
                    <a:pt x="49" y="20"/>
                  </a:lnTo>
                  <a:lnTo>
                    <a:pt x="47" y="19"/>
                  </a:lnTo>
                  <a:lnTo>
                    <a:pt x="45" y="18"/>
                  </a:lnTo>
                  <a:lnTo>
                    <a:pt x="42" y="17"/>
                  </a:lnTo>
                  <a:lnTo>
                    <a:pt x="41" y="15"/>
                  </a:lnTo>
                  <a:lnTo>
                    <a:pt x="38" y="14"/>
                  </a:lnTo>
                  <a:lnTo>
                    <a:pt x="37" y="14"/>
                  </a:lnTo>
                  <a:lnTo>
                    <a:pt x="35" y="12"/>
                  </a:lnTo>
                  <a:lnTo>
                    <a:pt x="33" y="11"/>
                  </a:lnTo>
                  <a:lnTo>
                    <a:pt x="31" y="10"/>
                  </a:lnTo>
                  <a:lnTo>
                    <a:pt x="29" y="9"/>
                  </a:lnTo>
                  <a:lnTo>
                    <a:pt x="27" y="8"/>
                  </a:lnTo>
                  <a:lnTo>
                    <a:pt x="26" y="7"/>
                  </a:lnTo>
                  <a:lnTo>
                    <a:pt x="25" y="6"/>
                  </a:lnTo>
                  <a:lnTo>
                    <a:pt x="23" y="6"/>
                  </a:lnTo>
                  <a:lnTo>
                    <a:pt x="21" y="5"/>
                  </a:lnTo>
                  <a:lnTo>
                    <a:pt x="19" y="5"/>
                  </a:lnTo>
                  <a:lnTo>
                    <a:pt x="18" y="4"/>
                  </a:lnTo>
                  <a:lnTo>
                    <a:pt x="17" y="3"/>
                  </a:lnTo>
                  <a:lnTo>
                    <a:pt x="15" y="2"/>
                  </a:lnTo>
                  <a:lnTo>
                    <a:pt x="14" y="2"/>
                  </a:lnTo>
                  <a:lnTo>
                    <a:pt x="13" y="2"/>
                  </a:lnTo>
                  <a:lnTo>
                    <a:pt x="11" y="2"/>
                  </a:lnTo>
                  <a:lnTo>
                    <a:pt x="10" y="1"/>
                  </a:lnTo>
                  <a:lnTo>
                    <a:pt x="8" y="1"/>
                  </a:lnTo>
                  <a:lnTo>
                    <a:pt x="7" y="0"/>
                  </a:lnTo>
                  <a:lnTo>
                    <a:pt x="6" y="0"/>
                  </a:lnTo>
                  <a:lnTo>
                    <a:pt x="4" y="0"/>
                  </a:lnTo>
                  <a:lnTo>
                    <a:pt x="3" y="0"/>
                  </a:lnTo>
                  <a:lnTo>
                    <a:pt x="2" y="0"/>
                  </a:lnTo>
                  <a:lnTo>
                    <a:pt x="0" y="0"/>
                  </a:lnTo>
                  <a:lnTo>
                    <a:pt x="0" y="1"/>
                  </a:lnTo>
                  <a:lnTo>
                    <a:pt x="2" y="1"/>
                  </a:lnTo>
                  <a:lnTo>
                    <a:pt x="3" y="1"/>
                  </a:lnTo>
                  <a:lnTo>
                    <a:pt x="4" y="1"/>
                  </a:lnTo>
                  <a:lnTo>
                    <a:pt x="6" y="1"/>
                  </a:lnTo>
                  <a:lnTo>
                    <a:pt x="7" y="2"/>
                  </a:lnTo>
                  <a:lnTo>
                    <a:pt x="8" y="2"/>
                  </a:lnTo>
                  <a:lnTo>
                    <a:pt x="9" y="2"/>
                  </a:lnTo>
                  <a:lnTo>
                    <a:pt x="11" y="2"/>
                  </a:lnTo>
                  <a:lnTo>
                    <a:pt x="12" y="2"/>
                  </a:lnTo>
                  <a:lnTo>
                    <a:pt x="13" y="3"/>
                  </a:lnTo>
                  <a:lnTo>
                    <a:pt x="15" y="3"/>
                  </a:lnTo>
                  <a:lnTo>
                    <a:pt x="16" y="4"/>
                  </a:lnTo>
                  <a:lnTo>
                    <a:pt x="18" y="5"/>
                  </a:lnTo>
                  <a:lnTo>
                    <a:pt x="19" y="6"/>
                  </a:lnTo>
                  <a:lnTo>
                    <a:pt x="21" y="6"/>
                  </a:lnTo>
                  <a:lnTo>
                    <a:pt x="22" y="6"/>
                  </a:lnTo>
                  <a:lnTo>
                    <a:pt x="24" y="7"/>
                  </a:lnTo>
                  <a:lnTo>
                    <a:pt x="25" y="8"/>
                  </a:lnTo>
                  <a:lnTo>
                    <a:pt x="27" y="9"/>
                  </a:lnTo>
                  <a:lnTo>
                    <a:pt x="29" y="10"/>
                  </a:lnTo>
                  <a:lnTo>
                    <a:pt x="30" y="11"/>
                  </a:lnTo>
                  <a:lnTo>
                    <a:pt x="32" y="12"/>
                  </a:lnTo>
                  <a:lnTo>
                    <a:pt x="34" y="13"/>
                  </a:lnTo>
                  <a:lnTo>
                    <a:pt x="36" y="14"/>
                  </a:lnTo>
                  <a:lnTo>
                    <a:pt x="38" y="15"/>
                  </a:lnTo>
                  <a:lnTo>
                    <a:pt x="40" y="16"/>
                  </a:lnTo>
                  <a:lnTo>
                    <a:pt x="42" y="18"/>
                  </a:lnTo>
                  <a:lnTo>
                    <a:pt x="44" y="18"/>
                  </a:lnTo>
                  <a:lnTo>
                    <a:pt x="47" y="20"/>
                  </a:lnTo>
                  <a:lnTo>
                    <a:pt x="49" y="21"/>
                  </a:lnTo>
                  <a:lnTo>
                    <a:pt x="51" y="22"/>
                  </a:lnTo>
                  <a:lnTo>
                    <a:pt x="53" y="24"/>
                  </a:lnTo>
                  <a:lnTo>
                    <a:pt x="54" y="24"/>
                  </a:lnTo>
                  <a:lnTo>
                    <a:pt x="53" y="24"/>
                  </a:lnTo>
                  <a:lnTo>
                    <a:pt x="54" y="24"/>
                  </a:lnTo>
                  <a:lnTo>
                    <a:pt x="53" y="2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1" name="Freeform 17"/>
            <p:cNvSpPr>
              <a:spLocks/>
            </p:cNvSpPr>
            <p:nvPr/>
          </p:nvSpPr>
          <p:spPr bwMode="auto">
            <a:xfrm>
              <a:off x="5828" y="737"/>
              <a:ext cx="125" cy="71"/>
            </a:xfrm>
            <a:custGeom>
              <a:avLst/>
              <a:gdLst>
                <a:gd name="T0" fmla="*/ 123 w 125"/>
                <a:gd name="T1" fmla="*/ 0 h 71"/>
                <a:gd name="T2" fmla="*/ 112 w 125"/>
                <a:gd name="T3" fmla="*/ 4 h 71"/>
                <a:gd name="T4" fmla="*/ 101 w 125"/>
                <a:gd name="T5" fmla="*/ 7 h 71"/>
                <a:gd name="T6" fmla="*/ 91 w 125"/>
                <a:gd name="T7" fmla="*/ 11 h 71"/>
                <a:gd name="T8" fmla="*/ 81 w 125"/>
                <a:gd name="T9" fmla="*/ 16 h 71"/>
                <a:gd name="T10" fmla="*/ 71 w 125"/>
                <a:gd name="T11" fmla="*/ 20 h 71"/>
                <a:gd name="T12" fmla="*/ 61 w 125"/>
                <a:gd name="T13" fmla="*/ 25 h 71"/>
                <a:gd name="T14" fmla="*/ 53 w 125"/>
                <a:gd name="T15" fmla="*/ 29 h 71"/>
                <a:gd name="T16" fmla="*/ 45 w 125"/>
                <a:gd name="T17" fmla="*/ 35 h 71"/>
                <a:gd name="T18" fmla="*/ 37 w 125"/>
                <a:gd name="T19" fmla="*/ 40 h 71"/>
                <a:gd name="T20" fmla="*/ 30 w 125"/>
                <a:gd name="T21" fmla="*/ 44 h 71"/>
                <a:gd name="T22" fmla="*/ 23 w 125"/>
                <a:gd name="T23" fmla="*/ 49 h 71"/>
                <a:gd name="T24" fmla="*/ 17 w 125"/>
                <a:gd name="T25" fmla="*/ 54 h 71"/>
                <a:gd name="T26" fmla="*/ 12 w 125"/>
                <a:gd name="T27" fmla="*/ 58 h 71"/>
                <a:gd name="T28" fmla="*/ 7 w 125"/>
                <a:gd name="T29" fmla="*/ 62 h 71"/>
                <a:gd name="T30" fmla="*/ 3 w 125"/>
                <a:gd name="T31" fmla="*/ 65 h 71"/>
                <a:gd name="T32" fmla="*/ 0 w 125"/>
                <a:gd name="T33" fmla="*/ 69 h 71"/>
                <a:gd name="T34" fmla="*/ 3 w 125"/>
                <a:gd name="T35" fmla="*/ 68 h 71"/>
                <a:gd name="T36" fmla="*/ 6 w 125"/>
                <a:gd name="T37" fmla="*/ 64 h 71"/>
                <a:gd name="T38" fmla="*/ 11 w 125"/>
                <a:gd name="T39" fmla="*/ 61 h 71"/>
                <a:gd name="T40" fmla="*/ 15 w 125"/>
                <a:gd name="T41" fmla="*/ 56 h 71"/>
                <a:gd name="T42" fmla="*/ 20 w 125"/>
                <a:gd name="T43" fmla="*/ 53 h 71"/>
                <a:gd name="T44" fmla="*/ 26 w 125"/>
                <a:gd name="T45" fmla="*/ 48 h 71"/>
                <a:gd name="T46" fmla="*/ 34 w 125"/>
                <a:gd name="T47" fmla="*/ 42 h 71"/>
                <a:gd name="T48" fmla="*/ 41 w 125"/>
                <a:gd name="T49" fmla="*/ 38 h 71"/>
                <a:gd name="T50" fmla="*/ 49 w 125"/>
                <a:gd name="T51" fmla="*/ 33 h 71"/>
                <a:gd name="T52" fmla="*/ 58 w 125"/>
                <a:gd name="T53" fmla="*/ 29 h 71"/>
                <a:gd name="T54" fmla="*/ 67 w 125"/>
                <a:gd name="T55" fmla="*/ 24 h 71"/>
                <a:gd name="T56" fmla="*/ 76 w 125"/>
                <a:gd name="T57" fmla="*/ 19 h 71"/>
                <a:gd name="T58" fmla="*/ 86 w 125"/>
                <a:gd name="T59" fmla="*/ 14 h 71"/>
                <a:gd name="T60" fmla="*/ 96 w 125"/>
                <a:gd name="T61" fmla="*/ 10 h 71"/>
                <a:gd name="T62" fmla="*/ 107 w 125"/>
                <a:gd name="T63" fmla="*/ 6 h 71"/>
                <a:gd name="T64" fmla="*/ 119 w 125"/>
                <a:gd name="T65" fmla="*/ 3 h 71"/>
                <a:gd name="T66" fmla="*/ 123 w 125"/>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71">
                  <a:moveTo>
                    <a:pt x="123" y="0"/>
                  </a:moveTo>
                  <a:lnTo>
                    <a:pt x="123" y="0"/>
                  </a:lnTo>
                  <a:lnTo>
                    <a:pt x="118" y="2"/>
                  </a:lnTo>
                  <a:lnTo>
                    <a:pt x="112" y="4"/>
                  </a:lnTo>
                  <a:lnTo>
                    <a:pt x="107" y="6"/>
                  </a:lnTo>
                  <a:lnTo>
                    <a:pt x="101" y="7"/>
                  </a:lnTo>
                  <a:lnTo>
                    <a:pt x="96" y="9"/>
                  </a:lnTo>
                  <a:lnTo>
                    <a:pt x="91" y="11"/>
                  </a:lnTo>
                  <a:lnTo>
                    <a:pt x="86" y="14"/>
                  </a:lnTo>
                  <a:lnTo>
                    <a:pt x="81" y="16"/>
                  </a:lnTo>
                  <a:lnTo>
                    <a:pt x="75" y="18"/>
                  </a:lnTo>
                  <a:lnTo>
                    <a:pt x="71" y="20"/>
                  </a:lnTo>
                  <a:lnTo>
                    <a:pt x="67" y="23"/>
                  </a:lnTo>
                  <a:lnTo>
                    <a:pt x="61" y="25"/>
                  </a:lnTo>
                  <a:lnTo>
                    <a:pt x="57" y="28"/>
                  </a:lnTo>
                  <a:lnTo>
                    <a:pt x="53" y="29"/>
                  </a:lnTo>
                  <a:lnTo>
                    <a:pt x="49" y="32"/>
                  </a:lnTo>
                  <a:lnTo>
                    <a:pt x="45" y="35"/>
                  </a:lnTo>
                  <a:lnTo>
                    <a:pt x="40" y="37"/>
                  </a:lnTo>
                  <a:lnTo>
                    <a:pt x="37" y="40"/>
                  </a:lnTo>
                  <a:lnTo>
                    <a:pt x="34" y="41"/>
                  </a:lnTo>
                  <a:lnTo>
                    <a:pt x="30" y="44"/>
                  </a:lnTo>
                  <a:lnTo>
                    <a:pt x="26" y="47"/>
                  </a:lnTo>
                  <a:lnTo>
                    <a:pt x="23" y="49"/>
                  </a:lnTo>
                  <a:lnTo>
                    <a:pt x="20" y="52"/>
                  </a:lnTo>
                  <a:lnTo>
                    <a:pt x="17" y="54"/>
                  </a:lnTo>
                  <a:lnTo>
                    <a:pt x="15" y="56"/>
                  </a:lnTo>
                  <a:lnTo>
                    <a:pt x="12" y="58"/>
                  </a:lnTo>
                  <a:lnTo>
                    <a:pt x="10" y="60"/>
                  </a:lnTo>
                  <a:lnTo>
                    <a:pt x="7" y="62"/>
                  </a:lnTo>
                  <a:lnTo>
                    <a:pt x="5" y="64"/>
                  </a:lnTo>
                  <a:lnTo>
                    <a:pt x="3" y="65"/>
                  </a:lnTo>
                  <a:lnTo>
                    <a:pt x="2" y="67"/>
                  </a:lnTo>
                  <a:lnTo>
                    <a:pt x="0" y="69"/>
                  </a:lnTo>
                  <a:lnTo>
                    <a:pt x="1" y="70"/>
                  </a:lnTo>
                  <a:lnTo>
                    <a:pt x="3" y="68"/>
                  </a:lnTo>
                  <a:lnTo>
                    <a:pt x="4" y="66"/>
                  </a:lnTo>
                  <a:lnTo>
                    <a:pt x="6" y="64"/>
                  </a:lnTo>
                  <a:lnTo>
                    <a:pt x="7" y="63"/>
                  </a:lnTo>
                  <a:lnTo>
                    <a:pt x="11" y="61"/>
                  </a:lnTo>
                  <a:lnTo>
                    <a:pt x="13" y="59"/>
                  </a:lnTo>
                  <a:lnTo>
                    <a:pt x="15" y="56"/>
                  </a:lnTo>
                  <a:lnTo>
                    <a:pt x="18" y="54"/>
                  </a:lnTo>
                  <a:lnTo>
                    <a:pt x="20" y="53"/>
                  </a:lnTo>
                  <a:lnTo>
                    <a:pt x="23" y="50"/>
                  </a:lnTo>
                  <a:lnTo>
                    <a:pt x="26" y="48"/>
                  </a:lnTo>
                  <a:lnTo>
                    <a:pt x="31" y="45"/>
                  </a:lnTo>
                  <a:lnTo>
                    <a:pt x="34" y="42"/>
                  </a:lnTo>
                  <a:lnTo>
                    <a:pt x="38" y="41"/>
                  </a:lnTo>
                  <a:lnTo>
                    <a:pt x="41" y="38"/>
                  </a:lnTo>
                  <a:lnTo>
                    <a:pt x="45" y="35"/>
                  </a:lnTo>
                  <a:lnTo>
                    <a:pt x="49" y="33"/>
                  </a:lnTo>
                  <a:lnTo>
                    <a:pt x="54" y="30"/>
                  </a:lnTo>
                  <a:lnTo>
                    <a:pt x="58" y="29"/>
                  </a:lnTo>
                  <a:lnTo>
                    <a:pt x="63" y="26"/>
                  </a:lnTo>
                  <a:lnTo>
                    <a:pt x="67" y="24"/>
                  </a:lnTo>
                  <a:lnTo>
                    <a:pt x="71" y="21"/>
                  </a:lnTo>
                  <a:lnTo>
                    <a:pt x="76" y="19"/>
                  </a:lnTo>
                  <a:lnTo>
                    <a:pt x="81" y="17"/>
                  </a:lnTo>
                  <a:lnTo>
                    <a:pt x="86" y="14"/>
                  </a:lnTo>
                  <a:lnTo>
                    <a:pt x="91" y="12"/>
                  </a:lnTo>
                  <a:lnTo>
                    <a:pt x="96" y="10"/>
                  </a:lnTo>
                  <a:lnTo>
                    <a:pt x="102" y="8"/>
                  </a:lnTo>
                  <a:lnTo>
                    <a:pt x="107" y="6"/>
                  </a:lnTo>
                  <a:lnTo>
                    <a:pt x="112" y="5"/>
                  </a:lnTo>
                  <a:lnTo>
                    <a:pt x="119" y="3"/>
                  </a:lnTo>
                  <a:lnTo>
                    <a:pt x="124" y="1"/>
                  </a:lnTo>
                  <a:lnTo>
                    <a:pt x="12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2" name="Freeform 18"/>
            <p:cNvSpPr>
              <a:spLocks/>
            </p:cNvSpPr>
            <p:nvPr/>
          </p:nvSpPr>
          <p:spPr bwMode="auto">
            <a:xfrm>
              <a:off x="5952" y="732"/>
              <a:ext cx="7" cy="6"/>
            </a:xfrm>
            <a:custGeom>
              <a:avLst/>
              <a:gdLst>
                <a:gd name="T0" fmla="*/ 6 w 7"/>
                <a:gd name="T1" fmla="*/ 5 h 6"/>
                <a:gd name="T2" fmla="*/ 0 w 7"/>
                <a:gd name="T3" fmla="*/ 5 h 6"/>
                <a:gd name="T4" fmla="*/ 0 w 7"/>
                <a:gd name="T5" fmla="*/ 0 h 6"/>
                <a:gd name="T6" fmla="*/ 6 w 7"/>
                <a:gd name="T7" fmla="*/ 5 h 6"/>
              </a:gdLst>
              <a:ahLst/>
              <a:cxnLst>
                <a:cxn ang="0">
                  <a:pos x="T0" y="T1"/>
                </a:cxn>
                <a:cxn ang="0">
                  <a:pos x="T2" y="T3"/>
                </a:cxn>
                <a:cxn ang="0">
                  <a:pos x="T4" y="T5"/>
                </a:cxn>
                <a:cxn ang="0">
                  <a:pos x="T6" y="T7"/>
                </a:cxn>
              </a:cxnLst>
              <a:rect l="0" t="0" r="r" b="b"/>
              <a:pathLst>
                <a:path w="7" h="6">
                  <a:moveTo>
                    <a:pt x="6" y="5"/>
                  </a:moveTo>
                  <a:lnTo>
                    <a:pt x="0" y="5"/>
                  </a:lnTo>
                  <a:lnTo>
                    <a:pt x="0" y="0"/>
                  </a:lnTo>
                  <a:lnTo>
                    <a:pt x="6"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3" name="Freeform 19"/>
            <p:cNvSpPr>
              <a:spLocks/>
            </p:cNvSpPr>
            <p:nvPr/>
          </p:nvSpPr>
          <p:spPr bwMode="auto">
            <a:xfrm>
              <a:off x="5958" y="729"/>
              <a:ext cx="35" cy="4"/>
            </a:xfrm>
            <a:custGeom>
              <a:avLst/>
              <a:gdLst>
                <a:gd name="T0" fmla="*/ 33 w 35"/>
                <a:gd name="T1" fmla="*/ 0 h 4"/>
                <a:gd name="T2" fmla="*/ 33 w 35"/>
                <a:gd name="T3" fmla="*/ 0 h 4"/>
                <a:gd name="T4" fmla="*/ 31 w 35"/>
                <a:gd name="T5" fmla="*/ 0 h 4"/>
                <a:gd name="T6" fmla="*/ 29 w 35"/>
                <a:gd name="T7" fmla="*/ 0 h 4"/>
                <a:gd name="T8" fmla="*/ 26 w 35"/>
                <a:gd name="T9" fmla="*/ 0 h 4"/>
                <a:gd name="T10" fmla="*/ 25 w 35"/>
                <a:gd name="T11" fmla="*/ 0 h 4"/>
                <a:gd name="T12" fmla="*/ 23 w 35"/>
                <a:gd name="T13" fmla="*/ 1 h 4"/>
                <a:gd name="T14" fmla="*/ 21 w 35"/>
                <a:gd name="T15" fmla="*/ 1 h 4"/>
                <a:gd name="T16" fmla="*/ 19 w 35"/>
                <a:gd name="T17" fmla="*/ 1 h 4"/>
                <a:gd name="T18" fmla="*/ 16 w 35"/>
                <a:gd name="T19" fmla="*/ 1 h 4"/>
                <a:gd name="T20" fmla="*/ 14 w 35"/>
                <a:gd name="T21" fmla="*/ 1 h 4"/>
                <a:gd name="T22" fmla="*/ 12 w 35"/>
                <a:gd name="T23" fmla="*/ 1 h 4"/>
                <a:gd name="T24" fmla="*/ 10 w 35"/>
                <a:gd name="T25" fmla="*/ 2 h 4"/>
                <a:gd name="T26" fmla="*/ 9 w 35"/>
                <a:gd name="T27" fmla="*/ 2 h 4"/>
                <a:gd name="T28" fmla="*/ 7 w 35"/>
                <a:gd name="T29" fmla="*/ 2 h 4"/>
                <a:gd name="T30" fmla="*/ 5 w 35"/>
                <a:gd name="T31" fmla="*/ 2 h 4"/>
                <a:gd name="T32" fmla="*/ 2 w 35"/>
                <a:gd name="T33" fmla="*/ 2 h 4"/>
                <a:gd name="T34" fmla="*/ 0 w 35"/>
                <a:gd name="T35" fmla="*/ 3 h 4"/>
                <a:gd name="T36" fmla="*/ 1 w 35"/>
                <a:gd name="T37" fmla="*/ 3 h 4"/>
                <a:gd name="T38" fmla="*/ 3 w 35"/>
                <a:gd name="T39" fmla="*/ 3 h 4"/>
                <a:gd name="T40" fmla="*/ 5 w 35"/>
                <a:gd name="T41" fmla="*/ 3 h 4"/>
                <a:gd name="T42" fmla="*/ 7 w 35"/>
                <a:gd name="T43" fmla="*/ 2 h 4"/>
                <a:gd name="T44" fmla="*/ 9 w 35"/>
                <a:gd name="T45" fmla="*/ 2 h 4"/>
                <a:gd name="T46" fmla="*/ 10 w 35"/>
                <a:gd name="T47" fmla="*/ 2 h 4"/>
                <a:gd name="T48" fmla="*/ 12 w 35"/>
                <a:gd name="T49" fmla="*/ 2 h 4"/>
                <a:gd name="T50" fmla="*/ 15 w 35"/>
                <a:gd name="T51" fmla="*/ 2 h 4"/>
                <a:gd name="T52" fmla="*/ 17 w 35"/>
                <a:gd name="T53" fmla="*/ 1 h 4"/>
                <a:gd name="T54" fmla="*/ 19 w 35"/>
                <a:gd name="T55" fmla="*/ 1 h 4"/>
                <a:gd name="T56" fmla="*/ 21 w 35"/>
                <a:gd name="T57" fmla="*/ 1 h 4"/>
                <a:gd name="T58" fmla="*/ 23 w 35"/>
                <a:gd name="T59" fmla="*/ 1 h 4"/>
                <a:gd name="T60" fmla="*/ 26 w 35"/>
                <a:gd name="T61" fmla="*/ 1 h 4"/>
                <a:gd name="T62" fmla="*/ 27 w 35"/>
                <a:gd name="T63" fmla="*/ 1 h 4"/>
                <a:gd name="T64" fmla="*/ 29 w 35"/>
                <a:gd name="T65" fmla="*/ 0 h 4"/>
                <a:gd name="T66" fmla="*/ 31 w 35"/>
                <a:gd name="T67" fmla="*/ 0 h 4"/>
                <a:gd name="T68" fmla="*/ 33 w 35"/>
                <a:gd name="T69" fmla="*/ 0 h 4"/>
                <a:gd name="T70" fmla="*/ 34 w 35"/>
                <a:gd name="T71" fmla="*/ 0 h 4"/>
                <a:gd name="T72" fmla="*/ 33 w 35"/>
                <a:gd name="T73" fmla="*/ 0 h 4"/>
                <a:gd name="T74" fmla="*/ 34 w 35"/>
                <a:gd name="T75" fmla="*/ 0 h 4"/>
                <a:gd name="T76" fmla="*/ 34 w 35"/>
                <a:gd name="T77" fmla="*/ 0 h 4"/>
                <a:gd name="T78" fmla="*/ 33 w 35"/>
                <a:gd name="T7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4">
                  <a:moveTo>
                    <a:pt x="33" y="0"/>
                  </a:moveTo>
                  <a:lnTo>
                    <a:pt x="33" y="0"/>
                  </a:lnTo>
                  <a:lnTo>
                    <a:pt x="31" y="0"/>
                  </a:lnTo>
                  <a:lnTo>
                    <a:pt x="29" y="0"/>
                  </a:lnTo>
                  <a:lnTo>
                    <a:pt x="26" y="0"/>
                  </a:lnTo>
                  <a:lnTo>
                    <a:pt x="25" y="0"/>
                  </a:lnTo>
                  <a:lnTo>
                    <a:pt x="23" y="1"/>
                  </a:lnTo>
                  <a:lnTo>
                    <a:pt x="21" y="1"/>
                  </a:lnTo>
                  <a:lnTo>
                    <a:pt x="19" y="1"/>
                  </a:lnTo>
                  <a:lnTo>
                    <a:pt x="16" y="1"/>
                  </a:lnTo>
                  <a:lnTo>
                    <a:pt x="14" y="1"/>
                  </a:lnTo>
                  <a:lnTo>
                    <a:pt x="12" y="1"/>
                  </a:lnTo>
                  <a:lnTo>
                    <a:pt x="10" y="2"/>
                  </a:lnTo>
                  <a:lnTo>
                    <a:pt x="9" y="2"/>
                  </a:lnTo>
                  <a:lnTo>
                    <a:pt x="7" y="2"/>
                  </a:lnTo>
                  <a:lnTo>
                    <a:pt x="5" y="2"/>
                  </a:lnTo>
                  <a:lnTo>
                    <a:pt x="2" y="2"/>
                  </a:lnTo>
                  <a:lnTo>
                    <a:pt x="0" y="3"/>
                  </a:lnTo>
                  <a:lnTo>
                    <a:pt x="1" y="3"/>
                  </a:lnTo>
                  <a:lnTo>
                    <a:pt x="3" y="3"/>
                  </a:lnTo>
                  <a:lnTo>
                    <a:pt x="5" y="3"/>
                  </a:lnTo>
                  <a:lnTo>
                    <a:pt x="7" y="2"/>
                  </a:lnTo>
                  <a:lnTo>
                    <a:pt x="9" y="2"/>
                  </a:lnTo>
                  <a:lnTo>
                    <a:pt x="10" y="2"/>
                  </a:lnTo>
                  <a:lnTo>
                    <a:pt x="12" y="2"/>
                  </a:lnTo>
                  <a:lnTo>
                    <a:pt x="15" y="2"/>
                  </a:lnTo>
                  <a:lnTo>
                    <a:pt x="17" y="1"/>
                  </a:lnTo>
                  <a:lnTo>
                    <a:pt x="19" y="1"/>
                  </a:lnTo>
                  <a:lnTo>
                    <a:pt x="21" y="1"/>
                  </a:lnTo>
                  <a:lnTo>
                    <a:pt x="23" y="1"/>
                  </a:lnTo>
                  <a:lnTo>
                    <a:pt x="26" y="1"/>
                  </a:lnTo>
                  <a:lnTo>
                    <a:pt x="27" y="1"/>
                  </a:lnTo>
                  <a:lnTo>
                    <a:pt x="29" y="0"/>
                  </a:lnTo>
                  <a:lnTo>
                    <a:pt x="31" y="0"/>
                  </a:lnTo>
                  <a:lnTo>
                    <a:pt x="33" y="0"/>
                  </a:lnTo>
                  <a:lnTo>
                    <a:pt x="34" y="0"/>
                  </a:lnTo>
                  <a:lnTo>
                    <a:pt x="33" y="0"/>
                  </a:lnTo>
                  <a:lnTo>
                    <a:pt x="34" y="0"/>
                  </a:lnTo>
                  <a:lnTo>
                    <a:pt x="34" y="0"/>
                  </a:lnTo>
                  <a:lnTo>
                    <a:pt x="3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4" name="Freeform 20"/>
            <p:cNvSpPr>
              <a:spLocks/>
            </p:cNvSpPr>
            <p:nvPr/>
          </p:nvSpPr>
          <p:spPr bwMode="auto">
            <a:xfrm>
              <a:off x="5992" y="707"/>
              <a:ext cx="6" cy="17"/>
            </a:xfrm>
            <a:custGeom>
              <a:avLst/>
              <a:gdLst>
                <a:gd name="T0" fmla="*/ 5 w 6"/>
                <a:gd name="T1" fmla="*/ 1 h 17"/>
                <a:gd name="T2" fmla="*/ 5 w 6"/>
                <a:gd name="T3" fmla="*/ 1 h 17"/>
                <a:gd name="T4" fmla="*/ 5 w 6"/>
                <a:gd name="T5" fmla="*/ 16 h 17"/>
                <a:gd name="T6" fmla="*/ 0 w 6"/>
                <a:gd name="T7" fmla="*/ 16 h 17"/>
                <a:gd name="T8" fmla="*/ 0 w 6"/>
                <a:gd name="T9" fmla="*/ 1 h 17"/>
                <a:gd name="T10" fmla="*/ 5 w 6"/>
                <a:gd name="T11" fmla="*/ 0 h 17"/>
                <a:gd name="T12" fmla="*/ 0 w 6"/>
                <a:gd name="T13" fmla="*/ 1 h 17"/>
                <a:gd name="T14" fmla="*/ 0 w 6"/>
                <a:gd name="T15" fmla="*/ 0 h 17"/>
                <a:gd name="T16" fmla="*/ 5 w 6"/>
                <a:gd name="T17" fmla="*/ 0 h 17"/>
                <a:gd name="T18" fmla="*/ 5 w 6"/>
                <a:gd name="T19"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7">
                  <a:moveTo>
                    <a:pt x="5" y="1"/>
                  </a:moveTo>
                  <a:lnTo>
                    <a:pt x="5" y="1"/>
                  </a:lnTo>
                  <a:lnTo>
                    <a:pt x="5" y="16"/>
                  </a:lnTo>
                  <a:lnTo>
                    <a:pt x="0" y="16"/>
                  </a:lnTo>
                  <a:lnTo>
                    <a:pt x="0" y="1"/>
                  </a:lnTo>
                  <a:lnTo>
                    <a:pt x="5" y="0"/>
                  </a:lnTo>
                  <a:lnTo>
                    <a:pt x="0" y="1"/>
                  </a:lnTo>
                  <a:lnTo>
                    <a:pt x="0" y="0"/>
                  </a:lnTo>
                  <a:lnTo>
                    <a:pt x="5" y="0"/>
                  </a:lnTo>
                  <a:lnTo>
                    <a:pt x="5"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5" name="Freeform 21"/>
            <p:cNvSpPr>
              <a:spLocks/>
            </p:cNvSpPr>
            <p:nvPr/>
          </p:nvSpPr>
          <p:spPr bwMode="auto">
            <a:xfrm>
              <a:off x="5973" y="703"/>
              <a:ext cx="19" cy="3"/>
            </a:xfrm>
            <a:custGeom>
              <a:avLst/>
              <a:gdLst>
                <a:gd name="T0" fmla="*/ 0 w 19"/>
                <a:gd name="T1" fmla="*/ 1 h 3"/>
                <a:gd name="T2" fmla="*/ 0 w 19"/>
                <a:gd name="T3" fmla="*/ 1 h 3"/>
                <a:gd name="T4" fmla="*/ 18 w 19"/>
                <a:gd name="T5" fmla="*/ 0 h 3"/>
                <a:gd name="T6" fmla="*/ 18 w 19"/>
                <a:gd name="T7" fmla="*/ 1 h 3"/>
                <a:gd name="T8" fmla="*/ 0 w 19"/>
                <a:gd name="T9" fmla="*/ 2 h 3"/>
                <a:gd name="T10" fmla="*/ 0 w 19"/>
                <a:gd name="T11" fmla="*/ 1 h 3"/>
              </a:gdLst>
              <a:ahLst/>
              <a:cxnLst>
                <a:cxn ang="0">
                  <a:pos x="T0" y="T1"/>
                </a:cxn>
                <a:cxn ang="0">
                  <a:pos x="T2" y="T3"/>
                </a:cxn>
                <a:cxn ang="0">
                  <a:pos x="T4" y="T5"/>
                </a:cxn>
                <a:cxn ang="0">
                  <a:pos x="T6" y="T7"/>
                </a:cxn>
                <a:cxn ang="0">
                  <a:pos x="T8" y="T9"/>
                </a:cxn>
                <a:cxn ang="0">
                  <a:pos x="T10" y="T11"/>
                </a:cxn>
              </a:cxnLst>
              <a:rect l="0" t="0" r="r" b="b"/>
              <a:pathLst>
                <a:path w="19" h="3">
                  <a:moveTo>
                    <a:pt x="0" y="1"/>
                  </a:moveTo>
                  <a:lnTo>
                    <a:pt x="0" y="1"/>
                  </a:lnTo>
                  <a:lnTo>
                    <a:pt x="18" y="0"/>
                  </a:lnTo>
                  <a:lnTo>
                    <a:pt x="18" y="1"/>
                  </a:lnTo>
                  <a:lnTo>
                    <a:pt x="0" y="2"/>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6" name="Freeform 22"/>
            <p:cNvSpPr>
              <a:spLocks/>
            </p:cNvSpPr>
            <p:nvPr/>
          </p:nvSpPr>
          <p:spPr bwMode="auto">
            <a:xfrm>
              <a:off x="5867" y="705"/>
              <a:ext cx="100" cy="8"/>
            </a:xfrm>
            <a:custGeom>
              <a:avLst/>
              <a:gdLst>
                <a:gd name="T0" fmla="*/ 1 w 100"/>
                <a:gd name="T1" fmla="*/ 6 h 8"/>
                <a:gd name="T2" fmla="*/ 1 w 100"/>
                <a:gd name="T3" fmla="*/ 7 h 8"/>
                <a:gd name="T4" fmla="*/ 99 w 100"/>
                <a:gd name="T5" fmla="*/ 1 h 8"/>
                <a:gd name="T6" fmla="*/ 99 w 100"/>
                <a:gd name="T7" fmla="*/ 0 h 8"/>
                <a:gd name="T8" fmla="*/ 1 w 100"/>
                <a:gd name="T9" fmla="*/ 6 h 8"/>
                <a:gd name="T10" fmla="*/ 0 w 100"/>
                <a:gd name="T11" fmla="*/ 6 h 8"/>
                <a:gd name="T12" fmla="*/ 1 w 100"/>
                <a:gd name="T13" fmla="*/ 6 h 8"/>
                <a:gd name="T14" fmla="*/ 0 w 100"/>
                <a:gd name="T15" fmla="*/ 6 h 8"/>
                <a:gd name="T16" fmla="*/ 1 w 100"/>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
                  <a:moveTo>
                    <a:pt x="1" y="6"/>
                  </a:moveTo>
                  <a:lnTo>
                    <a:pt x="1" y="7"/>
                  </a:lnTo>
                  <a:lnTo>
                    <a:pt x="99" y="1"/>
                  </a:lnTo>
                  <a:lnTo>
                    <a:pt x="99" y="0"/>
                  </a:lnTo>
                  <a:lnTo>
                    <a:pt x="1" y="6"/>
                  </a:lnTo>
                  <a:lnTo>
                    <a:pt x="0" y="6"/>
                  </a:lnTo>
                  <a:lnTo>
                    <a:pt x="1" y="6"/>
                  </a:lnTo>
                  <a:lnTo>
                    <a:pt x="0" y="6"/>
                  </a:lnTo>
                  <a:lnTo>
                    <a:pt x="1" y="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7" name="Freeform 23"/>
            <p:cNvSpPr>
              <a:spLocks/>
            </p:cNvSpPr>
            <p:nvPr/>
          </p:nvSpPr>
          <p:spPr bwMode="auto">
            <a:xfrm>
              <a:off x="5867" y="717"/>
              <a:ext cx="2" cy="20"/>
            </a:xfrm>
            <a:custGeom>
              <a:avLst/>
              <a:gdLst>
                <a:gd name="T0" fmla="*/ 1 w 2"/>
                <a:gd name="T1" fmla="*/ 19 h 20"/>
                <a:gd name="T2" fmla="*/ 1 w 2"/>
                <a:gd name="T3" fmla="*/ 18 h 20"/>
                <a:gd name="T4" fmla="*/ 0 w 2"/>
                <a:gd name="T5" fmla="*/ 0 h 20"/>
                <a:gd name="T6" fmla="*/ 0 w 2"/>
                <a:gd name="T7" fmla="*/ 0 h 20"/>
                <a:gd name="T8" fmla="*/ 1 w 2"/>
                <a:gd name="T9" fmla="*/ 18 h 20"/>
                <a:gd name="T10" fmla="*/ 1 w 2"/>
                <a:gd name="T11" fmla="*/ 19 h 20"/>
                <a:gd name="T12" fmla="*/ 1 w 2"/>
                <a:gd name="T13" fmla="*/ 19 h 20"/>
                <a:gd name="T14" fmla="*/ 1 w 2"/>
                <a:gd name="T15" fmla="*/ 18 h 20"/>
                <a:gd name="T16" fmla="*/ 1 w 2"/>
                <a:gd name="T17"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0">
                  <a:moveTo>
                    <a:pt x="1" y="19"/>
                  </a:moveTo>
                  <a:lnTo>
                    <a:pt x="1" y="18"/>
                  </a:lnTo>
                  <a:lnTo>
                    <a:pt x="0" y="0"/>
                  </a:lnTo>
                  <a:lnTo>
                    <a:pt x="0" y="0"/>
                  </a:lnTo>
                  <a:lnTo>
                    <a:pt x="1" y="18"/>
                  </a:lnTo>
                  <a:lnTo>
                    <a:pt x="1" y="19"/>
                  </a:lnTo>
                  <a:lnTo>
                    <a:pt x="1" y="19"/>
                  </a:lnTo>
                  <a:lnTo>
                    <a:pt x="1" y="18"/>
                  </a:lnTo>
                  <a:lnTo>
                    <a:pt x="1" y="1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8" name="Freeform 24"/>
            <p:cNvSpPr>
              <a:spLocks/>
            </p:cNvSpPr>
            <p:nvPr/>
          </p:nvSpPr>
          <p:spPr bwMode="auto">
            <a:xfrm>
              <a:off x="5648" y="741"/>
              <a:ext cx="220" cy="21"/>
            </a:xfrm>
            <a:custGeom>
              <a:avLst/>
              <a:gdLst>
                <a:gd name="T0" fmla="*/ 2 w 220"/>
                <a:gd name="T1" fmla="*/ 20 h 21"/>
                <a:gd name="T2" fmla="*/ 10 w 220"/>
                <a:gd name="T3" fmla="*/ 19 h 21"/>
                <a:gd name="T4" fmla="*/ 19 w 220"/>
                <a:gd name="T5" fmla="*/ 18 h 21"/>
                <a:gd name="T6" fmla="*/ 29 w 220"/>
                <a:gd name="T7" fmla="*/ 18 h 21"/>
                <a:gd name="T8" fmla="*/ 40 w 220"/>
                <a:gd name="T9" fmla="*/ 16 h 21"/>
                <a:gd name="T10" fmla="*/ 53 w 220"/>
                <a:gd name="T11" fmla="*/ 15 h 21"/>
                <a:gd name="T12" fmla="*/ 66 w 220"/>
                <a:gd name="T13" fmla="*/ 14 h 21"/>
                <a:gd name="T14" fmla="*/ 82 w 220"/>
                <a:gd name="T15" fmla="*/ 13 h 21"/>
                <a:gd name="T16" fmla="*/ 96 w 220"/>
                <a:gd name="T17" fmla="*/ 12 h 21"/>
                <a:gd name="T18" fmla="*/ 111 w 220"/>
                <a:gd name="T19" fmla="*/ 10 h 21"/>
                <a:gd name="T20" fmla="*/ 127 w 220"/>
                <a:gd name="T21" fmla="*/ 8 h 21"/>
                <a:gd name="T22" fmla="*/ 143 w 220"/>
                <a:gd name="T23" fmla="*/ 7 h 21"/>
                <a:gd name="T24" fmla="*/ 158 w 220"/>
                <a:gd name="T25" fmla="*/ 5 h 21"/>
                <a:gd name="T26" fmla="*/ 174 w 220"/>
                <a:gd name="T27" fmla="*/ 5 h 21"/>
                <a:gd name="T28" fmla="*/ 190 w 220"/>
                <a:gd name="T29" fmla="*/ 3 h 21"/>
                <a:gd name="T30" fmla="*/ 205 w 220"/>
                <a:gd name="T31" fmla="*/ 2 h 21"/>
                <a:gd name="T32" fmla="*/ 219 w 220"/>
                <a:gd name="T33" fmla="*/ 1 h 21"/>
                <a:gd name="T34" fmla="*/ 211 w 220"/>
                <a:gd name="T35" fmla="*/ 0 h 21"/>
                <a:gd name="T36" fmla="*/ 197 w 220"/>
                <a:gd name="T37" fmla="*/ 2 h 21"/>
                <a:gd name="T38" fmla="*/ 182 w 220"/>
                <a:gd name="T39" fmla="*/ 3 h 21"/>
                <a:gd name="T40" fmla="*/ 166 w 220"/>
                <a:gd name="T41" fmla="*/ 5 h 21"/>
                <a:gd name="T42" fmla="*/ 150 w 220"/>
                <a:gd name="T43" fmla="*/ 5 h 21"/>
                <a:gd name="T44" fmla="*/ 135 w 220"/>
                <a:gd name="T45" fmla="*/ 7 h 21"/>
                <a:gd name="T46" fmla="*/ 119 w 220"/>
                <a:gd name="T47" fmla="*/ 8 h 21"/>
                <a:gd name="T48" fmla="*/ 104 w 220"/>
                <a:gd name="T49" fmla="*/ 9 h 21"/>
                <a:gd name="T50" fmla="*/ 88 w 220"/>
                <a:gd name="T51" fmla="*/ 11 h 21"/>
                <a:gd name="T52" fmla="*/ 74 w 220"/>
                <a:gd name="T53" fmla="*/ 12 h 21"/>
                <a:gd name="T54" fmla="*/ 60 w 220"/>
                <a:gd name="T55" fmla="*/ 14 h 21"/>
                <a:gd name="T56" fmla="*/ 47 w 220"/>
                <a:gd name="T57" fmla="*/ 15 h 21"/>
                <a:gd name="T58" fmla="*/ 35 w 220"/>
                <a:gd name="T59" fmla="*/ 16 h 21"/>
                <a:gd name="T60" fmla="*/ 24 w 220"/>
                <a:gd name="T61" fmla="*/ 17 h 21"/>
                <a:gd name="T62" fmla="*/ 14 w 220"/>
                <a:gd name="T63" fmla="*/ 18 h 21"/>
                <a:gd name="T64" fmla="*/ 5 w 220"/>
                <a:gd name="T65" fmla="*/ 18 h 21"/>
                <a:gd name="T66" fmla="*/ 2 w 220"/>
                <a:gd name="T67" fmla="*/ 20 h 21"/>
                <a:gd name="T68" fmla="*/ 0 w 220"/>
                <a:gd name="T69" fmla="*/ 20 h 21"/>
                <a:gd name="T70" fmla="*/ 1 w 220"/>
                <a:gd name="T71" fmla="*/ 1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21">
                  <a:moveTo>
                    <a:pt x="1" y="19"/>
                  </a:moveTo>
                  <a:lnTo>
                    <a:pt x="2" y="20"/>
                  </a:lnTo>
                  <a:lnTo>
                    <a:pt x="5" y="19"/>
                  </a:lnTo>
                  <a:lnTo>
                    <a:pt x="10" y="19"/>
                  </a:lnTo>
                  <a:lnTo>
                    <a:pt x="14" y="19"/>
                  </a:lnTo>
                  <a:lnTo>
                    <a:pt x="19" y="18"/>
                  </a:lnTo>
                  <a:lnTo>
                    <a:pt x="24" y="18"/>
                  </a:lnTo>
                  <a:lnTo>
                    <a:pt x="29" y="18"/>
                  </a:lnTo>
                  <a:lnTo>
                    <a:pt x="35" y="17"/>
                  </a:lnTo>
                  <a:lnTo>
                    <a:pt x="40" y="16"/>
                  </a:lnTo>
                  <a:lnTo>
                    <a:pt x="47" y="16"/>
                  </a:lnTo>
                  <a:lnTo>
                    <a:pt x="53" y="15"/>
                  </a:lnTo>
                  <a:lnTo>
                    <a:pt x="60" y="15"/>
                  </a:lnTo>
                  <a:lnTo>
                    <a:pt x="66" y="14"/>
                  </a:lnTo>
                  <a:lnTo>
                    <a:pt x="74" y="13"/>
                  </a:lnTo>
                  <a:lnTo>
                    <a:pt x="82" y="13"/>
                  </a:lnTo>
                  <a:lnTo>
                    <a:pt x="88" y="12"/>
                  </a:lnTo>
                  <a:lnTo>
                    <a:pt x="96" y="12"/>
                  </a:lnTo>
                  <a:lnTo>
                    <a:pt x="104" y="11"/>
                  </a:lnTo>
                  <a:lnTo>
                    <a:pt x="111" y="10"/>
                  </a:lnTo>
                  <a:lnTo>
                    <a:pt x="119" y="9"/>
                  </a:lnTo>
                  <a:lnTo>
                    <a:pt x="127" y="8"/>
                  </a:lnTo>
                  <a:lnTo>
                    <a:pt x="135" y="8"/>
                  </a:lnTo>
                  <a:lnTo>
                    <a:pt x="143" y="7"/>
                  </a:lnTo>
                  <a:lnTo>
                    <a:pt x="151" y="6"/>
                  </a:lnTo>
                  <a:lnTo>
                    <a:pt x="158" y="5"/>
                  </a:lnTo>
                  <a:lnTo>
                    <a:pt x="167" y="5"/>
                  </a:lnTo>
                  <a:lnTo>
                    <a:pt x="174" y="5"/>
                  </a:lnTo>
                  <a:lnTo>
                    <a:pt x="182" y="4"/>
                  </a:lnTo>
                  <a:lnTo>
                    <a:pt x="190" y="3"/>
                  </a:lnTo>
                  <a:lnTo>
                    <a:pt x="197" y="2"/>
                  </a:lnTo>
                  <a:lnTo>
                    <a:pt x="205" y="2"/>
                  </a:lnTo>
                  <a:lnTo>
                    <a:pt x="211" y="2"/>
                  </a:lnTo>
                  <a:lnTo>
                    <a:pt x="219" y="1"/>
                  </a:lnTo>
                  <a:lnTo>
                    <a:pt x="219" y="0"/>
                  </a:lnTo>
                  <a:lnTo>
                    <a:pt x="211" y="0"/>
                  </a:lnTo>
                  <a:lnTo>
                    <a:pt x="204" y="2"/>
                  </a:lnTo>
                  <a:lnTo>
                    <a:pt x="197" y="2"/>
                  </a:lnTo>
                  <a:lnTo>
                    <a:pt x="190" y="2"/>
                  </a:lnTo>
                  <a:lnTo>
                    <a:pt x="182" y="3"/>
                  </a:lnTo>
                  <a:lnTo>
                    <a:pt x="174" y="3"/>
                  </a:lnTo>
                  <a:lnTo>
                    <a:pt x="166" y="5"/>
                  </a:lnTo>
                  <a:lnTo>
                    <a:pt x="158" y="5"/>
                  </a:lnTo>
                  <a:lnTo>
                    <a:pt x="150" y="5"/>
                  </a:lnTo>
                  <a:lnTo>
                    <a:pt x="143" y="6"/>
                  </a:lnTo>
                  <a:lnTo>
                    <a:pt x="135" y="7"/>
                  </a:lnTo>
                  <a:lnTo>
                    <a:pt x="127" y="8"/>
                  </a:lnTo>
                  <a:lnTo>
                    <a:pt x="119" y="8"/>
                  </a:lnTo>
                  <a:lnTo>
                    <a:pt x="111" y="9"/>
                  </a:lnTo>
                  <a:lnTo>
                    <a:pt x="104" y="9"/>
                  </a:lnTo>
                  <a:lnTo>
                    <a:pt x="96" y="11"/>
                  </a:lnTo>
                  <a:lnTo>
                    <a:pt x="88" y="11"/>
                  </a:lnTo>
                  <a:lnTo>
                    <a:pt x="81" y="12"/>
                  </a:lnTo>
                  <a:lnTo>
                    <a:pt x="74" y="12"/>
                  </a:lnTo>
                  <a:lnTo>
                    <a:pt x="66" y="13"/>
                  </a:lnTo>
                  <a:lnTo>
                    <a:pt x="60" y="14"/>
                  </a:lnTo>
                  <a:lnTo>
                    <a:pt x="53" y="15"/>
                  </a:lnTo>
                  <a:lnTo>
                    <a:pt x="47" y="15"/>
                  </a:lnTo>
                  <a:lnTo>
                    <a:pt x="40" y="15"/>
                  </a:lnTo>
                  <a:lnTo>
                    <a:pt x="35" y="16"/>
                  </a:lnTo>
                  <a:lnTo>
                    <a:pt x="29" y="17"/>
                  </a:lnTo>
                  <a:lnTo>
                    <a:pt x="24" y="17"/>
                  </a:lnTo>
                  <a:lnTo>
                    <a:pt x="19" y="18"/>
                  </a:lnTo>
                  <a:lnTo>
                    <a:pt x="14" y="18"/>
                  </a:lnTo>
                  <a:lnTo>
                    <a:pt x="10" y="18"/>
                  </a:lnTo>
                  <a:lnTo>
                    <a:pt x="5" y="18"/>
                  </a:lnTo>
                  <a:lnTo>
                    <a:pt x="2" y="19"/>
                  </a:lnTo>
                  <a:lnTo>
                    <a:pt x="2" y="20"/>
                  </a:lnTo>
                  <a:lnTo>
                    <a:pt x="1" y="19"/>
                  </a:lnTo>
                  <a:lnTo>
                    <a:pt x="0" y="20"/>
                  </a:lnTo>
                  <a:lnTo>
                    <a:pt x="2" y="20"/>
                  </a:lnTo>
                  <a:lnTo>
                    <a:pt x="1" y="1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49" name="Freeform 25"/>
            <p:cNvSpPr>
              <a:spLocks/>
            </p:cNvSpPr>
            <p:nvPr/>
          </p:nvSpPr>
          <p:spPr bwMode="auto">
            <a:xfrm>
              <a:off x="5649" y="737"/>
              <a:ext cx="43" cy="25"/>
            </a:xfrm>
            <a:custGeom>
              <a:avLst/>
              <a:gdLst>
                <a:gd name="T0" fmla="*/ 40 w 43"/>
                <a:gd name="T1" fmla="*/ 1 h 25"/>
                <a:gd name="T2" fmla="*/ 40 w 43"/>
                <a:gd name="T3" fmla="*/ 0 h 25"/>
                <a:gd name="T4" fmla="*/ 0 w 43"/>
                <a:gd name="T5" fmla="*/ 23 h 25"/>
                <a:gd name="T6" fmla="*/ 1 w 43"/>
                <a:gd name="T7" fmla="*/ 24 h 25"/>
                <a:gd name="T8" fmla="*/ 41 w 43"/>
                <a:gd name="T9" fmla="*/ 1 h 25"/>
                <a:gd name="T10" fmla="*/ 40 w 43"/>
                <a:gd name="T11" fmla="*/ 0 h 25"/>
                <a:gd name="T12" fmla="*/ 41 w 43"/>
                <a:gd name="T13" fmla="*/ 1 h 25"/>
                <a:gd name="T14" fmla="*/ 42 w 43"/>
                <a:gd name="T15" fmla="*/ 0 h 25"/>
                <a:gd name="T16" fmla="*/ 40 w 43"/>
                <a:gd name="T17" fmla="*/ 0 h 25"/>
                <a:gd name="T18" fmla="*/ 40 w 43"/>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25">
                  <a:moveTo>
                    <a:pt x="40" y="1"/>
                  </a:moveTo>
                  <a:lnTo>
                    <a:pt x="40" y="0"/>
                  </a:lnTo>
                  <a:lnTo>
                    <a:pt x="0" y="23"/>
                  </a:lnTo>
                  <a:lnTo>
                    <a:pt x="1" y="24"/>
                  </a:lnTo>
                  <a:lnTo>
                    <a:pt x="41" y="1"/>
                  </a:lnTo>
                  <a:lnTo>
                    <a:pt x="40" y="0"/>
                  </a:lnTo>
                  <a:lnTo>
                    <a:pt x="41" y="1"/>
                  </a:lnTo>
                  <a:lnTo>
                    <a:pt x="42" y="0"/>
                  </a:lnTo>
                  <a:lnTo>
                    <a:pt x="40" y="0"/>
                  </a:lnTo>
                  <a:lnTo>
                    <a:pt x="4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0" name="Freeform 26"/>
            <p:cNvSpPr>
              <a:spLocks/>
            </p:cNvSpPr>
            <p:nvPr/>
          </p:nvSpPr>
          <p:spPr bwMode="auto">
            <a:xfrm>
              <a:off x="5662" y="735"/>
              <a:ext cx="28" cy="2"/>
            </a:xfrm>
            <a:custGeom>
              <a:avLst/>
              <a:gdLst>
                <a:gd name="T0" fmla="*/ 1 w 28"/>
                <a:gd name="T1" fmla="*/ 0 h 2"/>
                <a:gd name="T2" fmla="*/ 1 w 28"/>
                <a:gd name="T3" fmla="*/ 0 h 2"/>
                <a:gd name="T4" fmla="*/ 2 w 28"/>
                <a:gd name="T5" fmla="*/ 0 h 2"/>
                <a:gd name="T6" fmla="*/ 3 w 28"/>
                <a:gd name="T7" fmla="*/ 0 h 2"/>
                <a:gd name="T8" fmla="*/ 5 w 28"/>
                <a:gd name="T9" fmla="*/ 0 h 2"/>
                <a:gd name="T10" fmla="*/ 6 w 28"/>
                <a:gd name="T11" fmla="*/ 0 h 2"/>
                <a:gd name="T12" fmla="*/ 8 w 28"/>
                <a:gd name="T13" fmla="*/ 1 h 2"/>
                <a:gd name="T14" fmla="*/ 10 w 28"/>
                <a:gd name="T15" fmla="*/ 1 h 2"/>
                <a:gd name="T16" fmla="*/ 12 w 28"/>
                <a:gd name="T17" fmla="*/ 1 h 2"/>
                <a:gd name="T18" fmla="*/ 14 w 28"/>
                <a:gd name="T19" fmla="*/ 1 h 2"/>
                <a:gd name="T20" fmla="*/ 16 w 28"/>
                <a:gd name="T21" fmla="*/ 1 h 2"/>
                <a:gd name="T22" fmla="*/ 18 w 28"/>
                <a:gd name="T23" fmla="*/ 1 h 2"/>
                <a:gd name="T24" fmla="*/ 20 w 28"/>
                <a:gd name="T25" fmla="*/ 1 h 2"/>
                <a:gd name="T26" fmla="*/ 22 w 28"/>
                <a:gd name="T27" fmla="*/ 1 h 2"/>
                <a:gd name="T28" fmla="*/ 23 w 28"/>
                <a:gd name="T29" fmla="*/ 1 h 2"/>
                <a:gd name="T30" fmla="*/ 25 w 28"/>
                <a:gd name="T31" fmla="*/ 1 h 2"/>
                <a:gd name="T32" fmla="*/ 26 w 28"/>
                <a:gd name="T33" fmla="*/ 1 h 2"/>
                <a:gd name="T34" fmla="*/ 27 w 28"/>
                <a:gd name="T35" fmla="*/ 1 h 2"/>
                <a:gd name="T36" fmla="*/ 27 w 28"/>
                <a:gd name="T37" fmla="*/ 1 h 2"/>
                <a:gd name="T38" fmla="*/ 26 w 28"/>
                <a:gd name="T39" fmla="*/ 1 h 2"/>
                <a:gd name="T40" fmla="*/ 25 w 28"/>
                <a:gd name="T41" fmla="*/ 1 h 2"/>
                <a:gd name="T42" fmla="*/ 23 w 28"/>
                <a:gd name="T43" fmla="*/ 1 h 2"/>
                <a:gd name="T44" fmla="*/ 22 w 28"/>
                <a:gd name="T45" fmla="*/ 1 h 2"/>
                <a:gd name="T46" fmla="*/ 20 w 28"/>
                <a:gd name="T47" fmla="*/ 1 h 2"/>
                <a:gd name="T48" fmla="*/ 18 w 28"/>
                <a:gd name="T49" fmla="*/ 1 h 2"/>
                <a:gd name="T50" fmla="*/ 16 w 28"/>
                <a:gd name="T51" fmla="*/ 1 h 2"/>
                <a:gd name="T52" fmla="*/ 14 w 28"/>
                <a:gd name="T53" fmla="*/ 1 h 2"/>
                <a:gd name="T54" fmla="*/ 12 w 28"/>
                <a:gd name="T55" fmla="*/ 1 h 2"/>
                <a:gd name="T56" fmla="*/ 10 w 28"/>
                <a:gd name="T57" fmla="*/ 1 h 2"/>
                <a:gd name="T58" fmla="*/ 8 w 28"/>
                <a:gd name="T59" fmla="*/ 1 h 2"/>
                <a:gd name="T60" fmla="*/ 6 w 28"/>
                <a:gd name="T61" fmla="*/ 1 h 2"/>
                <a:gd name="T62" fmla="*/ 5 w 28"/>
                <a:gd name="T63" fmla="*/ 1 h 2"/>
                <a:gd name="T64" fmla="*/ 3 w 28"/>
                <a:gd name="T65" fmla="*/ 0 h 2"/>
                <a:gd name="T66" fmla="*/ 2 w 28"/>
                <a:gd name="T67" fmla="*/ 0 h 2"/>
                <a:gd name="T68" fmla="*/ 0 w 28"/>
                <a:gd name="T69" fmla="*/ 0 h 2"/>
                <a:gd name="T70" fmla="*/ 1 w 28"/>
                <a:gd name="T7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
                  <a:moveTo>
                    <a:pt x="1" y="0"/>
                  </a:moveTo>
                  <a:lnTo>
                    <a:pt x="1" y="0"/>
                  </a:lnTo>
                  <a:lnTo>
                    <a:pt x="2" y="0"/>
                  </a:lnTo>
                  <a:lnTo>
                    <a:pt x="3" y="0"/>
                  </a:lnTo>
                  <a:lnTo>
                    <a:pt x="5" y="0"/>
                  </a:lnTo>
                  <a:lnTo>
                    <a:pt x="6" y="0"/>
                  </a:lnTo>
                  <a:lnTo>
                    <a:pt x="8" y="1"/>
                  </a:lnTo>
                  <a:lnTo>
                    <a:pt x="10" y="1"/>
                  </a:lnTo>
                  <a:lnTo>
                    <a:pt x="12" y="1"/>
                  </a:lnTo>
                  <a:lnTo>
                    <a:pt x="14" y="1"/>
                  </a:lnTo>
                  <a:lnTo>
                    <a:pt x="16" y="1"/>
                  </a:lnTo>
                  <a:lnTo>
                    <a:pt x="18" y="1"/>
                  </a:lnTo>
                  <a:lnTo>
                    <a:pt x="20" y="1"/>
                  </a:lnTo>
                  <a:lnTo>
                    <a:pt x="22" y="1"/>
                  </a:lnTo>
                  <a:lnTo>
                    <a:pt x="23" y="1"/>
                  </a:lnTo>
                  <a:lnTo>
                    <a:pt x="25" y="1"/>
                  </a:lnTo>
                  <a:lnTo>
                    <a:pt x="26" y="1"/>
                  </a:lnTo>
                  <a:lnTo>
                    <a:pt x="27" y="1"/>
                  </a:lnTo>
                  <a:lnTo>
                    <a:pt x="27" y="1"/>
                  </a:lnTo>
                  <a:lnTo>
                    <a:pt x="26" y="1"/>
                  </a:lnTo>
                  <a:lnTo>
                    <a:pt x="25" y="1"/>
                  </a:lnTo>
                  <a:lnTo>
                    <a:pt x="23" y="1"/>
                  </a:lnTo>
                  <a:lnTo>
                    <a:pt x="22" y="1"/>
                  </a:lnTo>
                  <a:lnTo>
                    <a:pt x="20" y="1"/>
                  </a:lnTo>
                  <a:lnTo>
                    <a:pt x="18" y="1"/>
                  </a:lnTo>
                  <a:lnTo>
                    <a:pt x="16" y="1"/>
                  </a:lnTo>
                  <a:lnTo>
                    <a:pt x="14" y="1"/>
                  </a:lnTo>
                  <a:lnTo>
                    <a:pt x="12" y="1"/>
                  </a:lnTo>
                  <a:lnTo>
                    <a:pt x="10" y="1"/>
                  </a:lnTo>
                  <a:lnTo>
                    <a:pt x="8" y="1"/>
                  </a:lnTo>
                  <a:lnTo>
                    <a:pt x="6" y="1"/>
                  </a:lnTo>
                  <a:lnTo>
                    <a:pt x="5" y="1"/>
                  </a:lnTo>
                  <a:lnTo>
                    <a:pt x="3" y="0"/>
                  </a:lnTo>
                  <a:lnTo>
                    <a:pt x="2" y="0"/>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1" name="Freeform 27"/>
            <p:cNvSpPr>
              <a:spLocks/>
            </p:cNvSpPr>
            <p:nvPr/>
          </p:nvSpPr>
          <p:spPr bwMode="auto">
            <a:xfrm>
              <a:off x="5645" y="740"/>
              <a:ext cx="13" cy="5"/>
            </a:xfrm>
            <a:custGeom>
              <a:avLst/>
              <a:gdLst>
                <a:gd name="T0" fmla="*/ 0 w 13"/>
                <a:gd name="T1" fmla="*/ 4 h 5"/>
                <a:gd name="T2" fmla="*/ 1 w 13"/>
                <a:gd name="T3" fmla="*/ 4 h 5"/>
                <a:gd name="T4" fmla="*/ 12 w 13"/>
                <a:gd name="T5" fmla="*/ 0 h 5"/>
                <a:gd name="T6" fmla="*/ 11 w 13"/>
                <a:gd name="T7" fmla="*/ 0 h 5"/>
                <a:gd name="T8" fmla="*/ 0 w 13"/>
                <a:gd name="T9" fmla="*/ 4 h 5"/>
              </a:gdLst>
              <a:ahLst/>
              <a:cxnLst>
                <a:cxn ang="0">
                  <a:pos x="T0" y="T1"/>
                </a:cxn>
                <a:cxn ang="0">
                  <a:pos x="T2" y="T3"/>
                </a:cxn>
                <a:cxn ang="0">
                  <a:pos x="T4" y="T5"/>
                </a:cxn>
                <a:cxn ang="0">
                  <a:pos x="T6" y="T7"/>
                </a:cxn>
                <a:cxn ang="0">
                  <a:pos x="T8" y="T9"/>
                </a:cxn>
              </a:cxnLst>
              <a:rect l="0" t="0" r="r" b="b"/>
              <a:pathLst>
                <a:path w="13" h="5">
                  <a:moveTo>
                    <a:pt x="0" y="4"/>
                  </a:moveTo>
                  <a:lnTo>
                    <a:pt x="1" y="4"/>
                  </a:lnTo>
                  <a:lnTo>
                    <a:pt x="12" y="0"/>
                  </a:lnTo>
                  <a:lnTo>
                    <a:pt x="11" y="0"/>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2" name="Freeform 28"/>
            <p:cNvSpPr>
              <a:spLocks/>
            </p:cNvSpPr>
            <p:nvPr/>
          </p:nvSpPr>
          <p:spPr bwMode="auto">
            <a:xfrm>
              <a:off x="5824" y="702"/>
              <a:ext cx="365" cy="171"/>
            </a:xfrm>
            <a:custGeom>
              <a:avLst/>
              <a:gdLst>
                <a:gd name="T0" fmla="*/ 8 w 365"/>
                <a:gd name="T1" fmla="*/ 103 h 171"/>
                <a:gd name="T2" fmla="*/ 14 w 365"/>
                <a:gd name="T3" fmla="*/ 97 h 171"/>
                <a:gd name="T4" fmla="*/ 22 w 365"/>
                <a:gd name="T5" fmla="*/ 91 h 171"/>
                <a:gd name="T6" fmla="*/ 31 w 365"/>
                <a:gd name="T7" fmla="*/ 83 h 171"/>
                <a:gd name="T8" fmla="*/ 43 w 365"/>
                <a:gd name="T9" fmla="*/ 76 h 171"/>
                <a:gd name="T10" fmla="*/ 54 w 365"/>
                <a:gd name="T11" fmla="*/ 68 h 171"/>
                <a:gd name="T12" fmla="*/ 69 w 365"/>
                <a:gd name="T13" fmla="*/ 61 h 171"/>
                <a:gd name="T14" fmla="*/ 83 w 365"/>
                <a:gd name="T15" fmla="*/ 53 h 171"/>
                <a:gd name="T16" fmla="*/ 98 w 365"/>
                <a:gd name="T17" fmla="*/ 46 h 171"/>
                <a:gd name="T18" fmla="*/ 116 w 365"/>
                <a:gd name="T19" fmla="*/ 41 h 171"/>
                <a:gd name="T20" fmla="*/ 133 w 365"/>
                <a:gd name="T21" fmla="*/ 35 h 171"/>
                <a:gd name="T22" fmla="*/ 141 w 365"/>
                <a:gd name="T23" fmla="*/ 33 h 171"/>
                <a:gd name="T24" fmla="*/ 146 w 365"/>
                <a:gd name="T25" fmla="*/ 31 h 171"/>
                <a:gd name="T26" fmla="*/ 154 w 365"/>
                <a:gd name="T27" fmla="*/ 29 h 171"/>
                <a:gd name="T28" fmla="*/ 162 w 365"/>
                <a:gd name="T29" fmla="*/ 28 h 171"/>
                <a:gd name="T30" fmla="*/ 168 w 365"/>
                <a:gd name="T31" fmla="*/ 27 h 171"/>
                <a:gd name="T32" fmla="*/ 195 w 365"/>
                <a:gd name="T33" fmla="*/ 0 h 171"/>
                <a:gd name="T34" fmla="*/ 216 w 365"/>
                <a:gd name="T35" fmla="*/ 20 h 171"/>
                <a:gd name="T36" fmla="*/ 248 w 365"/>
                <a:gd name="T37" fmla="*/ 25 h 171"/>
                <a:gd name="T38" fmla="*/ 280 w 365"/>
                <a:gd name="T39" fmla="*/ 34 h 171"/>
                <a:gd name="T40" fmla="*/ 310 w 365"/>
                <a:gd name="T41" fmla="*/ 47 h 171"/>
                <a:gd name="T42" fmla="*/ 335 w 365"/>
                <a:gd name="T43" fmla="*/ 64 h 171"/>
                <a:gd name="T44" fmla="*/ 354 w 365"/>
                <a:gd name="T45" fmla="*/ 82 h 171"/>
                <a:gd name="T46" fmla="*/ 364 w 365"/>
                <a:gd name="T47" fmla="*/ 100 h 171"/>
                <a:gd name="T48" fmla="*/ 363 w 365"/>
                <a:gd name="T49" fmla="*/ 120 h 171"/>
                <a:gd name="T50" fmla="*/ 349 w 365"/>
                <a:gd name="T51" fmla="*/ 137 h 171"/>
                <a:gd name="T52" fmla="*/ 320 w 365"/>
                <a:gd name="T53" fmla="*/ 153 h 171"/>
                <a:gd name="T54" fmla="*/ 272 w 365"/>
                <a:gd name="T55" fmla="*/ 165 h 171"/>
                <a:gd name="T56" fmla="*/ 266 w 365"/>
                <a:gd name="T57" fmla="*/ 166 h 171"/>
                <a:gd name="T58" fmla="*/ 254 w 365"/>
                <a:gd name="T59" fmla="*/ 166 h 171"/>
                <a:gd name="T60" fmla="*/ 238 w 365"/>
                <a:gd name="T61" fmla="*/ 168 h 171"/>
                <a:gd name="T62" fmla="*/ 219 w 365"/>
                <a:gd name="T63" fmla="*/ 168 h 171"/>
                <a:gd name="T64" fmla="*/ 198 w 365"/>
                <a:gd name="T65" fmla="*/ 169 h 171"/>
                <a:gd name="T66" fmla="*/ 177 w 365"/>
                <a:gd name="T67" fmla="*/ 169 h 171"/>
                <a:gd name="T68" fmla="*/ 155 w 365"/>
                <a:gd name="T69" fmla="*/ 170 h 171"/>
                <a:gd name="T70" fmla="*/ 134 w 365"/>
                <a:gd name="T71" fmla="*/ 170 h 171"/>
                <a:gd name="T72" fmla="*/ 116 w 365"/>
                <a:gd name="T73" fmla="*/ 169 h 171"/>
                <a:gd name="T74" fmla="*/ 102 w 365"/>
                <a:gd name="T75" fmla="*/ 168 h 171"/>
                <a:gd name="T76" fmla="*/ 92 w 365"/>
                <a:gd name="T77" fmla="*/ 166 h 171"/>
                <a:gd name="T78" fmla="*/ 82 w 365"/>
                <a:gd name="T79" fmla="*/ 164 h 171"/>
                <a:gd name="T80" fmla="*/ 72 w 365"/>
                <a:gd name="T81" fmla="*/ 159 h 171"/>
                <a:gd name="T82" fmla="*/ 61 w 365"/>
                <a:gd name="T83" fmla="*/ 156 h 171"/>
                <a:gd name="T84" fmla="*/ 50 w 365"/>
                <a:gd name="T85" fmla="*/ 152 h 171"/>
                <a:gd name="T86" fmla="*/ 40 w 365"/>
                <a:gd name="T87" fmla="*/ 147 h 171"/>
                <a:gd name="T88" fmla="*/ 29 w 365"/>
                <a:gd name="T89" fmla="*/ 142 h 171"/>
                <a:gd name="T90" fmla="*/ 21 w 365"/>
                <a:gd name="T91" fmla="*/ 138 h 171"/>
                <a:gd name="T92" fmla="*/ 13 w 365"/>
                <a:gd name="T93" fmla="*/ 134 h 171"/>
                <a:gd name="T94" fmla="*/ 8 w 365"/>
                <a:gd name="T95" fmla="*/ 131 h 171"/>
                <a:gd name="T96" fmla="*/ 4 w 365"/>
                <a:gd name="T97" fmla="*/ 128 h 171"/>
                <a:gd name="T98" fmla="*/ 2 w 365"/>
                <a:gd name="T99" fmla="*/ 125 h 171"/>
                <a:gd name="T100" fmla="*/ 1 w 365"/>
                <a:gd name="T101" fmla="*/ 122 h 171"/>
                <a:gd name="T102" fmla="*/ 1 w 365"/>
                <a:gd name="T103" fmla="*/ 118 h 171"/>
                <a:gd name="T104" fmla="*/ 0 w 365"/>
                <a:gd name="T105" fmla="*/ 115 h 171"/>
                <a:gd name="T106" fmla="*/ 1 w 365"/>
                <a:gd name="T107" fmla="*/ 112 h 171"/>
                <a:gd name="T108" fmla="*/ 2 w 365"/>
                <a:gd name="T109" fmla="*/ 110 h 171"/>
                <a:gd name="T110" fmla="*/ 4 w 365"/>
                <a:gd name="T111" fmla="*/ 10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5" h="171">
                  <a:moveTo>
                    <a:pt x="4" y="106"/>
                  </a:moveTo>
                  <a:lnTo>
                    <a:pt x="6" y="104"/>
                  </a:lnTo>
                  <a:lnTo>
                    <a:pt x="8" y="103"/>
                  </a:lnTo>
                  <a:lnTo>
                    <a:pt x="10" y="100"/>
                  </a:lnTo>
                  <a:lnTo>
                    <a:pt x="11" y="99"/>
                  </a:lnTo>
                  <a:lnTo>
                    <a:pt x="14" y="97"/>
                  </a:lnTo>
                  <a:lnTo>
                    <a:pt x="15" y="95"/>
                  </a:lnTo>
                  <a:lnTo>
                    <a:pt x="19" y="93"/>
                  </a:lnTo>
                  <a:lnTo>
                    <a:pt x="22" y="91"/>
                  </a:lnTo>
                  <a:lnTo>
                    <a:pt x="24" y="88"/>
                  </a:lnTo>
                  <a:lnTo>
                    <a:pt x="28" y="86"/>
                  </a:lnTo>
                  <a:lnTo>
                    <a:pt x="31" y="83"/>
                  </a:lnTo>
                  <a:lnTo>
                    <a:pt x="35" y="81"/>
                  </a:lnTo>
                  <a:lnTo>
                    <a:pt x="39" y="78"/>
                  </a:lnTo>
                  <a:lnTo>
                    <a:pt x="43" y="76"/>
                  </a:lnTo>
                  <a:lnTo>
                    <a:pt x="46" y="73"/>
                  </a:lnTo>
                  <a:lnTo>
                    <a:pt x="50" y="71"/>
                  </a:lnTo>
                  <a:lnTo>
                    <a:pt x="54" y="68"/>
                  </a:lnTo>
                  <a:lnTo>
                    <a:pt x="60" y="66"/>
                  </a:lnTo>
                  <a:lnTo>
                    <a:pt x="64" y="63"/>
                  </a:lnTo>
                  <a:lnTo>
                    <a:pt x="69" y="61"/>
                  </a:lnTo>
                  <a:lnTo>
                    <a:pt x="73" y="58"/>
                  </a:lnTo>
                  <a:lnTo>
                    <a:pt x="79" y="56"/>
                  </a:lnTo>
                  <a:lnTo>
                    <a:pt x="83" y="53"/>
                  </a:lnTo>
                  <a:lnTo>
                    <a:pt x="89" y="51"/>
                  </a:lnTo>
                  <a:lnTo>
                    <a:pt x="94" y="48"/>
                  </a:lnTo>
                  <a:lnTo>
                    <a:pt x="98" y="46"/>
                  </a:lnTo>
                  <a:lnTo>
                    <a:pt x="104" y="44"/>
                  </a:lnTo>
                  <a:lnTo>
                    <a:pt x="111" y="42"/>
                  </a:lnTo>
                  <a:lnTo>
                    <a:pt x="116" y="41"/>
                  </a:lnTo>
                  <a:lnTo>
                    <a:pt x="121" y="38"/>
                  </a:lnTo>
                  <a:lnTo>
                    <a:pt x="127" y="37"/>
                  </a:lnTo>
                  <a:lnTo>
                    <a:pt x="133" y="35"/>
                  </a:lnTo>
                  <a:lnTo>
                    <a:pt x="135" y="34"/>
                  </a:lnTo>
                  <a:lnTo>
                    <a:pt x="137" y="33"/>
                  </a:lnTo>
                  <a:lnTo>
                    <a:pt x="141" y="33"/>
                  </a:lnTo>
                  <a:lnTo>
                    <a:pt x="142" y="32"/>
                  </a:lnTo>
                  <a:lnTo>
                    <a:pt x="145" y="31"/>
                  </a:lnTo>
                  <a:lnTo>
                    <a:pt x="146" y="31"/>
                  </a:lnTo>
                  <a:lnTo>
                    <a:pt x="149" y="30"/>
                  </a:lnTo>
                  <a:lnTo>
                    <a:pt x="152" y="30"/>
                  </a:lnTo>
                  <a:lnTo>
                    <a:pt x="154" y="29"/>
                  </a:lnTo>
                  <a:lnTo>
                    <a:pt x="156" y="29"/>
                  </a:lnTo>
                  <a:lnTo>
                    <a:pt x="158" y="28"/>
                  </a:lnTo>
                  <a:lnTo>
                    <a:pt x="162" y="28"/>
                  </a:lnTo>
                  <a:lnTo>
                    <a:pt x="164" y="27"/>
                  </a:lnTo>
                  <a:lnTo>
                    <a:pt x="166" y="27"/>
                  </a:lnTo>
                  <a:lnTo>
                    <a:pt x="168" y="27"/>
                  </a:lnTo>
                  <a:lnTo>
                    <a:pt x="170" y="26"/>
                  </a:lnTo>
                  <a:lnTo>
                    <a:pt x="170" y="6"/>
                  </a:lnTo>
                  <a:lnTo>
                    <a:pt x="195" y="0"/>
                  </a:lnTo>
                  <a:lnTo>
                    <a:pt x="195" y="21"/>
                  </a:lnTo>
                  <a:lnTo>
                    <a:pt x="205" y="20"/>
                  </a:lnTo>
                  <a:lnTo>
                    <a:pt x="216" y="20"/>
                  </a:lnTo>
                  <a:lnTo>
                    <a:pt x="226" y="21"/>
                  </a:lnTo>
                  <a:lnTo>
                    <a:pt x="237" y="22"/>
                  </a:lnTo>
                  <a:lnTo>
                    <a:pt x="248" y="25"/>
                  </a:lnTo>
                  <a:lnTo>
                    <a:pt x="259" y="27"/>
                  </a:lnTo>
                  <a:lnTo>
                    <a:pt x="269" y="30"/>
                  </a:lnTo>
                  <a:lnTo>
                    <a:pt x="280" y="34"/>
                  </a:lnTo>
                  <a:lnTo>
                    <a:pt x="290" y="38"/>
                  </a:lnTo>
                  <a:lnTo>
                    <a:pt x="300" y="43"/>
                  </a:lnTo>
                  <a:lnTo>
                    <a:pt x="310" y="47"/>
                  </a:lnTo>
                  <a:lnTo>
                    <a:pt x="319" y="52"/>
                  </a:lnTo>
                  <a:lnTo>
                    <a:pt x="326" y="58"/>
                  </a:lnTo>
                  <a:lnTo>
                    <a:pt x="335" y="64"/>
                  </a:lnTo>
                  <a:lnTo>
                    <a:pt x="342" y="70"/>
                  </a:lnTo>
                  <a:lnTo>
                    <a:pt x="349" y="76"/>
                  </a:lnTo>
                  <a:lnTo>
                    <a:pt x="354" y="82"/>
                  </a:lnTo>
                  <a:lnTo>
                    <a:pt x="358" y="88"/>
                  </a:lnTo>
                  <a:lnTo>
                    <a:pt x="362" y="95"/>
                  </a:lnTo>
                  <a:lnTo>
                    <a:pt x="364" y="100"/>
                  </a:lnTo>
                  <a:lnTo>
                    <a:pt x="364" y="107"/>
                  </a:lnTo>
                  <a:lnTo>
                    <a:pt x="364" y="114"/>
                  </a:lnTo>
                  <a:lnTo>
                    <a:pt x="363" y="120"/>
                  </a:lnTo>
                  <a:lnTo>
                    <a:pt x="360" y="126"/>
                  </a:lnTo>
                  <a:lnTo>
                    <a:pt x="355" y="131"/>
                  </a:lnTo>
                  <a:lnTo>
                    <a:pt x="349" y="137"/>
                  </a:lnTo>
                  <a:lnTo>
                    <a:pt x="341" y="143"/>
                  </a:lnTo>
                  <a:lnTo>
                    <a:pt x="331" y="148"/>
                  </a:lnTo>
                  <a:lnTo>
                    <a:pt x="320" y="153"/>
                  </a:lnTo>
                  <a:lnTo>
                    <a:pt x="305" y="157"/>
                  </a:lnTo>
                  <a:lnTo>
                    <a:pt x="290" y="161"/>
                  </a:lnTo>
                  <a:lnTo>
                    <a:pt x="272" y="165"/>
                  </a:lnTo>
                  <a:lnTo>
                    <a:pt x="271" y="165"/>
                  </a:lnTo>
                  <a:lnTo>
                    <a:pt x="268" y="165"/>
                  </a:lnTo>
                  <a:lnTo>
                    <a:pt x="266" y="166"/>
                  </a:lnTo>
                  <a:lnTo>
                    <a:pt x="262" y="166"/>
                  </a:lnTo>
                  <a:lnTo>
                    <a:pt x="259" y="166"/>
                  </a:lnTo>
                  <a:lnTo>
                    <a:pt x="254" y="166"/>
                  </a:lnTo>
                  <a:lnTo>
                    <a:pt x="249" y="166"/>
                  </a:lnTo>
                  <a:lnTo>
                    <a:pt x="245" y="167"/>
                  </a:lnTo>
                  <a:lnTo>
                    <a:pt x="238" y="168"/>
                  </a:lnTo>
                  <a:lnTo>
                    <a:pt x="232" y="168"/>
                  </a:lnTo>
                  <a:lnTo>
                    <a:pt x="226" y="168"/>
                  </a:lnTo>
                  <a:lnTo>
                    <a:pt x="219" y="168"/>
                  </a:lnTo>
                  <a:lnTo>
                    <a:pt x="212" y="169"/>
                  </a:lnTo>
                  <a:lnTo>
                    <a:pt x="205" y="169"/>
                  </a:lnTo>
                  <a:lnTo>
                    <a:pt x="198" y="169"/>
                  </a:lnTo>
                  <a:lnTo>
                    <a:pt x="191" y="169"/>
                  </a:lnTo>
                  <a:lnTo>
                    <a:pt x="184" y="169"/>
                  </a:lnTo>
                  <a:lnTo>
                    <a:pt x="177" y="169"/>
                  </a:lnTo>
                  <a:lnTo>
                    <a:pt x="169" y="170"/>
                  </a:lnTo>
                  <a:lnTo>
                    <a:pt x="162" y="170"/>
                  </a:lnTo>
                  <a:lnTo>
                    <a:pt x="155" y="170"/>
                  </a:lnTo>
                  <a:lnTo>
                    <a:pt x="148" y="170"/>
                  </a:lnTo>
                  <a:lnTo>
                    <a:pt x="141" y="170"/>
                  </a:lnTo>
                  <a:lnTo>
                    <a:pt x="134" y="170"/>
                  </a:lnTo>
                  <a:lnTo>
                    <a:pt x="128" y="169"/>
                  </a:lnTo>
                  <a:lnTo>
                    <a:pt x="123" y="169"/>
                  </a:lnTo>
                  <a:lnTo>
                    <a:pt x="116" y="169"/>
                  </a:lnTo>
                  <a:lnTo>
                    <a:pt x="112" y="169"/>
                  </a:lnTo>
                  <a:lnTo>
                    <a:pt x="106" y="168"/>
                  </a:lnTo>
                  <a:lnTo>
                    <a:pt x="102" y="168"/>
                  </a:lnTo>
                  <a:lnTo>
                    <a:pt x="98" y="168"/>
                  </a:lnTo>
                  <a:lnTo>
                    <a:pt x="95" y="167"/>
                  </a:lnTo>
                  <a:lnTo>
                    <a:pt x="92" y="166"/>
                  </a:lnTo>
                  <a:lnTo>
                    <a:pt x="90" y="165"/>
                  </a:lnTo>
                  <a:lnTo>
                    <a:pt x="86" y="164"/>
                  </a:lnTo>
                  <a:lnTo>
                    <a:pt x="82" y="164"/>
                  </a:lnTo>
                  <a:lnTo>
                    <a:pt x="79" y="162"/>
                  </a:lnTo>
                  <a:lnTo>
                    <a:pt x="76" y="161"/>
                  </a:lnTo>
                  <a:lnTo>
                    <a:pt x="72" y="159"/>
                  </a:lnTo>
                  <a:lnTo>
                    <a:pt x="69" y="158"/>
                  </a:lnTo>
                  <a:lnTo>
                    <a:pt x="64" y="157"/>
                  </a:lnTo>
                  <a:lnTo>
                    <a:pt x="61" y="156"/>
                  </a:lnTo>
                  <a:lnTo>
                    <a:pt x="58" y="155"/>
                  </a:lnTo>
                  <a:lnTo>
                    <a:pt x="53" y="153"/>
                  </a:lnTo>
                  <a:lnTo>
                    <a:pt x="50" y="152"/>
                  </a:lnTo>
                  <a:lnTo>
                    <a:pt x="46" y="150"/>
                  </a:lnTo>
                  <a:lnTo>
                    <a:pt x="43" y="148"/>
                  </a:lnTo>
                  <a:lnTo>
                    <a:pt x="40" y="147"/>
                  </a:lnTo>
                  <a:lnTo>
                    <a:pt x="37" y="146"/>
                  </a:lnTo>
                  <a:lnTo>
                    <a:pt x="32" y="144"/>
                  </a:lnTo>
                  <a:lnTo>
                    <a:pt x="29" y="142"/>
                  </a:lnTo>
                  <a:lnTo>
                    <a:pt x="27" y="141"/>
                  </a:lnTo>
                  <a:lnTo>
                    <a:pt x="23" y="139"/>
                  </a:lnTo>
                  <a:lnTo>
                    <a:pt x="21" y="138"/>
                  </a:lnTo>
                  <a:lnTo>
                    <a:pt x="19" y="136"/>
                  </a:lnTo>
                  <a:lnTo>
                    <a:pt x="15" y="135"/>
                  </a:lnTo>
                  <a:lnTo>
                    <a:pt x="13" y="134"/>
                  </a:lnTo>
                  <a:lnTo>
                    <a:pt x="11" y="133"/>
                  </a:lnTo>
                  <a:lnTo>
                    <a:pt x="10" y="132"/>
                  </a:lnTo>
                  <a:lnTo>
                    <a:pt x="8" y="131"/>
                  </a:lnTo>
                  <a:lnTo>
                    <a:pt x="7" y="131"/>
                  </a:lnTo>
                  <a:lnTo>
                    <a:pt x="6" y="129"/>
                  </a:lnTo>
                  <a:lnTo>
                    <a:pt x="4" y="128"/>
                  </a:lnTo>
                  <a:lnTo>
                    <a:pt x="3" y="128"/>
                  </a:lnTo>
                  <a:lnTo>
                    <a:pt x="3" y="126"/>
                  </a:lnTo>
                  <a:lnTo>
                    <a:pt x="2" y="125"/>
                  </a:lnTo>
                  <a:lnTo>
                    <a:pt x="2" y="124"/>
                  </a:lnTo>
                  <a:lnTo>
                    <a:pt x="1" y="123"/>
                  </a:lnTo>
                  <a:lnTo>
                    <a:pt x="1" y="122"/>
                  </a:lnTo>
                  <a:lnTo>
                    <a:pt x="1" y="121"/>
                  </a:lnTo>
                  <a:lnTo>
                    <a:pt x="1" y="119"/>
                  </a:lnTo>
                  <a:lnTo>
                    <a:pt x="1" y="118"/>
                  </a:lnTo>
                  <a:lnTo>
                    <a:pt x="0" y="117"/>
                  </a:lnTo>
                  <a:lnTo>
                    <a:pt x="0" y="116"/>
                  </a:lnTo>
                  <a:lnTo>
                    <a:pt x="0" y="115"/>
                  </a:lnTo>
                  <a:lnTo>
                    <a:pt x="0" y="114"/>
                  </a:lnTo>
                  <a:lnTo>
                    <a:pt x="0" y="113"/>
                  </a:lnTo>
                  <a:lnTo>
                    <a:pt x="1" y="112"/>
                  </a:lnTo>
                  <a:lnTo>
                    <a:pt x="1" y="111"/>
                  </a:lnTo>
                  <a:lnTo>
                    <a:pt x="1" y="110"/>
                  </a:lnTo>
                  <a:lnTo>
                    <a:pt x="2" y="110"/>
                  </a:lnTo>
                  <a:lnTo>
                    <a:pt x="2" y="109"/>
                  </a:lnTo>
                  <a:lnTo>
                    <a:pt x="3" y="107"/>
                  </a:lnTo>
                  <a:lnTo>
                    <a:pt x="4" y="10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3" name="Freeform 29"/>
            <p:cNvSpPr>
              <a:spLocks/>
            </p:cNvSpPr>
            <p:nvPr/>
          </p:nvSpPr>
          <p:spPr bwMode="auto">
            <a:xfrm>
              <a:off x="5828" y="737"/>
              <a:ext cx="125" cy="71"/>
            </a:xfrm>
            <a:custGeom>
              <a:avLst/>
              <a:gdLst>
                <a:gd name="T0" fmla="*/ 124 w 125"/>
                <a:gd name="T1" fmla="*/ 0 h 71"/>
                <a:gd name="T2" fmla="*/ 112 w 125"/>
                <a:gd name="T3" fmla="*/ 4 h 71"/>
                <a:gd name="T4" fmla="*/ 102 w 125"/>
                <a:gd name="T5" fmla="*/ 7 h 71"/>
                <a:gd name="T6" fmla="*/ 91 w 125"/>
                <a:gd name="T7" fmla="*/ 11 h 71"/>
                <a:gd name="T8" fmla="*/ 81 w 125"/>
                <a:gd name="T9" fmla="*/ 16 h 71"/>
                <a:gd name="T10" fmla="*/ 71 w 125"/>
                <a:gd name="T11" fmla="*/ 20 h 71"/>
                <a:gd name="T12" fmla="*/ 63 w 125"/>
                <a:gd name="T13" fmla="*/ 25 h 71"/>
                <a:gd name="T14" fmla="*/ 54 w 125"/>
                <a:gd name="T15" fmla="*/ 30 h 71"/>
                <a:gd name="T16" fmla="*/ 45 w 125"/>
                <a:gd name="T17" fmla="*/ 35 h 71"/>
                <a:gd name="T18" fmla="*/ 37 w 125"/>
                <a:gd name="T19" fmla="*/ 40 h 71"/>
                <a:gd name="T20" fmla="*/ 30 w 125"/>
                <a:gd name="T21" fmla="*/ 44 h 71"/>
                <a:gd name="T22" fmla="*/ 23 w 125"/>
                <a:gd name="T23" fmla="*/ 49 h 71"/>
                <a:gd name="T24" fmla="*/ 17 w 125"/>
                <a:gd name="T25" fmla="*/ 54 h 71"/>
                <a:gd name="T26" fmla="*/ 12 w 125"/>
                <a:gd name="T27" fmla="*/ 58 h 71"/>
                <a:gd name="T28" fmla="*/ 7 w 125"/>
                <a:gd name="T29" fmla="*/ 62 h 71"/>
                <a:gd name="T30" fmla="*/ 3 w 125"/>
                <a:gd name="T31" fmla="*/ 65 h 71"/>
                <a:gd name="T32" fmla="*/ 0 w 125"/>
                <a:gd name="T33" fmla="*/ 69 h 71"/>
                <a:gd name="T34" fmla="*/ 3 w 125"/>
                <a:gd name="T35" fmla="*/ 68 h 71"/>
                <a:gd name="T36" fmla="*/ 6 w 125"/>
                <a:gd name="T37" fmla="*/ 64 h 71"/>
                <a:gd name="T38" fmla="*/ 11 w 125"/>
                <a:gd name="T39" fmla="*/ 61 h 71"/>
                <a:gd name="T40" fmla="*/ 15 w 125"/>
                <a:gd name="T41" fmla="*/ 56 h 71"/>
                <a:gd name="T42" fmla="*/ 21 w 125"/>
                <a:gd name="T43" fmla="*/ 53 h 71"/>
                <a:gd name="T44" fmla="*/ 28 w 125"/>
                <a:gd name="T45" fmla="*/ 48 h 71"/>
                <a:gd name="T46" fmla="*/ 34 w 125"/>
                <a:gd name="T47" fmla="*/ 42 h 71"/>
                <a:gd name="T48" fmla="*/ 41 w 125"/>
                <a:gd name="T49" fmla="*/ 38 h 71"/>
                <a:gd name="T50" fmla="*/ 50 w 125"/>
                <a:gd name="T51" fmla="*/ 33 h 71"/>
                <a:gd name="T52" fmla="*/ 58 w 125"/>
                <a:gd name="T53" fmla="*/ 29 h 71"/>
                <a:gd name="T54" fmla="*/ 68 w 125"/>
                <a:gd name="T55" fmla="*/ 24 h 71"/>
                <a:gd name="T56" fmla="*/ 76 w 125"/>
                <a:gd name="T57" fmla="*/ 19 h 71"/>
                <a:gd name="T58" fmla="*/ 87 w 125"/>
                <a:gd name="T59" fmla="*/ 15 h 71"/>
                <a:gd name="T60" fmla="*/ 96 w 125"/>
                <a:gd name="T61" fmla="*/ 10 h 71"/>
                <a:gd name="T62" fmla="*/ 108 w 125"/>
                <a:gd name="T63" fmla="*/ 6 h 71"/>
                <a:gd name="T64" fmla="*/ 119 w 125"/>
                <a:gd name="T65" fmla="*/ 3 h 71"/>
                <a:gd name="T66" fmla="*/ 124 w 125"/>
                <a:gd name="T6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5" h="71">
                  <a:moveTo>
                    <a:pt x="124" y="0"/>
                  </a:moveTo>
                  <a:lnTo>
                    <a:pt x="124" y="0"/>
                  </a:lnTo>
                  <a:lnTo>
                    <a:pt x="119" y="2"/>
                  </a:lnTo>
                  <a:lnTo>
                    <a:pt x="112" y="4"/>
                  </a:lnTo>
                  <a:lnTo>
                    <a:pt x="107" y="6"/>
                  </a:lnTo>
                  <a:lnTo>
                    <a:pt x="102" y="7"/>
                  </a:lnTo>
                  <a:lnTo>
                    <a:pt x="96" y="9"/>
                  </a:lnTo>
                  <a:lnTo>
                    <a:pt x="91" y="11"/>
                  </a:lnTo>
                  <a:lnTo>
                    <a:pt x="87" y="14"/>
                  </a:lnTo>
                  <a:lnTo>
                    <a:pt x="81" y="16"/>
                  </a:lnTo>
                  <a:lnTo>
                    <a:pt x="76" y="18"/>
                  </a:lnTo>
                  <a:lnTo>
                    <a:pt x="71" y="20"/>
                  </a:lnTo>
                  <a:lnTo>
                    <a:pt x="67" y="23"/>
                  </a:lnTo>
                  <a:lnTo>
                    <a:pt x="63" y="25"/>
                  </a:lnTo>
                  <a:lnTo>
                    <a:pt x="58" y="28"/>
                  </a:lnTo>
                  <a:lnTo>
                    <a:pt x="54" y="30"/>
                  </a:lnTo>
                  <a:lnTo>
                    <a:pt x="49" y="32"/>
                  </a:lnTo>
                  <a:lnTo>
                    <a:pt x="45" y="35"/>
                  </a:lnTo>
                  <a:lnTo>
                    <a:pt x="40" y="37"/>
                  </a:lnTo>
                  <a:lnTo>
                    <a:pt x="37" y="40"/>
                  </a:lnTo>
                  <a:lnTo>
                    <a:pt x="34" y="42"/>
                  </a:lnTo>
                  <a:lnTo>
                    <a:pt x="30" y="44"/>
                  </a:lnTo>
                  <a:lnTo>
                    <a:pt x="26" y="47"/>
                  </a:lnTo>
                  <a:lnTo>
                    <a:pt x="23" y="49"/>
                  </a:lnTo>
                  <a:lnTo>
                    <a:pt x="20" y="52"/>
                  </a:lnTo>
                  <a:lnTo>
                    <a:pt x="17" y="54"/>
                  </a:lnTo>
                  <a:lnTo>
                    <a:pt x="15" y="56"/>
                  </a:lnTo>
                  <a:lnTo>
                    <a:pt x="12" y="58"/>
                  </a:lnTo>
                  <a:lnTo>
                    <a:pt x="10" y="60"/>
                  </a:lnTo>
                  <a:lnTo>
                    <a:pt x="7" y="62"/>
                  </a:lnTo>
                  <a:lnTo>
                    <a:pt x="5" y="64"/>
                  </a:lnTo>
                  <a:lnTo>
                    <a:pt x="3" y="65"/>
                  </a:lnTo>
                  <a:lnTo>
                    <a:pt x="2" y="67"/>
                  </a:lnTo>
                  <a:lnTo>
                    <a:pt x="0" y="69"/>
                  </a:lnTo>
                  <a:lnTo>
                    <a:pt x="1" y="70"/>
                  </a:lnTo>
                  <a:lnTo>
                    <a:pt x="3" y="68"/>
                  </a:lnTo>
                  <a:lnTo>
                    <a:pt x="4" y="66"/>
                  </a:lnTo>
                  <a:lnTo>
                    <a:pt x="6" y="64"/>
                  </a:lnTo>
                  <a:lnTo>
                    <a:pt x="7" y="63"/>
                  </a:lnTo>
                  <a:lnTo>
                    <a:pt x="11" y="61"/>
                  </a:lnTo>
                  <a:lnTo>
                    <a:pt x="13" y="59"/>
                  </a:lnTo>
                  <a:lnTo>
                    <a:pt x="15" y="56"/>
                  </a:lnTo>
                  <a:lnTo>
                    <a:pt x="18" y="54"/>
                  </a:lnTo>
                  <a:lnTo>
                    <a:pt x="21" y="53"/>
                  </a:lnTo>
                  <a:lnTo>
                    <a:pt x="23" y="50"/>
                  </a:lnTo>
                  <a:lnTo>
                    <a:pt x="28" y="48"/>
                  </a:lnTo>
                  <a:lnTo>
                    <a:pt x="31" y="45"/>
                  </a:lnTo>
                  <a:lnTo>
                    <a:pt x="34" y="42"/>
                  </a:lnTo>
                  <a:lnTo>
                    <a:pt x="38" y="41"/>
                  </a:lnTo>
                  <a:lnTo>
                    <a:pt x="41" y="38"/>
                  </a:lnTo>
                  <a:lnTo>
                    <a:pt x="46" y="36"/>
                  </a:lnTo>
                  <a:lnTo>
                    <a:pt x="50" y="33"/>
                  </a:lnTo>
                  <a:lnTo>
                    <a:pt x="54" y="30"/>
                  </a:lnTo>
                  <a:lnTo>
                    <a:pt x="58" y="29"/>
                  </a:lnTo>
                  <a:lnTo>
                    <a:pt x="63" y="26"/>
                  </a:lnTo>
                  <a:lnTo>
                    <a:pt x="68" y="24"/>
                  </a:lnTo>
                  <a:lnTo>
                    <a:pt x="72" y="21"/>
                  </a:lnTo>
                  <a:lnTo>
                    <a:pt x="76" y="19"/>
                  </a:lnTo>
                  <a:lnTo>
                    <a:pt x="82" y="17"/>
                  </a:lnTo>
                  <a:lnTo>
                    <a:pt x="87" y="15"/>
                  </a:lnTo>
                  <a:lnTo>
                    <a:pt x="92" y="13"/>
                  </a:lnTo>
                  <a:lnTo>
                    <a:pt x="96" y="10"/>
                  </a:lnTo>
                  <a:lnTo>
                    <a:pt x="103" y="8"/>
                  </a:lnTo>
                  <a:lnTo>
                    <a:pt x="108" y="6"/>
                  </a:lnTo>
                  <a:lnTo>
                    <a:pt x="113" y="5"/>
                  </a:lnTo>
                  <a:lnTo>
                    <a:pt x="119" y="3"/>
                  </a:lnTo>
                  <a:lnTo>
                    <a:pt x="124" y="2"/>
                  </a:lnTo>
                  <a:lnTo>
                    <a:pt x="124"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4" name="Freeform 30"/>
            <p:cNvSpPr>
              <a:spLocks/>
            </p:cNvSpPr>
            <p:nvPr/>
          </p:nvSpPr>
          <p:spPr bwMode="auto">
            <a:xfrm>
              <a:off x="5959" y="729"/>
              <a:ext cx="34" cy="5"/>
            </a:xfrm>
            <a:custGeom>
              <a:avLst/>
              <a:gdLst>
                <a:gd name="T0" fmla="*/ 32 w 34"/>
                <a:gd name="T1" fmla="*/ 0 h 5"/>
                <a:gd name="T2" fmla="*/ 32 w 34"/>
                <a:gd name="T3" fmla="*/ 0 h 5"/>
                <a:gd name="T4" fmla="*/ 30 w 34"/>
                <a:gd name="T5" fmla="*/ 0 h 5"/>
                <a:gd name="T6" fmla="*/ 28 w 34"/>
                <a:gd name="T7" fmla="*/ 0 h 5"/>
                <a:gd name="T8" fmla="*/ 25 w 34"/>
                <a:gd name="T9" fmla="*/ 0 h 5"/>
                <a:gd name="T10" fmla="*/ 25 w 34"/>
                <a:gd name="T11" fmla="*/ 0 h 5"/>
                <a:gd name="T12" fmla="*/ 22 w 34"/>
                <a:gd name="T13" fmla="*/ 1 h 5"/>
                <a:gd name="T14" fmla="*/ 20 w 34"/>
                <a:gd name="T15" fmla="*/ 1 h 5"/>
                <a:gd name="T16" fmla="*/ 18 w 34"/>
                <a:gd name="T17" fmla="*/ 1 h 5"/>
                <a:gd name="T18" fmla="*/ 16 w 34"/>
                <a:gd name="T19" fmla="*/ 1 h 5"/>
                <a:gd name="T20" fmla="*/ 14 w 34"/>
                <a:gd name="T21" fmla="*/ 2 h 5"/>
                <a:gd name="T22" fmla="*/ 11 w 34"/>
                <a:gd name="T23" fmla="*/ 2 h 5"/>
                <a:gd name="T24" fmla="*/ 10 w 34"/>
                <a:gd name="T25" fmla="*/ 2 h 5"/>
                <a:gd name="T26" fmla="*/ 8 w 34"/>
                <a:gd name="T27" fmla="*/ 2 h 5"/>
                <a:gd name="T28" fmla="*/ 6 w 34"/>
                <a:gd name="T29" fmla="*/ 2 h 5"/>
                <a:gd name="T30" fmla="*/ 4 w 34"/>
                <a:gd name="T31" fmla="*/ 3 h 5"/>
                <a:gd name="T32" fmla="*/ 2 w 34"/>
                <a:gd name="T33" fmla="*/ 3 h 5"/>
                <a:gd name="T34" fmla="*/ 0 w 34"/>
                <a:gd name="T35" fmla="*/ 3 h 5"/>
                <a:gd name="T36" fmla="*/ 0 w 34"/>
                <a:gd name="T37" fmla="*/ 4 h 5"/>
                <a:gd name="T38" fmla="*/ 3 w 34"/>
                <a:gd name="T39" fmla="*/ 3 h 5"/>
                <a:gd name="T40" fmla="*/ 4 w 34"/>
                <a:gd name="T41" fmla="*/ 3 h 5"/>
                <a:gd name="T42" fmla="*/ 7 w 34"/>
                <a:gd name="T43" fmla="*/ 3 h 5"/>
                <a:gd name="T44" fmla="*/ 8 w 34"/>
                <a:gd name="T45" fmla="*/ 3 h 5"/>
                <a:gd name="T46" fmla="*/ 10 w 34"/>
                <a:gd name="T47" fmla="*/ 2 h 5"/>
                <a:gd name="T48" fmla="*/ 12 w 34"/>
                <a:gd name="T49" fmla="*/ 2 h 5"/>
                <a:gd name="T50" fmla="*/ 14 w 34"/>
                <a:gd name="T51" fmla="*/ 2 h 5"/>
                <a:gd name="T52" fmla="*/ 16 w 34"/>
                <a:gd name="T53" fmla="*/ 2 h 5"/>
                <a:gd name="T54" fmla="*/ 18 w 34"/>
                <a:gd name="T55" fmla="*/ 2 h 5"/>
                <a:gd name="T56" fmla="*/ 21 w 34"/>
                <a:gd name="T57" fmla="*/ 1 h 5"/>
                <a:gd name="T58" fmla="*/ 22 w 34"/>
                <a:gd name="T59" fmla="*/ 1 h 5"/>
                <a:gd name="T60" fmla="*/ 25 w 34"/>
                <a:gd name="T61" fmla="*/ 1 h 5"/>
                <a:gd name="T62" fmla="*/ 26 w 34"/>
                <a:gd name="T63" fmla="*/ 1 h 5"/>
                <a:gd name="T64" fmla="*/ 28 w 34"/>
                <a:gd name="T65" fmla="*/ 0 h 5"/>
                <a:gd name="T66" fmla="*/ 30 w 34"/>
                <a:gd name="T67" fmla="*/ 0 h 5"/>
                <a:gd name="T68" fmla="*/ 32 w 34"/>
                <a:gd name="T69" fmla="*/ 0 h 5"/>
                <a:gd name="T70" fmla="*/ 33 w 34"/>
                <a:gd name="T71" fmla="*/ 0 h 5"/>
                <a:gd name="T72" fmla="*/ 32 w 34"/>
                <a:gd name="T73" fmla="*/ 0 h 5"/>
                <a:gd name="T74" fmla="*/ 33 w 34"/>
                <a:gd name="T75" fmla="*/ 0 h 5"/>
                <a:gd name="T76" fmla="*/ 33 w 34"/>
                <a:gd name="T77" fmla="*/ 0 h 5"/>
                <a:gd name="T78" fmla="*/ 32 w 34"/>
                <a:gd name="T7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 h="5">
                  <a:moveTo>
                    <a:pt x="32" y="0"/>
                  </a:moveTo>
                  <a:lnTo>
                    <a:pt x="32" y="0"/>
                  </a:lnTo>
                  <a:lnTo>
                    <a:pt x="30" y="0"/>
                  </a:lnTo>
                  <a:lnTo>
                    <a:pt x="28" y="0"/>
                  </a:lnTo>
                  <a:lnTo>
                    <a:pt x="25" y="0"/>
                  </a:lnTo>
                  <a:lnTo>
                    <a:pt x="25" y="0"/>
                  </a:lnTo>
                  <a:lnTo>
                    <a:pt x="22" y="1"/>
                  </a:lnTo>
                  <a:lnTo>
                    <a:pt x="20" y="1"/>
                  </a:lnTo>
                  <a:lnTo>
                    <a:pt x="18" y="1"/>
                  </a:lnTo>
                  <a:lnTo>
                    <a:pt x="16" y="1"/>
                  </a:lnTo>
                  <a:lnTo>
                    <a:pt x="14" y="2"/>
                  </a:lnTo>
                  <a:lnTo>
                    <a:pt x="11" y="2"/>
                  </a:lnTo>
                  <a:lnTo>
                    <a:pt x="10" y="2"/>
                  </a:lnTo>
                  <a:lnTo>
                    <a:pt x="8" y="2"/>
                  </a:lnTo>
                  <a:lnTo>
                    <a:pt x="6" y="2"/>
                  </a:lnTo>
                  <a:lnTo>
                    <a:pt x="4" y="3"/>
                  </a:lnTo>
                  <a:lnTo>
                    <a:pt x="2" y="3"/>
                  </a:lnTo>
                  <a:lnTo>
                    <a:pt x="0" y="3"/>
                  </a:lnTo>
                  <a:lnTo>
                    <a:pt x="0" y="4"/>
                  </a:lnTo>
                  <a:lnTo>
                    <a:pt x="3" y="3"/>
                  </a:lnTo>
                  <a:lnTo>
                    <a:pt x="4" y="3"/>
                  </a:lnTo>
                  <a:lnTo>
                    <a:pt x="7" y="3"/>
                  </a:lnTo>
                  <a:lnTo>
                    <a:pt x="8" y="3"/>
                  </a:lnTo>
                  <a:lnTo>
                    <a:pt x="10" y="2"/>
                  </a:lnTo>
                  <a:lnTo>
                    <a:pt x="12" y="2"/>
                  </a:lnTo>
                  <a:lnTo>
                    <a:pt x="14" y="2"/>
                  </a:lnTo>
                  <a:lnTo>
                    <a:pt x="16" y="2"/>
                  </a:lnTo>
                  <a:lnTo>
                    <a:pt x="18" y="2"/>
                  </a:lnTo>
                  <a:lnTo>
                    <a:pt x="21" y="1"/>
                  </a:lnTo>
                  <a:lnTo>
                    <a:pt x="22" y="1"/>
                  </a:lnTo>
                  <a:lnTo>
                    <a:pt x="25" y="1"/>
                  </a:lnTo>
                  <a:lnTo>
                    <a:pt x="26" y="1"/>
                  </a:lnTo>
                  <a:lnTo>
                    <a:pt x="28" y="0"/>
                  </a:lnTo>
                  <a:lnTo>
                    <a:pt x="30" y="0"/>
                  </a:lnTo>
                  <a:lnTo>
                    <a:pt x="32" y="0"/>
                  </a:lnTo>
                  <a:lnTo>
                    <a:pt x="33" y="0"/>
                  </a:lnTo>
                  <a:lnTo>
                    <a:pt x="32" y="0"/>
                  </a:lnTo>
                  <a:lnTo>
                    <a:pt x="33" y="0"/>
                  </a:lnTo>
                  <a:lnTo>
                    <a:pt x="33" y="0"/>
                  </a:lnTo>
                  <a:lnTo>
                    <a:pt x="3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5" name="Freeform 31"/>
            <p:cNvSpPr>
              <a:spLocks/>
            </p:cNvSpPr>
            <p:nvPr/>
          </p:nvSpPr>
          <p:spPr bwMode="auto">
            <a:xfrm>
              <a:off x="5992" y="707"/>
              <a:ext cx="6" cy="17"/>
            </a:xfrm>
            <a:custGeom>
              <a:avLst/>
              <a:gdLst>
                <a:gd name="T0" fmla="*/ 5 w 6"/>
                <a:gd name="T1" fmla="*/ 0 h 17"/>
                <a:gd name="T2" fmla="*/ 5 w 6"/>
                <a:gd name="T3" fmla="*/ 1 h 17"/>
                <a:gd name="T4" fmla="*/ 5 w 6"/>
                <a:gd name="T5" fmla="*/ 16 h 17"/>
                <a:gd name="T6" fmla="*/ 0 w 6"/>
                <a:gd name="T7" fmla="*/ 16 h 17"/>
                <a:gd name="T8" fmla="*/ 0 w 6"/>
                <a:gd name="T9" fmla="*/ 1 h 17"/>
                <a:gd name="T10" fmla="*/ 5 w 6"/>
                <a:gd name="T11" fmla="*/ 1 h 17"/>
                <a:gd name="T12" fmla="*/ 5 w 6"/>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6" h="17">
                  <a:moveTo>
                    <a:pt x="5" y="0"/>
                  </a:moveTo>
                  <a:lnTo>
                    <a:pt x="5" y="1"/>
                  </a:lnTo>
                  <a:lnTo>
                    <a:pt x="5" y="16"/>
                  </a:lnTo>
                  <a:lnTo>
                    <a:pt x="0" y="16"/>
                  </a:lnTo>
                  <a:lnTo>
                    <a:pt x="0" y="1"/>
                  </a:lnTo>
                  <a:lnTo>
                    <a:pt x="5" y="1"/>
                  </a:lnTo>
                  <a:lnTo>
                    <a:pt x="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6" name="Freeform 32"/>
            <p:cNvSpPr>
              <a:spLocks/>
            </p:cNvSpPr>
            <p:nvPr/>
          </p:nvSpPr>
          <p:spPr bwMode="auto">
            <a:xfrm>
              <a:off x="5997" y="702"/>
              <a:ext cx="21" cy="2"/>
            </a:xfrm>
            <a:custGeom>
              <a:avLst/>
              <a:gdLst>
                <a:gd name="T0" fmla="*/ 20 w 21"/>
                <a:gd name="T1" fmla="*/ 0 h 2"/>
                <a:gd name="T2" fmla="*/ 19 w 21"/>
                <a:gd name="T3" fmla="*/ 0 h 2"/>
                <a:gd name="T4" fmla="*/ 0 w 21"/>
                <a:gd name="T5" fmla="*/ 1 h 2"/>
                <a:gd name="T6" fmla="*/ 0 w 21"/>
                <a:gd name="T7" fmla="*/ 1 h 2"/>
                <a:gd name="T8" fmla="*/ 20 w 21"/>
                <a:gd name="T9" fmla="*/ 0 h 2"/>
                <a:gd name="T10" fmla="*/ 19 w 21"/>
                <a:gd name="T11" fmla="*/ 0 h 2"/>
                <a:gd name="T12" fmla="*/ 20 w 21"/>
                <a:gd name="T13" fmla="*/ 0 h 2"/>
                <a:gd name="T14" fmla="*/ 19 w 21"/>
                <a:gd name="T15" fmla="*/ 0 h 2"/>
                <a:gd name="T16" fmla="*/ 20 w 2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
                  <a:moveTo>
                    <a:pt x="20" y="0"/>
                  </a:moveTo>
                  <a:lnTo>
                    <a:pt x="19" y="0"/>
                  </a:lnTo>
                  <a:lnTo>
                    <a:pt x="0" y="1"/>
                  </a:lnTo>
                  <a:lnTo>
                    <a:pt x="0" y="1"/>
                  </a:lnTo>
                  <a:lnTo>
                    <a:pt x="20" y="0"/>
                  </a:lnTo>
                  <a:lnTo>
                    <a:pt x="19" y="0"/>
                  </a:lnTo>
                  <a:lnTo>
                    <a:pt x="20" y="0"/>
                  </a:lnTo>
                  <a:lnTo>
                    <a:pt x="19" y="0"/>
                  </a:lnTo>
                  <a:lnTo>
                    <a:pt x="2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7" name="Freeform 33"/>
            <p:cNvSpPr>
              <a:spLocks/>
            </p:cNvSpPr>
            <p:nvPr/>
          </p:nvSpPr>
          <p:spPr bwMode="auto">
            <a:xfrm>
              <a:off x="6017" y="702"/>
              <a:ext cx="6" cy="17"/>
            </a:xfrm>
            <a:custGeom>
              <a:avLst/>
              <a:gdLst>
                <a:gd name="T0" fmla="*/ 5 w 6"/>
                <a:gd name="T1" fmla="*/ 15 h 17"/>
                <a:gd name="T2" fmla="*/ 0 w 6"/>
                <a:gd name="T3" fmla="*/ 16 h 17"/>
                <a:gd name="T4" fmla="*/ 0 w 6"/>
                <a:gd name="T5" fmla="*/ 0 h 17"/>
                <a:gd name="T6" fmla="*/ 5 w 6"/>
                <a:gd name="T7" fmla="*/ 0 h 17"/>
                <a:gd name="T8" fmla="*/ 5 w 6"/>
                <a:gd name="T9" fmla="*/ 16 h 17"/>
                <a:gd name="T10" fmla="*/ 5 w 6"/>
                <a:gd name="T11" fmla="*/ 15 h 17"/>
              </a:gdLst>
              <a:ahLst/>
              <a:cxnLst>
                <a:cxn ang="0">
                  <a:pos x="T0" y="T1"/>
                </a:cxn>
                <a:cxn ang="0">
                  <a:pos x="T2" y="T3"/>
                </a:cxn>
                <a:cxn ang="0">
                  <a:pos x="T4" y="T5"/>
                </a:cxn>
                <a:cxn ang="0">
                  <a:pos x="T6" y="T7"/>
                </a:cxn>
                <a:cxn ang="0">
                  <a:pos x="T8" y="T9"/>
                </a:cxn>
                <a:cxn ang="0">
                  <a:pos x="T10" y="T11"/>
                </a:cxn>
              </a:cxnLst>
              <a:rect l="0" t="0" r="r" b="b"/>
              <a:pathLst>
                <a:path w="6" h="17">
                  <a:moveTo>
                    <a:pt x="5" y="15"/>
                  </a:moveTo>
                  <a:lnTo>
                    <a:pt x="0" y="16"/>
                  </a:lnTo>
                  <a:lnTo>
                    <a:pt x="0" y="0"/>
                  </a:lnTo>
                  <a:lnTo>
                    <a:pt x="5" y="0"/>
                  </a:lnTo>
                  <a:lnTo>
                    <a:pt x="5" y="16"/>
                  </a:lnTo>
                  <a:lnTo>
                    <a:pt x="5" y="1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8" name="Freeform 34"/>
            <p:cNvSpPr>
              <a:spLocks/>
            </p:cNvSpPr>
            <p:nvPr/>
          </p:nvSpPr>
          <p:spPr bwMode="auto">
            <a:xfrm>
              <a:off x="6022" y="722"/>
              <a:ext cx="168" cy="146"/>
            </a:xfrm>
            <a:custGeom>
              <a:avLst/>
              <a:gdLst>
                <a:gd name="T0" fmla="*/ 76 w 168"/>
                <a:gd name="T1" fmla="*/ 145 h 146"/>
                <a:gd name="T2" fmla="*/ 108 w 168"/>
                <a:gd name="T3" fmla="*/ 137 h 146"/>
                <a:gd name="T4" fmla="*/ 133 w 168"/>
                <a:gd name="T5" fmla="*/ 129 h 146"/>
                <a:gd name="T6" fmla="*/ 152 w 168"/>
                <a:gd name="T7" fmla="*/ 117 h 146"/>
                <a:gd name="T8" fmla="*/ 162 w 168"/>
                <a:gd name="T9" fmla="*/ 106 h 146"/>
                <a:gd name="T10" fmla="*/ 167 w 168"/>
                <a:gd name="T11" fmla="*/ 94 h 146"/>
                <a:gd name="T12" fmla="*/ 166 w 168"/>
                <a:gd name="T13" fmla="*/ 81 h 146"/>
                <a:gd name="T14" fmla="*/ 160 w 168"/>
                <a:gd name="T15" fmla="*/ 68 h 146"/>
                <a:gd name="T16" fmla="*/ 151 w 168"/>
                <a:gd name="T17" fmla="*/ 56 h 146"/>
                <a:gd name="T18" fmla="*/ 138 w 168"/>
                <a:gd name="T19" fmla="*/ 43 h 146"/>
                <a:gd name="T20" fmla="*/ 123 w 168"/>
                <a:gd name="T21" fmla="*/ 33 h 146"/>
                <a:gd name="T22" fmla="*/ 103 w 168"/>
                <a:gd name="T23" fmla="*/ 22 h 146"/>
                <a:gd name="T24" fmla="*/ 84 w 168"/>
                <a:gd name="T25" fmla="*/ 14 h 146"/>
                <a:gd name="T26" fmla="*/ 63 w 168"/>
                <a:gd name="T27" fmla="*/ 8 h 146"/>
                <a:gd name="T28" fmla="*/ 41 w 168"/>
                <a:gd name="T29" fmla="*/ 3 h 146"/>
                <a:gd name="T30" fmla="*/ 21 w 168"/>
                <a:gd name="T31" fmla="*/ 0 h 146"/>
                <a:gd name="T32" fmla="*/ 0 w 168"/>
                <a:gd name="T33" fmla="*/ 1 h 146"/>
                <a:gd name="T34" fmla="*/ 10 w 168"/>
                <a:gd name="T35" fmla="*/ 2 h 146"/>
                <a:gd name="T36" fmla="*/ 30 w 168"/>
                <a:gd name="T37" fmla="*/ 3 h 146"/>
                <a:gd name="T38" fmla="*/ 51 w 168"/>
                <a:gd name="T39" fmla="*/ 6 h 146"/>
                <a:gd name="T40" fmla="*/ 73 w 168"/>
                <a:gd name="T41" fmla="*/ 12 h 146"/>
                <a:gd name="T42" fmla="*/ 93 w 168"/>
                <a:gd name="T43" fmla="*/ 19 h 146"/>
                <a:gd name="T44" fmla="*/ 112 w 168"/>
                <a:gd name="T45" fmla="*/ 29 h 146"/>
                <a:gd name="T46" fmla="*/ 129 w 168"/>
                <a:gd name="T47" fmla="*/ 38 h 146"/>
                <a:gd name="T48" fmla="*/ 144 w 168"/>
                <a:gd name="T49" fmla="*/ 50 h 146"/>
                <a:gd name="T50" fmla="*/ 155 w 168"/>
                <a:gd name="T51" fmla="*/ 62 h 146"/>
                <a:gd name="T52" fmla="*/ 163 w 168"/>
                <a:gd name="T53" fmla="*/ 75 h 146"/>
                <a:gd name="T54" fmla="*/ 166 w 168"/>
                <a:gd name="T55" fmla="*/ 87 h 146"/>
                <a:gd name="T56" fmla="*/ 164 w 168"/>
                <a:gd name="T57" fmla="*/ 100 h 146"/>
                <a:gd name="T58" fmla="*/ 156 w 168"/>
                <a:gd name="T59" fmla="*/ 111 h 146"/>
                <a:gd name="T60" fmla="*/ 143 w 168"/>
                <a:gd name="T61" fmla="*/ 123 h 146"/>
                <a:gd name="T62" fmla="*/ 121 w 168"/>
                <a:gd name="T63" fmla="*/ 133 h 146"/>
                <a:gd name="T64" fmla="*/ 93 w 168"/>
                <a:gd name="T65" fmla="*/ 141 h 146"/>
                <a:gd name="T66" fmla="*/ 76 w 168"/>
                <a:gd name="T67" fmla="*/ 1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146">
                  <a:moveTo>
                    <a:pt x="76" y="145"/>
                  </a:moveTo>
                  <a:lnTo>
                    <a:pt x="76" y="145"/>
                  </a:lnTo>
                  <a:lnTo>
                    <a:pt x="93" y="142"/>
                  </a:lnTo>
                  <a:lnTo>
                    <a:pt x="108" y="137"/>
                  </a:lnTo>
                  <a:lnTo>
                    <a:pt x="123" y="133"/>
                  </a:lnTo>
                  <a:lnTo>
                    <a:pt x="133" y="129"/>
                  </a:lnTo>
                  <a:lnTo>
                    <a:pt x="143" y="123"/>
                  </a:lnTo>
                  <a:lnTo>
                    <a:pt x="152" y="117"/>
                  </a:lnTo>
                  <a:lnTo>
                    <a:pt x="157" y="112"/>
                  </a:lnTo>
                  <a:lnTo>
                    <a:pt x="162" y="106"/>
                  </a:lnTo>
                  <a:lnTo>
                    <a:pt x="165" y="100"/>
                  </a:lnTo>
                  <a:lnTo>
                    <a:pt x="167" y="94"/>
                  </a:lnTo>
                  <a:lnTo>
                    <a:pt x="167" y="87"/>
                  </a:lnTo>
                  <a:lnTo>
                    <a:pt x="166" y="81"/>
                  </a:lnTo>
                  <a:lnTo>
                    <a:pt x="164" y="75"/>
                  </a:lnTo>
                  <a:lnTo>
                    <a:pt x="160" y="68"/>
                  </a:lnTo>
                  <a:lnTo>
                    <a:pt x="156" y="61"/>
                  </a:lnTo>
                  <a:lnTo>
                    <a:pt x="151" y="56"/>
                  </a:lnTo>
                  <a:lnTo>
                    <a:pt x="144" y="50"/>
                  </a:lnTo>
                  <a:lnTo>
                    <a:pt x="138" y="43"/>
                  </a:lnTo>
                  <a:lnTo>
                    <a:pt x="130" y="38"/>
                  </a:lnTo>
                  <a:lnTo>
                    <a:pt x="123" y="33"/>
                  </a:lnTo>
                  <a:lnTo>
                    <a:pt x="113" y="28"/>
                  </a:lnTo>
                  <a:lnTo>
                    <a:pt x="103" y="22"/>
                  </a:lnTo>
                  <a:lnTo>
                    <a:pt x="94" y="18"/>
                  </a:lnTo>
                  <a:lnTo>
                    <a:pt x="84" y="14"/>
                  </a:lnTo>
                  <a:lnTo>
                    <a:pt x="74" y="11"/>
                  </a:lnTo>
                  <a:lnTo>
                    <a:pt x="63" y="8"/>
                  </a:lnTo>
                  <a:lnTo>
                    <a:pt x="52" y="5"/>
                  </a:lnTo>
                  <a:lnTo>
                    <a:pt x="41" y="3"/>
                  </a:lnTo>
                  <a:lnTo>
                    <a:pt x="30" y="2"/>
                  </a:lnTo>
                  <a:lnTo>
                    <a:pt x="21" y="0"/>
                  </a:lnTo>
                  <a:lnTo>
                    <a:pt x="10" y="0"/>
                  </a:lnTo>
                  <a:lnTo>
                    <a:pt x="0" y="1"/>
                  </a:lnTo>
                  <a:lnTo>
                    <a:pt x="0" y="2"/>
                  </a:lnTo>
                  <a:lnTo>
                    <a:pt x="10" y="2"/>
                  </a:lnTo>
                  <a:lnTo>
                    <a:pt x="21" y="2"/>
                  </a:lnTo>
                  <a:lnTo>
                    <a:pt x="30" y="3"/>
                  </a:lnTo>
                  <a:lnTo>
                    <a:pt x="41" y="4"/>
                  </a:lnTo>
                  <a:lnTo>
                    <a:pt x="51" y="6"/>
                  </a:lnTo>
                  <a:lnTo>
                    <a:pt x="62" y="9"/>
                  </a:lnTo>
                  <a:lnTo>
                    <a:pt x="73" y="12"/>
                  </a:lnTo>
                  <a:lnTo>
                    <a:pt x="84" y="15"/>
                  </a:lnTo>
                  <a:lnTo>
                    <a:pt x="93" y="19"/>
                  </a:lnTo>
                  <a:lnTo>
                    <a:pt x="103" y="24"/>
                  </a:lnTo>
                  <a:lnTo>
                    <a:pt x="112" y="29"/>
                  </a:lnTo>
                  <a:lnTo>
                    <a:pt x="121" y="34"/>
                  </a:lnTo>
                  <a:lnTo>
                    <a:pt x="129" y="38"/>
                  </a:lnTo>
                  <a:lnTo>
                    <a:pt x="137" y="44"/>
                  </a:lnTo>
                  <a:lnTo>
                    <a:pt x="144" y="50"/>
                  </a:lnTo>
                  <a:lnTo>
                    <a:pt x="150" y="57"/>
                  </a:lnTo>
                  <a:lnTo>
                    <a:pt x="155" y="62"/>
                  </a:lnTo>
                  <a:lnTo>
                    <a:pt x="159" y="68"/>
                  </a:lnTo>
                  <a:lnTo>
                    <a:pt x="163" y="75"/>
                  </a:lnTo>
                  <a:lnTo>
                    <a:pt x="165" y="81"/>
                  </a:lnTo>
                  <a:lnTo>
                    <a:pt x="166" y="87"/>
                  </a:lnTo>
                  <a:lnTo>
                    <a:pt x="166" y="94"/>
                  </a:lnTo>
                  <a:lnTo>
                    <a:pt x="164" y="100"/>
                  </a:lnTo>
                  <a:lnTo>
                    <a:pt x="162" y="106"/>
                  </a:lnTo>
                  <a:lnTo>
                    <a:pt x="156" y="111"/>
                  </a:lnTo>
                  <a:lnTo>
                    <a:pt x="150" y="117"/>
                  </a:lnTo>
                  <a:lnTo>
                    <a:pt x="143" y="123"/>
                  </a:lnTo>
                  <a:lnTo>
                    <a:pt x="133" y="128"/>
                  </a:lnTo>
                  <a:lnTo>
                    <a:pt x="121" y="133"/>
                  </a:lnTo>
                  <a:lnTo>
                    <a:pt x="108" y="136"/>
                  </a:lnTo>
                  <a:lnTo>
                    <a:pt x="93" y="141"/>
                  </a:lnTo>
                  <a:lnTo>
                    <a:pt x="76" y="144"/>
                  </a:lnTo>
                  <a:lnTo>
                    <a:pt x="76" y="14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59" name="Freeform 35"/>
            <p:cNvSpPr>
              <a:spLocks/>
            </p:cNvSpPr>
            <p:nvPr/>
          </p:nvSpPr>
          <p:spPr bwMode="auto">
            <a:xfrm>
              <a:off x="5921" y="872"/>
              <a:ext cx="174" cy="1"/>
            </a:xfrm>
            <a:custGeom>
              <a:avLst/>
              <a:gdLst>
                <a:gd name="T0" fmla="*/ 0 w 174"/>
                <a:gd name="T1" fmla="*/ 0 h 1"/>
                <a:gd name="T2" fmla="*/ 6 w 174"/>
                <a:gd name="T3" fmla="*/ 0 h 1"/>
                <a:gd name="T4" fmla="*/ 16 w 174"/>
                <a:gd name="T5" fmla="*/ 0 h 1"/>
                <a:gd name="T6" fmla="*/ 27 w 174"/>
                <a:gd name="T7" fmla="*/ 0 h 1"/>
                <a:gd name="T8" fmla="*/ 38 w 174"/>
                <a:gd name="T9" fmla="*/ 0 h 1"/>
                <a:gd name="T10" fmla="*/ 52 w 174"/>
                <a:gd name="T11" fmla="*/ 0 h 1"/>
                <a:gd name="T12" fmla="*/ 65 w 174"/>
                <a:gd name="T13" fmla="*/ 0 h 1"/>
                <a:gd name="T14" fmla="*/ 80 w 174"/>
                <a:gd name="T15" fmla="*/ 0 h 1"/>
                <a:gd name="T16" fmla="*/ 94 w 174"/>
                <a:gd name="T17" fmla="*/ 0 h 1"/>
                <a:gd name="T18" fmla="*/ 107 w 174"/>
                <a:gd name="T19" fmla="*/ 0 h 1"/>
                <a:gd name="T20" fmla="*/ 121 w 174"/>
                <a:gd name="T21" fmla="*/ 0 h 1"/>
                <a:gd name="T22" fmla="*/ 134 w 174"/>
                <a:gd name="T23" fmla="*/ 0 h 1"/>
                <a:gd name="T24" fmla="*/ 146 w 174"/>
                <a:gd name="T25" fmla="*/ 0 h 1"/>
                <a:gd name="T26" fmla="*/ 156 w 174"/>
                <a:gd name="T27" fmla="*/ 0 h 1"/>
                <a:gd name="T28" fmla="*/ 163 w 174"/>
                <a:gd name="T29" fmla="*/ 0 h 1"/>
                <a:gd name="T30" fmla="*/ 170 w 174"/>
                <a:gd name="T31" fmla="*/ 0 h 1"/>
                <a:gd name="T32" fmla="*/ 173 w 174"/>
                <a:gd name="T33" fmla="*/ 0 h 1"/>
                <a:gd name="T34" fmla="*/ 172 w 174"/>
                <a:gd name="T35" fmla="*/ 0 h 1"/>
                <a:gd name="T36" fmla="*/ 167 w 174"/>
                <a:gd name="T37" fmla="*/ 0 h 1"/>
                <a:gd name="T38" fmla="*/ 160 w 174"/>
                <a:gd name="T39" fmla="*/ 0 h 1"/>
                <a:gd name="T40" fmla="*/ 150 w 174"/>
                <a:gd name="T41" fmla="*/ 0 h 1"/>
                <a:gd name="T42" fmla="*/ 139 w 174"/>
                <a:gd name="T43" fmla="*/ 0 h 1"/>
                <a:gd name="T44" fmla="*/ 128 w 174"/>
                <a:gd name="T45" fmla="*/ 0 h 1"/>
                <a:gd name="T46" fmla="*/ 115 w 174"/>
                <a:gd name="T47" fmla="*/ 0 h 1"/>
                <a:gd name="T48" fmla="*/ 101 w 174"/>
                <a:gd name="T49" fmla="*/ 0 h 1"/>
                <a:gd name="T50" fmla="*/ 87 w 174"/>
                <a:gd name="T51" fmla="*/ 0 h 1"/>
                <a:gd name="T52" fmla="*/ 72 w 174"/>
                <a:gd name="T53" fmla="*/ 0 h 1"/>
                <a:gd name="T54" fmla="*/ 58 w 174"/>
                <a:gd name="T55" fmla="*/ 0 h 1"/>
                <a:gd name="T56" fmla="*/ 44 w 174"/>
                <a:gd name="T57" fmla="*/ 0 h 1"/>
                <a:gd name="T58" fmla="*/ 32 w 174"/>
                <a:gd name="T59" fmla="*/ 0 h 1"/>
                <a:gd name="T60" fmla="*/ 21 w 174"/>
                <a:gd name="T61" fmla="*/ 0 h 1"/>
                <a:gd name="T62" fmla="*/ 11 w 174"/>
                <a:gd name="T63" fmla="*/ 0 h 1"/>
                <a:gd name="T64" fmla="*/ 3 w 174"/>
                <a:gd name="T65" fmla="*/ 0 h 1"/>
                <a:gd name="T66" fmla="*/ 0 w 174"/>
                <a:gd name="T6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 h="1">
                  <a:moveTo>
                    <a:pt x="0" y="0"/>
                  </a:moveTo>
                  <a:lnTo>
                    <a:pt x="0" y="0"/>
                  </a:lnTo>
                  <a:lnTo>
                    <a:pt x="3" y="0"/>
                  </a:lnTo>
                  <a:lnTo>
                    <a:pt x="6" y="0"/>
                  </a:lnTo>
                  <a:lnTo>
                    <a:pt x="11" y="0"/>
                  </a:lnTo>
                  <a:lnTo>
                    <a:pt x="16" y="0"/>
                  </a:lnTo>
                  <a:lnTo>
                    <a:pt x="21" y="0"/>
                  </a:lnTo>
                  <a:lnTo>
                    <a:pt x="27" y="0"/>
                  </a:lnTo>
                  <a:lnTo>
                    <a:pt x="32" y="0"/>
                  </a:lnTo>
                  <a:lnTo>
                    <a:pt x="38" y="0"/>
                  </a:lnTo>
                  <a:lnTo>
                    <a:pt x="44" y="0"/>
                  </a:lnTo>
                  <a:lnTo>
                    <a:pt x="52" y="0"/>
                  </a:lnTo>
                  <a:lnTo>
                    <a:pt x="58" y="0"/>
                  </a:lnTo>
                  <a:lnTo>
                    <a:pt x="65" y="0"/>
                  </a:lnTo>
                  <a:lnTo>
                    <a:pt x="72" y="0"/>
                  </a:lnTo>
                  <a:lnTo>
                    <a:pt x="80" y="0"/>
                  </a:lnTo>
                  <a:lnTo>
                    <a:pt x="87" y="0"/>
                  </a:lnTo>
                  <a:lnTo>
                    <a:pt x="94" y="0"/>
                  </a:lnTo>
                  <a:lnTo>
                    <a:pt x="101" y="0"/>
                  </a:lnTo>
                  <a:lnTo>
                    <a:pt x="107" y="0"/>
                  </a:lnTo>
                  <a:lnTo>
                    <a:pt x="115" y="0"/>
                  </a:lnTo>
                  <a:lnTo>
                    <a:pt x="121" y="0"/>
                  </a:lnTo>
                  <a:lnTo>
                    <a:pt x="128" y="0"/>
                  </a:lnTo>
                  <a:lnTo>
                    <a:pt x="134" y="0"/>
                  </a:lnTo>
                  <a:lnTo>
                    <a:pt x="139" y="0"/>
                  </a:lnTo>
                  <a:lnTo>
                    <a:pt x="146" y="0"/>
                  </a:lnTo>
                  <a:lnTo>
                    <a:pt x="150" y="0"/>
                  </a:lnTo>
                  <a:lnTo>
                    <a:pt x="156" y="0"/>
                  </a:lnTo>
                  <a:lnTo>
                    <a:pt x="160" y="0"/>
                  </a:lnTo>
                  <a:lnTo>
                    <a:pt x="163" y="0"/>
                  </a:lnTo>
                  <a:lnTo>
                    <a:pt x="167" y="0"/>
                  </a:lnTo>
                  <a:lnTo>
                    <a:pt x="170" y="0"/>
                  </a:lnTo>
                  <a:lnTo>
                    <a:pt x="172" y="0"/>
                  </a:lnTo>
                  <a:lnTo>
                    <a:pt x="173" y="0"/>
                  </a:lnTo>
                  <a:lnTo>
                    <a:pt x="173" y="0"/>
                  </a:lnTo>
                  <a:lnTo>
                    <a:pt x="172" y="0"/>
                  </a:lnTo>
                  <a:lnTo>
                    <a:pt x="169" y="0"/>
                  </a:lnTo>
                  <a:lnTo>
                    <a:pt x="167" y="0"/>
                  </a:lnTo>
                  <a:lnTo>
                    <a:pt x="163" y="0"/>
                  </a:lnTo>
                  <a:lnTo>
                    <a:pt x="160" y="0"/>
                  </a:lnTo>
                  <a:lnTo>
                    <a:pt x="156" y="0"/>
                  </a:lnTo>
                  <a:lnTo>
                    <a:pt x="150" y="0"/>
                  </a:lnTo>
                  <a:lnTo>
                    <a:pt x="146" y="0"/>
                  </a:lnTo>
                  <a:lnTo>
                    <a:pt x="139" y="0"/>
                  </a:lnTo>
                  <a:lnTo>
                    <a:pt x="134" y="0"/>
                  </a:lnTo>
                  <a:lnTo>
                    <a:pt x="128" y="0"/>
                  </a:lnTo>
                  <a:lnTo>
                    <a:pt x="121" y="0"/>
                  </a:lnTo>
                  <a:lnTo>
                    <a:pt x="115" y="0"/>
                  </a:lnTo>
                  <a:lnTo>
                    <a:pt x="107" y="0"/>
                  </a:lnTo>
                  <a:lnTo>
                    <a:pt x="101" y="0"/>
                  </a:lnTo>
                  <a:lnTo>
                    <a:pt x="94" y="0"/>
                  </a:lnTo>
                  <a:lnTo>
                    <a:pt x="87" y="0"/>
                  </a:lnTo>
                  <a:lnTo>
                    <a:pt x="80" y="0"/>
                  </a:lnTo>
                  <a:lnTo>
                    <a:pt x="72" y="0"/>
                  </a:lnTo>
                  <a:lnTo>
                    <a:pt x="65" y="0"/>
                  </a:lnTo>
                  <a:lnTo>
                    <a:pt x="58" y="0"/>
                  </a:lnTo>
                  <a:lnTo>
                    <a:pt x="52" y="0"/>
                  </a:lnTo>
                  <a:lnTo>
                    <a:pt x="44" y="0"/>
                  </a:lnTo>
                  <a:lnTo>
                    <a:pt x="38" y="0"/>
                  </a:lnTo>
                  <a:lnTo>
                    <a:pt x="32" y="0"/>
                  </a:lnTo>
                  <a:lnTo>
                    <a:pt x="27" y="0"/>
                  </a:lnTo>
                  <a:lnTo>
                    <a:pt x="21" y="0"/>
                  </a:lnTo>
                  <a:lnTo>
                    <a:pt x="16" y="0"/>
                  </a:lnTo>
                  <a:lnTo>
                    <a:pt x="11" y="0"/>
                  </a:lnTo>
                  <a:lnTo>
                    <a:pt x="8" y="0"/>
                  </a:lnTo>
                  <a:lnTo>
                    <a:pt x="3"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0" name="Freeform 36"/>
            <p:cNvSpPr>
              <a:spLocks/>
            </p:cNvSpPr>
            <p:nvPr/>
          </p:nvSpPr>
          <p:spPr bwMode="auto">
            <a:xfrm>
              <a:off x="5829" y="835"/>
              <a:ext cx="86" cy="36"/>
            </a:xfrm>
            <a:custGeom>
              <a:avLst/>
              <a:gdLst>
                <a:gd name="T0" fmla="*/ 0 w 86"/>
                <a:gd name="T1" fmla="*/ 1 h 36"/>
                <a:gd name="T2" fmla="*/ 1 w 86"/>
                <a:gd name="T3" fmla="*/ 2 h 36"/>
                <a:gd name="T4" fmla="*/ 3 w 86"/>
                <a:gd name="T5" fmla="*/ 3 h 36"/>
                <a:gd name="T6" fmla="*/ 6 w 86"/>
                <a:gd name="T7" fmla="*/ 4 h 36"/>
                <a:gd name="T8" fmla="*/ 10 w 86"/>
                <a:gd name="T9" fmla="*/ 7 h 36"/>
                <a:gd name="T10" fmla="*/ 15 w 86"/>
                <a:gd name="T11" fmla="*/ 9 h 36"/>
                <a:gd name="T12" fmla="*/ 21 w 86"/>
                <a:gd name="T13" fmla="*/ 11 h 36"/>
                <a:gd name="T14" fmla="*/ 26 w 86"/>
                <a:gd name="T15" fmla="*/ 14 h 36"/>
                <a:gd name="T16" fmla="*/ 32 w 86"/>
                <a:gd name="T17" fmla="*/ 16 h 36"/>
                <a:gd name="T18" fmla="*/ 38 w 86"/>
                <a:gd name="T19" fmla="*/ 20 h 36"/>
                <a:gd name="T20" fmla="*/ 46 w 86"/>
                <a:gd name="T21" fmla="*/ 22 h 36"/>
                <a:gd name="T22" fmla="*/ 53 w 86"/>
                <a:gd name="T23" fmla="*/ 25 h 36"/>
                <a:gd name="T24" fmla="*/ 60 w 86"/>
                <a:gd name="T25" fmla="*/ 27 h 36"/>
                <a:gd name="T26" fmla="*/ 66 w 86"/>
                <a:gd name="T27" fmla="*/ 29 h 36"/>
                <a:gd name="T28" fmla="*/ 73 w 86"/>
                <a:gd name="T29" fmla="*/ 32 h 36"/>
                <a:gd name="T30" fmla="*/ 79 w 86"/>
                <a:gd name="T31" fmla="*/ 33 h 36"/>
                <a:gd name="T32" fmla="*/ 85 w 86"/>
                <a:gd name="T33" fmla="*/ 35 h 36"/>
                <a:gd name="T34" fmla="*/ 82 w 86"/>
                <a:gd name="T35" fmla="*/ 32 h 36"/>
                <a:gd name="T36" fmla="*/ 77 w 86"/>
                <a:gd name="T37" fmla="*/ 32 h 36"/>
                <a:gd name="T38" fmla="*/ 69 w 86"/>
                <a:gd name="T39" fmla="*/ 29 h 36"/>
                <a:gd name="T40" fmla="*/ 63 w 86"/>
                <a:gd name="T41" fmla="*/ 27 h 36"/>
                <a:gd name="T42" fmla="*/ 57 w 86"/>
                <a:gd name="T43" fmla="*/ 25 h 36"/>
                <a:gd name="T44" fmla="*/ 50 w 86"/>
                <a:gd name="T45" fmla="*/ 22 h 36"/>
                <a:gd name="T46" fmla="*/ 43 w 86"/>
                <a:gd name="T47" fmla="*/ 20 h 36"/>
                <a:gd name="T48" fmla="*/ 36 w 86"/>
                <a:gd name="T49" fmla="*/ 17 h 36"/>
                <a:gd name="T50" fmla="*/ 30 w 86"/>
                <a:gd name="T51" fmla="*/ 15 h 36"/>
                <a:gd name="T52" fmla="*/ 24 w 86"/>
                <a:gd name="T53" fmla="*/ 12 h 36"/>
                <a:gd name="T54" fmla="*/ 18 w 86"/>
                <a:gd name="T55" fmla="*/ 9 h 36"/>
                <a:gd name="T56" fmla="*/ 13 w 86"/>
                <a:gd name="T57" fmla="*/ 7 h 36"/>
                <a:gd name="T58" fmla="*/ 9 w 86"/>
                <a:gd name="T59" fmla="*/ 4 h 36"/>
                <a:gd name="T60" fmla="*/ 5 w 86"/>
                <a:gd name="T61" fmla="*/ 3 h 36"/>
                <a:gd name="T62" fmla="*/ 3 w 86"/>
                <a:gd name="T63" fmla="*/ 2 h 36"/>
                <a:gd name="T64" fmla="*/ 1 w 86"/>
                <a:gd name="T65" fmla="*/ 1 h 36"/>
                <a:gd name="T66" fmla="*/ 0 w 86"/>
                <a:gd name="T6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6" h="36">
                  <a:moveTo>
                    <a:pt x="0" y="1"/>
                  </a:moveTo>
                  <a:lnTo>
                    <a:pt x="0" y="1"/>
                  </a:lnTo>
                  <a:lnTo>
                    <a:pt x="1" y="1"/>
                  </a:lnTo>
                  <a:lnTo>
                    <a:pt x="1" y="2"/>
                  </a:lnTo>
                  <a:lnTo>
                    <a:pt x="2" y="3"/>
                  </a:lnTo>
                  <a:lnTo>
                    <a:pt x="3" y="3"/>
                  </a:lnTo>
                  <a:lnTo>
                    <a:pt x="5" y="3"/>
                  </a:lnTo>
                  <a:lnTo>
                    <a:pt x="6" y="4"/>
                  </a:lnTo>
                  <a:lnTo>
                    <a:pt x="8" y="6"/>
                  </a:lnTo>
                  <a:lnTo>
                    <a:pt x="10" y="7"/>
                  </a:lnTo>
                  <a:lnTo>
                    <a:pt x="12" y="8"/>
                  </a:lnTo>
                  <a:lnTo>
                    <a:pt x="15" y="9"/>
                  </a:lnTo>
                  <a:lnTo>
                    <a:pt x="18" y="10"/>
                  </a:lnTo>
                  <a:lnTo>
                    <a:pt x="21" y="11"/>
                  </a:lnTo>
                  <a:lnTo>
                    <a:pt x="23" y="13"/>
                  </a:lnTo>
                  <a:lnTo>
                    <a:pt x="26" y="14"/>
                  </a:lnTo>
                  <a:lnTo>
                    <a:pt x="29" y="15"/>
                  </a:lnTo>
                  <a:lnTo>
                    <a:pt x="32" y="16"/>
                  </a:lnTo>
                  <a:lnTo>
                    <a:pt x="36" y="18"/>
                  </a:lnTo>
                  <a:lnTo>
                    <a:pt x="38" y="20"/>
                  </a:lnTo>
                  <a:lnTo>
                    <a:pt x="43" y="20"/>
                  </a:lnTo>
                  <a:lnTo>
                    <a:pt x="46" y="22"/>
                  </a:lnTo>
                  <a:lnTo>
                    <a:pt x="49" y="23"/>
                  </a:lnTo>
                  <a:lnTo>
                    <a:pt x="53" y="25"/>
                  </a:lnTo>
                  <a:lnTo>
                    <a:pt x="56" y="26"/>
                  </a:lnTo>
                  <a:lnTo>
                    <a:pt x="60" y="27"/>
                  </a:lnTo>
                  <a:lnTo>
                    <a:pt x="62" y="28"/>
                  </a:lnTo>
                  <a:lnTo>
                    <a:pt x="66" y="29"/>
                  </a:lnTo>
                  <a:lnTo>
                    <a:pt x="69" y="30"/>
                  </a:lnTo>
                  <a:lnTo>
                    <a:pt x="73" y="32"/>
                  </a:lnTo>
                  <a:lnTo>
                    <a:pt x="76" y="32"/>
                  </a:lnTo>
                  <a:lnTo>
                    <a:pt x="79" y="33"/>
                  </a:lnTo>
                  <a:lnTo>
                    <a:pt x="82" y="33"/>
                  </a:lnTo>
                  <a:lnTo>
                    <a:pt x="85" y="35"/>
                  </a:lnTo>
                  <a:lnTo>
                    <a:pt x="85" y="33"/>
                  </a:lnTo>
                  <a:lnTo>
                    <a:pt x="82" y="32"/>
                  </a:lnTo>
                  <a:lnTo>
                    <a:pt x="80" y="32"/>
                  </a:lnTo>
                  <a:lnTo>
                    <a:pt x="77" y="32"/>
                  </a:lnTo>
                  <a:lnTo>
                    <a:pt x="74" y="31"/>
                  </a:lnTo>
                  <a:lnTo>
                    <a:pt x="69" y="29"/>
                  </a:lnTo>
                  <a:lnTo>
                    <a:pt x="67" y="28"/>
                  </a:lnTo>
                  <a:lnTo>
                    <a:pt x="63" y="27"/>
                  </a:lnTo>
                  <a:lnTo>
                    <a:pt x="60" y="26"/>
                  </a:lnTo>
                  <a:lnTo>
                    <a:pt x="57" y="25"/>
                  </a:lnTo>
                  <a:lnTo>
                    <a:pt x="53" y="24"/>
                  </a:lnTo>
                  <a:lnTo>
                    <a:pt x="50" y="22"/>
                  </a:lnTo>
                  <a:lnTo>
                    <a:pt x="47" y="21"/>
                  </a:lnTo>
                  <a:lnTo>
                    <a:pt x="43" y="20"/>
                  </a:lnTo>
                  <a:lnTo>
                    <a:pt x="39" y="19"/>
                  </a:lnTo>
                  <a:lnTo>
                    <a:pt x="36" y="17"/>
                  </a:lnTo>
                  <a:lnTo>
                    <a:pt x="33" y="16"/>
                  </a:lnTo>
                  <a:lnTo>
                    <a:pt x="30" y="15"/>
                  </a:lnTo>
                  <a:lnTo>
                    <a:pt x="27" y="13"/>
                  </a:lnTo>
                  <a:lnTo>
                    <a:pt x="24" y="12"/>
                  </a:lnTo>
                  <a:lnTo>
                    <a:pt x="21" y="10"/>
                  </a:lnTo>
                  <a:lnTo>
                    <a:pt x="18" y="9"/>
                  </a:lnTo>
                  <a:lnTo>
                    <a:pt x="16" y="8"/>
                  </a:lnTo>
                  <a:lnTo>
                    <a:pt x="13" y="7"/>
                  </a:lnTo>
                  <a:lnTo>
                    <a:pt x="10" y="6"/>
                  </a:lnTo>
                  <a:lnTo>
                    <a:pt x="9" y="4"/>
                  </a:lnTo>
                  <a:lnTo>
                    <a:pt x="7" y="3"/>
                  </a:lnTo>
                  <a:lnTo>
                    <a:pt x="5" y="3"/>
                  </a:lnTo>
                  <a:lnTo>
                    <a:pt x="4" y="3"/>
                  </a:lnTo>
                  <a:lnTo>
                    <a:pt x="3" y="2"/>
                  </a:lnTo>
                  <a:lnTo>
                    <a:pt x="2" y="1"/>
                  </a:lnTo>
                  <a:lnTo>
                    <a:pt x="1" y="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1" name="Freeform 37"/>
            <p:cNvSpPr>
              <a:spLocks/>
            </p:cNvSpPr>
            <p:nvPr/>
          </p:nvSpPr>
          <p:spPr bwMode="auto">
            <a:xfrm>
              <a:off x="5823" y="819"/>
              <a:ext cx="1" cy="12"/>
            </a:xfrm>
            <a:custGeom>
              <a:avLst/>
              <a:gdLst>
                <a:gd name="T0" fmla="*/ 0 w 1"/>
                <a:gd name="T1" fmla="*/ 0 h 12"/>
                <a:gd name="T2" fmla="*/ 0 w 1"/>
                <a:gd name="T3" fmla="*/ 0 h 12"/>
                <a:gd name="T4" fmla="*/ 0 w 1"/>
                <a:gd name="T5" fmla="*/ 1 h 12"/>
                <a:gd name="T6" fmla="*/ 0 w 1"/>
                <a:gd name="T7" fmla="*/ 1 h 12"/>
                <a:gd name="T8" fmla="*/ 0 w 1"/>
                <a:gd name="T9" fmla="*/ 2 h 12"/>
                <a:gd name="T10" fmla="*/ 0 w 1"/>
                <a:gd name="T11" fmla="*/ 3 h 12"/>
                <a:gd name="T12" fmla="*/ 0 w 1"/>
                <a:gd name="T13" fmla="*/ 3 h 12"/>
                <a:gd name="T14" fmla="*/ 0 w 1"/>
                <a:gd name="T15" fmla="*/ 4 h 12"/>
                <a:gd name="T16" fmla="*/ 0 w 1"/>
                <a:gd name="T17" fmla="*/ 5 h 12"/>
                <a:gd name="T18" fmla="*/ 0 w 1"/>
                <a:gd name="T19" fmla="*/ 6 h 12"/>
                <a:gd name="T20" fmla="*/ 0 w 1"/>
                <a:gd name="T21" fmla="*/ 6 h 12"/>
                <a:gd name="T22" fmla="*/ 0 w 1"/>
                <a:gd name="T23" fmla="*/ 7 h 12"/>
                <a:gd name="T24" fmla="*/ 0 w 1"/>
                <a:gd name="T25" fmla="*/ 8 h 12"/>
                <a:gd name="T26" fmla="*/ 0 w 1"/>
                <a:gd name="T27" fmla="*/ 8 h 12"/>
                <a:gd name="T28" fmla="*/ 0 w 1"/>
                <a:gd name="T29" fmla="*/ 10 h 12"/>
                <a:gd name="T30" fmla="*/ 0 w 1"/>
                <a:gd name="T31" fmla="*/ 10 h 12"/>
                <a:gd name="T32" fmla="*/ 0 w 1"/>
                <a:gd name="T33" fmla="*/ 11 h 12"/>
                <a:gd name="T34" fmla="*/ 0 w 1"/>
                <a:gd name="T35" fmla="*/ 10 h 12"/>
                <a:gd name="T36" fmla="*/ 0 w 1"/>
                <a:gd name="T37" fmla="*/ 10 h 12"/>
                <a:gd name="T38" fmla="*/ 0 w 1"/>
                <a:gd name="T39" fmla="*/ 9 h 12"/>
                <a:gd name="T40" fmla="*/ 0 w 1"/>
                <a:gd name="T41" fmla="*/ 8 h 12"/>
                <a:gd name="T42" fmla="*/ 0 w 1"/>
                <a:gd name="T43" fmla="*/ 8 h 12"/>
                <a:gd name="T44" fmla="*/ 0 w 1"/>
                <a:gd name="T45" fmla="*/ 7 h 12"/>
                <a:gd name="T46" fmla="*/ 0 w 1"/>
                <a:gd name="T47" fmla="*/ 6 h 12"/>
                <a:gd name="T48" fmla="*/ 0 w 1"/>
                <a:gd name="T49" fmla="*/ 6 h 12"/>
                <a:gd name="T50" fmla="*/ 0 w 1"/>
                <a:gd name="T51" fmla="*/ 5 h 12"/>
                <a:gd name="T52" fmla="*/ 0 w 1"/>
                <a:gd name="T53" fmla="*/ 4 h 12"/>
                <a:gd name="T54" fmla="*/ 0 w 1"/>
                <a:gd name="T55" fmla="*/ 3 h 12"/>
                <a:gd name="T56" fmla="*/ 0 w 1"/>
                <a:gd name="T57" fmla="*/ 3 h 12"/>
                <a:gd name="T58" fmla="*/ 0 w 1"/>
                <a:gd name="T59" fmla="*/ 2 h 12"/>
                <a:gd name="T60" fmla="*/ 0 w 1"/>
                <a:gd name="T61" fmla="*/ 1 h 12"/>
                <a:gd name="T62" fmla="*/ 0 w 1"/>
                <a:gd name="T63" fmla="*/ 1 h 12"/>
                <a:gd name="T64" fmla="*/ 0 w 1"/>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 h="12">
                  <a:moveTo>
                    <a:pt x="0" y="0"/>
                  </a:moveTo>
                  <a:lnTo>
                    <a:pt x="0" y="0"/>
                  </a:lnTo>
                  <a:lnTo>
                    <a:pt x="0" y="1"/>
                  </a:lnTo>
                  <a:lnTo>
                    <a:pt x="0" y="1"/>
                  </a:lnTo>
                  <a:lnTo>
                    <a:pt x="0" y="2"/>
                  </a:lnTo>
                  <a:lnTo>
                    <a:pt x="0" y="3"/>
                  </a:lnTo>
                  <a:lnTo>
                    <a:pt x="0" y="3"/>
                  </a:lnTo>
                  <a:lnTo>
                    <a:pt x="0" y="4"/>
                  </a:lnTo>
                  <a:lnTo>
                    <a:pt x="0" y="5"/>
                  </a:lnTo>
                  <a:lnTo>
                    <a:pt x="0" y="6"/>
                  </a:lnTo>
                  <a:lnTo>
                    <a:pt x="0" y="6"/>
                  </a:lnTo>
                  <a:lnTo>
                    <a:pt x="0" y="7"/>
                  </a:lnTo>
                  <a:lnTo>
                    <a:pt x="0" y="8"/>
                  </a:lnTo>
                  <a:lnTo>
                    <a:pt x="0" y="8"/>
                  </a:lnTo>
                  <a:lnTo>
                    <a:pt x="0" y="10"/>
                  </a:lnTo>
                  <a:lnTo>
                    <a:pt x="0" y="10"/>
                  </a:lnTo>
                  <a:lnTo>
                    <a:pt x="0" y="11"/>
                  </a:lnTo>
                  <a:lnTo>
                    <a:pt x="0" y="10"/>
                  </a:lnTo>
                  <a:lnTo>
                    <a:pt x="0" y="10"/>
                  </a:lnTo>
                  <a:lnTo>
                    <a:pt x="0" y="9"/>
                  </a:lnTo>
                  <a:lnTo>
                    <a:pt x="0" y="8"/>
                  </a:lnTo>
                  <a:lnTo>
                    <a:pt x="0" y="8"/>
                  </a:lnTo>
                  <a:lnTo>
                    <a:pt x="0" y="7"/>
                  </a:lnTo>
                  <a:lnTo>
                    <a:pt x="0" y="6"/>
                  </a:lnTo>
                  <a:lnTo>
                    <a:pt x="0" y="6"/>
                  </a:lnTo>
                  <a:lnTo>
                    <a:pt x="0" y="5"/>
                  </a:lnTo>
                  <a:lnTo>
                    <a:pt x="0" y="4"/>
                  </a:lnTo>
                  <a:lnTo>
                    <a:pt x="0" y="3"/>
                  </a:lnTo>
                  <a:lnTo>
                    <a:pt x="0" y="3"/>
                  </a:lnTo>
                  <a:lnTo>
                    <a:pt x="0" y="2"/>
                  </a:lnTo>
                  <a:lnTo>
                    <a:pt x="0" y="1"/>
                  </a:lnTo>
                  <a:lnTo>
                    <a:pt x="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2" name="Freeform 38"/>
            <p:cNvSpPr>
              <a:spLocks/>
            </p:cNvSpPr>
            <p:nvPr/>
          </p:nvSpPr>
          <p:spPr bwMode="auto">
            <a:xfrm>
              <a:off x="5822" y="812"/>
              <a:ext cx="2" cy="3"/>
            </a:xfrm>
            <a:custGeom>
              <a:avLst/>
              <a:gdLst>
                <a:gd name="T0" fmla="*/ 0 w 2"/>
                <a:gd name="T1" fmla="*/ 0 h 3"/>
                <a:gd name="T2" fmla="*/ 0 w 2"/>
                <a:gd name="T3" fmla="*/ 0 h 3"/>
                <a:gd name="T4" fmla="*/ 0 w 2"/>
                <a:gd name="T5" fmla="*/ 0 h 3"/>
                <a:gd name="T6" fmla="*/ 0 w 2"/>
                <a:gd name="T7" fmla="*/ 1 h 3"/>
                <a:gd name="T8" fmla="*/ 1 w 2"/>
                <a:gd name="T9" fmla="*/ 1 h 3"/>
                <a:gd name="T10" fmla="*/ 1 w 2"/>
                <a:gd name="T11" fmla="*/ 1 h 3"/>
                <a:gd name="T12" fmla="*/ 1 w 2"/>
                <a:gd name="T13" fmla="*/ 1 h 3"/>
                <a:gd name="T14" fmla="*/ 1 w 2"/>
                <a:gd name="T15" fmla="*/ 2 h 3"/>
                <a:gd name="T16" fmla="*/ 1 w 2"/>
                <a:gd name="T17" fmla="*/ 2 h 3"/>
                <a:gd name="T18" fmla="*/ 1 w 2"/>
                <a:gd name="T19" fmla="*/ 2 h 3"/>
                <a:gd name="T20" fmla="*/ 1 w 2"/>
                <a:gd name="T21" fmla="*/ 2 h 3"/>
                <a:gd name="T22" fmla="*/ 1 w 2"/>
                <a:gd name="T23" fmla="*/ 1 h 3"/>
                <a:gd name="T24" fmla="*/ 0 w 2"/>
                <a:gd name="T25" fmla="*/ 1 h 3"/>
                <a:gd name="T26" fmla="*/ 0 w 2"/>
                <a:gd name="T27" fmla="*/ 1 h 3"/>
                <a:gd name="T28" fmla="*/ 0 w 2"/>
                <a:gd name="T29" fmla="*/ 1 h 3"/>
                <a:gd name="T30" fmla="*/ 0 w 2"/>
                <a:gd name="T31" fmla="*/ 1 h 3"/>
                <a:gd name="T32" fmla="*/ 0 w 2"/>
                <a:gd name="T33" fmla="*/ 0 h 3"/>
                <a:gd name="T34" fmla="*/ 0 w 2"/>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 h="3">
                  <a:moveTo>
                    <a:pt x="0" y="0"/>
                  </a:moveTo>
                  <a:lnTo>
                    <a:pt x="0" y="0"/>
                  </a:lnTo>
                  <a:lnTo>
                    <a:pt x="0" y="0"/>
                  </a:lnTo>
                  <a:lnTo>
                    <a:pt x="0" y="1"/>
                  </a:lnTo>
                  <a:lnTo>
                    <a:pt x="1" y="1"/>
                  </a:lnTo>
                  <a:lnTo>
                    <a:pt x="1" y="1"/>
                  </a:lnTo>
                  <a:lnTo>
                    <a:pt x="1" y="1"/>
                  </a:lnTo>
                  <a:lnTo>
                    <a:pt x="1" y="2"/>
                  </a:lnTo>
                  <a:lnTo>
                    <a:pt x="1" y="2"/>
                  </a:lnTo>
                  <a:lnTo>
                    <a:pt x="1" y="2"/>
                  </a:lnTo>
                  <a:lnTo>
                    <a:pt x="1" y="2"/>
                  </a:lnTo>
                  <a:lnTo>
                    <a:pt x="1" y="1"/>
                  </a:lnTo>
                  <a:lnTo>
                    <a:pt x="0" y="1"/>
                  </a:lnTo>
                  <a:lnTo>
                    <a:pt x="0" y="1"/>
                  </a:lnTo>
                  <a:lnTo>
                    <a:pt x="0" y="1"/>
                  </a:lnTo>
                  <a:lnTo>
                    <a:pt x="0"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3" name="Freeform 39"/>
            <p:cNvSpPr>
              <a:spLocks/>
            </p:cNvSpPr>
            <p:nvPr/>
          </p:nvSpPr>
          <p:spPr bwMode="auto">
            <a:xfrm>
              <a:off x="5986" y="683"/>
              <a:ext cx="32" cy="2"/>
            </a:xfrm>
            <a:custGeom>
              <a:avLst/>
              <a:gdLst>
                <a:gd name="T0" fmla="*/ 31 w 32"/>
                <a:gd name="T1" fmla="*/ 0 h 2"/>
                <a:gd name="T2" fmla="*/ 30 w 32"/>
                <a:gd name="T3" fmla="*/ 0 h 2"/>
                <a:gd name="T4" fmla="*/ 27 w 32"/>
                <a:gd name="T5" fmla="*/ 0 h 2"/>
                <a:gd name="T6" fmla="*/ 25 w 32"/>
                <a:gd name="T7" fmla="*/ 0 h 2"/>
                <a:gd name="T8" fmla="*/ 23 w 32"/>
                <a:gd name="T9" fmla="*/ 0 h 2"/>
                <a:gd name="T10" fmla="*/ 21 w 32"/>
                <a:gd name="T11" fmla="*/ 0 h 2"/>
                <a:gd name="T12" fmla="*/ 18 w 32"/>
                <a:gd name="T13" fmla="*/ 0 h 2"/>
                <a:gd name="T14" fmla="*/ 15 w 32"/>
                <a:gd name="T15" fmla="*/ 0 h 2"/>
                <a:gd name="T16" fmla="*/ 12 w 32"/>
                <a:gd name="T17" fmla="*/ 0 h 2"/>
                <a:gd name="T18" fmla="*/ 9 w 32"/>
                <a:gd name="T19" fmla="*/ 0 h 2"/>
                <a:gd name="T20" fmla="*/ 8 w 32"/>
                <a:gd name="T21" fmla="*/ 0 h 2"/>
                <a:gd name="T22" fmla="*/ 6 w 32"/>
                <a:gd name="T23" fmla="*/ 1 h 2"/>
                <a:gd name="T24" fmla="*/ 3 w 32"/>
                <a:gd name="T25" fmla="*/ 1 h 2"/>
                <a:gd name="T26" fmla="*/ 2 w 32"/>
                <a:gd name="T27" fmla="*/ 1 h 2"/>
                <a:gd name="T28" fmla="*/ 1 w 32"/>
                <a:gd name="T29" fmla="*/ 1 h 2"/>
                <a:gd name="T30" fmla="*/ 0 w 32"/>
                <a:gd name="T31" fmla="*/ 1 h 2"/>
                <a:gd name="T32" fmla="*/ 31 w 32"/>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
                  <a:moveTo>
                    <a:pt x="31" y="0"/>
                  </a:moveTo>
                  <a:lnTo>
                    <a:pt x="30" y="0"/>
                  </a:lnTo>
                  <a:lnTo>
                    <a:pt x="27" y="0"/>
                  </a:lnTo>
                  <a:lnTo>
                    <a:pt x="25" y="0"/>
                  </a:lnTo>
                  <a:lnTo>
                    <a:pt x="23" y="0"/>
                  </a:lnTo>
                  <a:lnTo>
                    <a:pt x="21" y="0"/>
                  </a:lnTo>
                  <a:lnTo>
                    <a:pt x="18" y="0"/>
                  </a:lnTo>
                  <a:lnTo>
                    <a:pt x="15" y="0"/>
                  </a:lnTo>
                  <a:lnTo>
                    <a:pt x="12" y="0"/>
                  </a:lnTo>
                  <a:lnTo>
                    <a:pt x="9" y="0"/>
                  </a:lnTo>
                  <a:lnTo>
                    <a:pt x="8" y="0"/>
                  </a:lnTo>
                  <a:lnTo>
                    <a:pt x="6" y="1"/>
                  </a:lnTo>
                  <a:lnTo>
                    <a:pt x="3" y="1"/>
                  </a:lnTo>
                  <a:lnTo>
                    <a:pt x="2" y="1"/>
                  </a:lnTo>
                  <a:lnTo>
                    <a:pt x="1" y="1"/>
                  </a:lnTo>
                  <a:lnTo>
                    <a:pt x="0" y="1"/>
                  </a:lnTo>
                  <a:lnTo>
                    <a:pt x="3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4" name="Freeform 40"/>
            <p:cNvSpPr>
              <a:spLocks/>
            </p:cNvSpPr>
            <p:nvPr/>
          </p:nvSpPr>
          <p:spPr bwMode="auto">
            <a:xfrm>
              <a:off x="5986" y="684"/>
              <a:ext cx="38" cy="6"/>
            </a:xfrm>
            <a:custGeom>
              <a:avLst/>
              <a:gdLst>
                <a:gd name="T0" fmla="*/ 37 w 38"/>
                <a:gd name="T1" fmla="*/ 3 h 6"/>
                <a:gd name="T2" fmla="*/ 37 w 38"/>
                <a:gd name="T3" fmla="*/ 3 h 6"/>
                <a:gd name="T4" fmla="*/ 36 w 38"/>
                <a:gd name="T5" fmla="*/ 4 h 6"/>
                <a:gd name="T6" fmla="*/ 33 w 38"/>
                <a:gd name="T7" fmla="*/ 4 h 6"/>
                <a:gd name="T8" fmla="*/ 30 w 38"/>
                <a:gd name="T9" fmla="*/ 5 h 6"/>
                <a:gd name="T10" fmla="*/ 27 w 38"/>
                <a:gd name="T11" fmla="*/ 5 h 6"/>
                <a:gd name="T12" fmla="*/ 25 w 38"/>
                <a:gd name="T13" fmla="*/ 5 h 6"/>
                <a:gd name="T14" fmla="*/ 21 w 38"/>
                <a:gd name="T15" fmla="*/ 4 h 6"/>
                <a:gd name="T16" fmla="*/ 18 w 38"/>
                <a:gd name="T17" fmla="*/ 4 h 6"/>
                <a:gd name="T18" fmla="*/ 15 w 38"/>
                <a:gd name="T19" fmla="*/ 4 h 6"/>
                <a:gd name="T20" fmla="*/ 11 w 38"/>
                <a:gd name="T21" fmla="*/ 3 h 6"/>
                <a:gd name="T22" fmla="*/ 9 w 38"/>
                <a:gd name="T23" fmla="*/ 3 h 6"/>
                <a:gd name="T24" fmla="*/ 7 w 38"/>
                <a:gd name="T25" fmla="*/ 2 h 6"/>
                <a:gd name="T26" fmla="*/ 3 w 38"/>
                <a:gd name="T27" fmla="*/ 2 h 6"/>
                <a:gd name="T28" fmla="*/ 2 w 38"/>
                <a:gd name="T29" fmla="*/ 1 h 6"/>
                <a:gd name="T30" fmla="*/ 1 w 38"/>
                <a:gd name="T31" fmla="*/ 0 h 6"/>
                <a:gd name="T32" fmla="*/ 0 w 38"/>
                <a:gd name="T33" fmla="*/ 0 h 6"/>
                <a:gd name="T34" fmla="*/ 37 w 38"/>
                <a:gd name="T35" fmla="*/ 3 h 6"/>
                <a:gd name="T36" fmla="*/ 0 w 38"/>
                <a:gd name="T37" fmla="*/ 0 h 6"/>
                <a:gd name="T38" fmla="*/ 1 w 38"/>
                <a:gd name="T39" fmla="*/ 0 h 6"/>
                <a:gd name="T40" fmla="*/ 2 w 38"/>
                <a:gd name="T41" fmla="*/ 1 h 6"/>
                <a:gd name="T42" fmla="*/ 3 w 38"/>
                <a:gd name="T43" fmla="*/ 2 h 6"/>
                <a:gd name="T44" fmla="*/ 7 w 38"/>
                <a:gd name="T45" fmla="*/ 2 h 6"/>
                <a:gd name="T46" fmla="*/ 9 w 38"/>
                <a:gd name="T47" fmla="*/ 3 h 6"/>
                <a:gd name="T48" fmla="*/ 11 w 38"/>
                <a:gd name="T49" fmla="*/ 3 h 6"/>
                <a:gd name="T50" fmla="*/ 15 w 38"/>
                <a:gd name="T51" fmla="*/ 4 h 6"/>
                <a:gd name="T52" fmla="*/ 18 w 38"/>
                <a:gd name="T53" fmla="*/ 4 h 6"/>
                <a:gd name="T54" fmla="*/ 21 w 38"/>
                <a:gd name="T55" fmla="*/ 4 h 6"/>
                <a:gd name="T56" fmla="*/ 25 w 38"/>
                <a:gd name="T57" fmla="*/ 5 h 6"/>
                <a:gd name="T58" fmla="*/ 27 w 38"/>
                <a:gd name="T59" fmla="*/ 5 h 6"/>
                <a:gd name="T60" fmla="*/ 30 w 38"/>
                <a:gd name="T61" fmla="*/ 5 h 6"/>
                <a:gd name="T62" fmla="*/ 33 w 38"/>
                <a:gd name="T63" fmla="*/ 4 h 6"/>
                <a:gd name="T64" fmla="*/ 36 w 38"/>
                <a:gd name="T65" fmla="*/ 4 h 6"/>
                <a:gd name="T66" fmla="*/ 37 w 38"/>
                <a:gd name="T6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 h="6">
                  <a:moveTo>
                    <a:pt x="37" y="3"/>
                  </a:moveTo>
                  <a:lnTo>
                    <a:pt x="37" y="3"/>
                  </a:lnTo>
                  <a:lnTo>
                    <a:pt x="36" y="4"/>
                  </a:lnTo>
                  <a:lnTo>
                    <a:pt x="33" y="4"/>
                  </a:lnTo>
                  <a:lnTo>
                    <a:pt x="30" y="5"/>
                  </a:lnTo>
                  <a:lnTo>
                    <a:pt x="27" y="5"/>
                  </a:lnTo>
                  <a:lnTo>
                    <a:pt x="25" y="5"/>
                  </a:lnTo>
                  <a:lnTo>
                    <a:pt x="21" y="4"/>
                  </a:lnTo>
                  <a:lnTo>
                    <a:pt x="18" y="4"/>
                  </a:lnTo>
                  <a:lnTo>
                    <a:pt x="15" y="4"/>
                  </a:lnTo>
                  <a:lnTo>
                    <a:pt x="11" y="3"/>
                  </a:lnTo>
                  <a:lnTo>
                    <a:pt x="9" y="3"/>
                  </a:lnTo>
                  <a:lnTo>
                    <a:pt x="7" y="2"/>
                  </a:lnTo>
                  <a:lnTo>
                    <a:pt x="3" y="2"/>
                  </a:lnTo>
                  <a:lnTo>
                    <a:pt x="2" y="1"/>
                  </a:lnTo>
                  <a:lnTo>
                    <a:pt x="1" y="0"/>
                  </a:lnTo>
                  <a:lnTo>
                    <a:pt x="0" y="0"/>
                  </a:lnTo>
                  <a:lnTo>
                    <a:pt x="37" y="3"/>
                  </a:lnTo>
                  <a:lnTo>
                    <a:pt x="0" y="0"/>
                  </a:lnTo>
                  <a:lnTo>
                    <a:pt x="1" y="0"/>
                  </a:lnTo>
                  <a:lnTo>
                    <a:pt x="2" y="1"/>
                  </a:lnTo>
                  <a:lnTo>
                    <a:pt x="3" y="2"/>
                  </a:lnTo>
                  <a:lnTo>
                    <a:pt x="7" y="2"/>
                  </a:lnTo>
                  <a:lnTo>
                    <a:pt x="9" y="3"/>
                  </a:lnTo>
                  <a:lnTo>
                    <a:pt x="11" y="3"/>
                  </a:lnTo>
                  <a:lnTo>
                    <a:pt x="15" y="4"/>
                  </a:lnTo>
                  <a:lnTo>
                    <a:pt x="18" y="4"/>
                  </a:lnTo>
                  <a:lnTo>
                    <a:pt x="21" y="4"/>
                  </a:lnTo>
                  <a:lnTo>
                    <a:pt x="25" y="5"/>
                  </a:lnTo>
                  <a:lnTo>
                    <a:pt x="27" y="5"/>
                  </a:lnTo>
                  <a:lnTo>
                    <a:pt x="30" y="5"/>
                  </a:lnTo>
                  <a:lnTo>
                    <a:pt x="33" y="4"/>
                  </a:lnTo>
                  <a:lnTo>
                    <a:pt x="36" y="4"/>
                  </a:lnTo>
                  <a:lnTo>
                    <a:pt x="37"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5" name="Freeform 41"/>
            <p:cNvSpPr>
              <a:spLocks/>
            </p:cNvSpPr>
            <p:nvPr/>
          </p:nvSpPr>
          <p:spPr bwMode="auto">
            <a:xfrm>
              <a:off x="5986" y="683"/>
              <a:ext cx="32" cy="2"/>
            </a:xfrm>
            <a:custGeom>
              <a:avLst/>
              <a:gdLst>
                <a:gd name="T0" fmla="*/ 0 w 32"/>
                <a:gd name="T1" fmla="*/ 0 h 2"/>
                <a:gd name="T2" fmla="*/ 0 w 32"/>
                <a:gd name="T3" fmla="*/ 0 h 2"/>
                <a:gd name="T4" fmla="*/ 1 w 32"/>
                <a:gd name="T5" fmla="*/ 0 h 2"/>
                <a:gd name="T6" fmla="*/ 2 w 32"/>
                <a:gd name="T7" fmla="*/ 0 h 2"/>
                <a:gd name="T8" fmla="*/ 3 w 32"/>
                <a:gd name="T9" fmla="*/ 0 h 2"/>
                <a:gd name="T10" fmla="*/ 6 w 32"/>
                <a:gd name="T11" fmla="*/ 1 h 2"/>
                <a:gd name="T12" fmla="*/ 8 w 32"/>
                <a:gd name="T13" fmla="*/ 1 h 2"/>
                <a:gd name="T14" fmla="*/ 9 w 32"/>
                <a:gd name="T15" fmla="*/ 1 h 2"/>
                <a:gd name="T16" fmla="*/ 12 w 32"/>
                <a:gd name="T17" fmla="*/ 1 h 2"/>
                <a:gd name="T18" fmla="*/ 15 w 32"/>
                <a:gd name="T19" fmla="*/ 1 h 2"/>
                <a:gd name="T20" fmla="*/ 18 w 32"/>
                <a:gd name="T21" fmla="*/ 1 h 2"/>
                <a:gd name="T22" fmla="*/ 21 w 32"/>
                <a:gd name="T23" fmla="*/ 1 h 2"/>
                <a:gd name="T24" fmla="*/ 23 w 32"/>
                <a:gd name="T25" fmla="*/ 1 h 2"/>
                <a:gd name="T26" fmla="*/ 25 w 32"/>
                <a:gd name="T27" fmla="*/ 1 h 2"/>
                <a:gd name="T28" fmla="*/ 27 w 32"/>
                <a:gd name="T29" fmla="*/ 1 h 2"/>
                <a:gd name="T30" fmla="*/ 30 w 32"/>
                <a:gd name="T31" fmla="*/ 1 h 2"/>
                <a:gd name="T32" fmla="*/ 31 w 32"/>
                <a:gd name="T33" fmla="*/ 1 h 2"/>
                <a:gd name="T34" fmla="*/ 31 w 32"/>
                <a:gd name="T35" fmla="*/ 0 h 2"/>
                <a:gd name="T36" fmla="*/ 29 w 32"/>
                <a:gd name="T37" fmla="*/ 1 h 2"/>
                <a:gd name="T38" fmla="*/ 27 w 32"/>
                <a:gd name="T39" fmla="*/ 1 h 2"/>
                <a:gd name="T40" fmla="*/ 25 w 32"/>
                <a:gd name="T41" fmla="*/ 1 h 2"/>
                <a:gd name="T42" fmla="*/ 23 w 32"/>
                <a:gd name="T43" fmla="*/ 1 h 2"/>
                <a:gd name="T44" fmla="*/ 21 w 32"/>
                <a:gd name="T45" fmla="*/ 1 h 2"/>
                <a:gd name="T46" fmla="*/ 18 w 32"/>
                <a:gd name="T47" fmla="*/ 1 h 2"/>
                <a:gd name="T48" fmla="*/ 15 w 32"/>
                <a:gd name="T49" fmla="*/ 1 h 2"/>
                <a:gd name="T50" fmla="*/ 12 w 32"/>
                <a:gd name="T51" fmla="*/ 1 h 2"/>
                <a:gd name="T52" fmla="*/ 9 w 32"/>
                <a:gd name="T53" fmla="*/ 1 h 2"/>
                <a:gd name="T54" fmla="*/ 8 w 32"/>
                <a:gd name="T55" fmla="*/ 0 h 2"/>
                <a:gd name="T56" fmla="*/ 6 w 32"/>
                <a:gd name="T57" fmla="*/ 0 h 2"/>
                <a:gd name="T58" fmla="*/ 4 w 32"/>
                <a:gd name="T59" fmla="*/ 0 h 2"/>
                <a:gd name="T60" fmla="*/ 2 w 32"/>
                <a:gd name="T61" fmla="*/ 0 h 2"/>
                <a:gd name="T62" fmla="*/ 1 w 32"/>
                <a:gd name="T63" fmla="*/ 0 h 2"/>
                <a:gd name="T64" fmla="*/ 0 w 32"/>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
                  <a:moveTo>
                    <a:pt x="0" y="0"/>
                  </a:moveTo>
                  <a:lnTo>
                    <a:pt x="0" y="0"/>
                  </a:lnTo>
                  <a:lnTo>
                    <a:pt x="1" y="0"/>
                  </a:lnTo>
                  <a:lnTo>
                    <a:pt x="2" y="0"/>
                  </a:lnTo>
                  <a:lnTo>
                    <a:pt x="3" y="0"/>
                  </a:lnTo>
                  <a:lnTo>
                    <a:pt x="6" y="1"/>
                  </a:lnTo>
                  <a:lnTo>
                    <a:pt x="8" y="1"/>
                  </a:lnTo>
                  <a:lnTo>
                    <a:pt x="9" y="1"/>
                  </a:lnTo>
                  <a:lnTo>
                    <a:pt x="12" y="1"/>
                  </a:lnTo>
                  <a:lnTo>
                    <a:pt x="15" y="1"/>
                  </a:lnTo>
                  <a:lnTo>
                    <a:pt x="18" y="1"/>
                  </a:lnTo>
                  <a:lnTo>
                    <a:pt x="21" y="1"/>
                  </a:lnTo>
                  <a:lnTo>
                    <a:pt x="23" y="1"/>
                  </a:lnTo>
                  <a:lnTo>
                    <a:pt x="25" y="1"/>
                  </a:lnTo>
                  <a:lnTo>
                    <a:pt x="27" y="1"/>
                  </a:lnTo>
                  <a:lnTo>
                    <a:pt x="30" y="1"/>
                  </a:lnTo>
                  <a:lnTo>
                    <a:pt x="31" y="1"/>
                  </a:lnTo>
                  <a:lnTo>
                    <a:pt x="31" y="0"/>
                  </a:lnTo>
                  <a:lnTo>
                    <a:pt x="29" y="1"/>
                  </a:lnTo>
                  <a:lnTo>
                    <a:pt x="27" y="1"/>
                  </a:lnTo>
                  <a:lnTo>
                    <a:pt x="25" y="1"/>
                  </a:lnTo>
                  <a:lnTo>
                    <a:pt x="23" y="1"/>
                  </a:lnTo>
                  <a:lnTo>
                    <a:pt x="21" y="1"/>
                  </a:lnTo>
                  <a:lnTo>
                    <a:pt x="18" y="1"/>
                  </a:lnTo>
                  <a:lnTo>
                    <a:pt x="15" y="1"/>
                  </a:lnTo>
                  <a:lnTo>
                    <a:pt x="12" y="1"/>
                  </a:lnTo>
                  <a:lnTo>
                    <a:pt x="9" y="1"/>
                  </a:lnTo>
                  <a:lnTo>
                    <a:pt x="8" y="0"/>
                  </a:lnTo>
                  <a:lnTo>
                    <a:pt x="6" y="0"/>
                  </a:lnTo>
                  <a:lnTo>
                    <a:pt x="4" y="0"/>
                  </a:lnTo>
                  <a:lnTo>
                    <a:pt x="2" y="0"/>
                  </a:lnTo>
                  <a:lnTo>
                    <a:pt x="1"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6" name="Freeform 42"/>
            <p:cNvSpPr>
              <a:spLocks/>
            </p:cNvSpPr>
            <p:nvPr/>
          </p:nvSpPr>
          <p:spPr bwMode="auto">
            <a:xfrm>
              <a:off x="5704" y="608"/>
              <a:ext cx="339" cy="86"/>
            </a:xfrm>
            <a:custGeom>
              <a:avLst/>
              <a:gdLst>
                <a:gd name="T0" fmla="*/ 259 w 339"/>
                <a:gd name="T1" fmla="*/ 79 h 86"/>
                <a:gd name="T2" fmla="*/ 260 w 339"/>
                <a:gd name="T3" fmla="*/ 73 h 86"/>
                <a:gd name="T4" fmla="*/ 259 w 339"/>
                <a:gd name="T5" fmla="*/ 80 h 86"/>
                <a:gd name="T6" fmla="*/ 260 w 339"/>
                <a:gd name="T7" fmla="*/ 81 h 86"/>
                <a:gd name="T8" fmla="*/ 261 w 339"/>
                <a:gd name="T9" fmla="*/ 81 h 86"/>
                <a:gd name="T10" fmla="*/ 262 w 339"/>
                <a:gd name="T11" fmla="*/ 81 h 86"/>
                <a:gd name="T12" fmla="*/ 263 w 339"/>
                <a:gd name="T13" fmla="*/ 81 h 86"/>
                <a:gd name="T14" fmla="*/ 264 w 339"/>
                <a:gd name="T15" fmla="*/ 82 h 86"/>
                <a:gd name="T16" fmla="*/ 266 w 339"/>
                <a:gd name="T17" fmla="*/ 82 h 86"/>
                <a:gd name="T18" fmla="*/ 268 w 339"/>
                <a:gd name="T19" fmla="*/ 82 h 86"/>
                <a:gd name="T20" fmla="*/ 270 w 339"/>
                <a:gd name="T21" fmla="*/ 82 h 86"/>
                <a:gd name="T22" fmla="*/ 271 w 339"/>
                <a:gd name="T23" fmla="*/ 82 h 86"/>
                <a:gd name="T24" fmla="*/ 272 w 339"/>
                <a:gd name="T25" fmla="*/ 82 h 86"/>
                <a:gd name="T26" fmla="*/ 274 w 339"/>
                <a:gd name="T27" fmla="*/ 83 h 86"/>
                <a:gd name="T28" fmla="*/ 276 w 339"/>
                <a:gd name="T29" fmla="*/ 83 h 86"/>
                <a:gd name="T30" fmla="*/ 279 w 339"/>
                <a:gd name="T31" fmla="*/ 83 h 86"/>
                <a:gd name="T32" fmla="*/ 281 w 339"/>
                <a:gd name="T33" fmla="*/ 83 h 86"/>
                <a:gd name="T34" fmla="*/ 283 w 339"/>
                <a:gd name="T35" fmla="*/ 84 h 86"/>
                <a:gd name="T36" fmla="*/ 285 w 339"/>
                <a:gd name="T37" fmla="*/ 84 h 86"/>
                <a:gd name="T38" fmla="*/ 287 w 339"/>
                <a:gd name="T39" fmla="*/ 84 h 86"/>
                <a:gd name="T40" fmla="*/ 288 w 339"/>
                <a:gd name="T41" fmla="*/ 84 h 86"/>
                <a:gd name="T42" fmla="*/ 292 w 339"/>
                <a:gd name="T43" fmla="*/ 84 h 86"/>
                <a:gd name="T44" fmla="*/ 294 w 339"/>
                <a:gd name="T45" fmla="*/ 84 h 86"/>
                <a:gd name="T46" fmla="*/ 296 w 339"/>
                <a:gd name="T47" fmla="*/ 84 h 86"/>
                <a:gd name="T48" fmla="*/ 298 w 339"/>
                <a:gd name="T49" fmla="*/ 84 h 86"/>
                <a:gd name="T50" fmla="*/ 301 w 339"/>
                <a:gd name="T51" fmla="*/ 84 h 86"/>
                <a:gd name="T52" fmla="*/ 303 w 339"/>
                <a:gd name="T53" fmla="*/ 84 h 86"/>
                <a:gd name="T54" fmla="*/ 304 w 339"/>
                <a:gd name="T55" fmla="*/ 85 h 86"/>
                <a:gd name="T56" fmla="*/ 306 w 339"/>
                <a:gd name="T57" fmla="*/ 85 h 86"/>
                <a:gd name="T58" fmla="*/ 308 w 339"/>
                <a:gd name="T59" fmla="*/ 85 h 86"/>
                <a:gd name="T60" fmla="*/ 309 w 339"/>
                <a:gd name="T61" fmla="*/ 85 h 86"/>
                <a:gd name="T62" fmla="*/ 312 w 339"/>
                <a:gd name="T63" fmla="*/ 85 h 86"/>
                <a:gd name="T64" fmla="*/ 313 w 339"/>
                <a:gd name="T65" fmla="*/ 85 h 86"/>
                <a:gd name="T66" fmla="*/ 315 w 339"/>
                <a:gd name="T67" fmla="*/ 85 h 86"/>
                <a:gd name="T68" fmla="*/ 316 w 339"/>
                <a:gd name="T69" fmla="*/ 85 h 86"/>
                <a:gd name="T70" fmla="*/ 330 w 339"/>
                <a:gd name="T71" fmla="*/ 80 h 86"/>
                <a:gd name="T72" fmla="*/ 338 w 339"/>
                <a:gd name="T73" fmla="*/ 79 h 86"/>
                <a:gd name="T74" fmla="*/ 313 w 339"/>
                <a:gd name="T75" fmla="*/ 74 h 86"/>
                <a:gd name="T76" fmla="*/ 312 w 339"/>
                <a:gd name="T77" fmla="*/ 72 h 86"/>
                <a:gd name="T78" fmla="*/ 309 w 339"/>
                <a:gd name="T79" fmla="*/ 70 h 86"/>
                <a:gd name="T80" fmla="*/ 307 w 339"/>
                <a:gd name="T81" fmla="*/ 68 h 86"/>
                <a:gd name="T82" fmla="*/ 305 w 339"/>
                <a:gd name="T83" fmla="*/ 67 h 86"/>
                <a:gd name="T84" fmla="*/ 303 w 339"/>
                <a:gd name="T85" fmla="*/ 66 h 86"/>
                <a:gd name="T86" fmla="*/ 301 w 339"/>
                <a:gd name="T87" fmla="*/ 65 h 86"/>
                <a:gd name="T88" fmla="*/ 298 w 339"/>
                <a:gd name="T89" fmla="*/ 64 h 86"/>
                <a:gd name="T90" fmla="*/ 295 w 339"/>
                <a:gd name="T91" fmla="*/ 64 h 86"/>
                <a:gd name="T92" fmla="*/ 294 w 339"/>
                <a:gd name="T93" fmla="*/ 64 h 86"/>
                <a:gd name="T94" fmla="*/ 291 w 339"/>
                <a:gd name="T95" fmla="*/ 64 h 86"/>
                <a:gd name="T96" fmla="*/ 288 w 339"/>
                <a:gd name="T97" fmla="*/ 64 h 86"/>
                <a:gd name="T98" fmla="*/ 286 w 339"/>
                <a:gd name="T99" fmla="*/ 65 h 86"/>
                <a:gd name="T100" fmla="*/ 283 w 339"/>
                <a:gd name="T101" fmla="*/ 66 h 86"/>
                <a:gd name="T102" fmla="*/ 281 w 339"/>
                <a:gd name="T103" fmla="*/ 67 h 86"/>
                <a:gd name="T104" fmla="*/ 279 w 339"/>
                <a:gd name="T105" fmla="*/ 69 h 86"/>
                <a:gd name="T106" fmla="*/ 276 w 339"/>
                <a:gd name="T107" fmla="*/ 71 h 86"/>
                <a:gd name="T108" fmla="*/ 35 w 339"/>
                <a:gd name="T109" fmla="*/ 0 h 86"/>
                <a:gd name="T110" fmla="*/ 0 w 339"/>
                <a:gd name="T111" fmla="*/ 16 h 86"/>
                <a:gd name="T112" fmla="*/ 251 w 339"/>
                <a:gd name="T113" fmla="*/ 71 h 86"/>
                <a:gd name="T114" fmla="*/ 253 w 339"/>
                <a:gd name="T115" fmla="*/ 78 h 86"/>
                <a:gd name="T116" fmla="*/ 259 w 339"/>
                <a:gd name="T117" fmla="*/ 7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9" h="86">
                  <a:moveTo>
                    <a:pt x="259" y="79"/>
                  </a:moveTo>
                  <a:lnTo>
                    <a:pt x="260" y="73"/>
                  </a:lnTo>
                  <a:lnTo>
                    <a:pt x="259" y="80"/>
                  </a:lnTo>
                  <a:lnTo>
                    <a:pt x="260" y="81"/>
                  </a:lnTo>
                  <a:lnTo>
                    <a:pt x="261" y="81"/>
                  </a:lnTo>
                  <a:lnTo>
                    <a:pt x="262" y="81"/>
                  </a:lnTo>
                  <a:lnTo>
                    <a:pt x="263" y="81"/>
                  </a:lnTo>
                  <a:lnTo>
                    <a:pt x="264" y="82"/>
                  </a:lnTo>
                  <a:lnTo>
                    <a:pt x="266" y="82"/>
                  </a:lnTo>
                  <a:lnTo>
                    <a:pt x="268" y="82"/>
                  </a:lnTo>
                  <a:lnTo>
                    <a:pt x="270" y="82"/>
                  </a:lnTo>
                  <a:lnTo>
                    <a:pt x="271" y="82"/>
                  </a:lnTo>
                  <a:lnTo>
                    <a:pt x="272" y="82"/>
                  </a:lnTo>
                  <a:lnTo>
                    <a:pt x="274" y="83"/>
                  </a:lnTo>
                  <a:lnTo>
                    <a:pt x="276" y="83"/>
                  </a:lnTo>
                  <a:lnTo>
                    <a:pt x="279" y="83"/>
                  </a:lnTo>
                  <a:lnTo>
                    <a:pt x="281" y="83"/>
                  </a:lnTo>
                  <a:lnTo>
                    <a:pt x="283" y="84"/>
                  </a:lnTo>
                  <a:lnTo>
                    <a:pt x="285" y="84"/>
                  </a:lnTo>
                  <a:lnTo>
                    <a:pt x="287" y="84"/>
                  </a:lnTo>
                  <a:lnTo>
                    <a:pt x="288" y="84"/>
                  </a:lnTo>
                  <a:lnTo>
                    <a:pt x="292" y="84"/>
                  </a:lnTo>
                  <a:lnTo>
                    <a:pt x="294" y="84"/>
                  </a:lnTo>
                  <a:lnTo>
                    <a:pt x="296" y="84"/>
                  </a:lnTo>
                  <a:lnTo>
                    <a:pt x="298" y="84"/>
                  </a:lnTo>
                  <a:lnTo>
                    <a:pt x="301" y="84"/>
                  </a:lnTo>
                  <a:lnTo>
                    <a:pt x="303" y="84"/>
                  </a:lnTo>
                  <a:lnTo>
                    <a:pt x="304" y="85"/>
                  </a:lnTo>
                  <a:lnTo>
                    <a:pt x="306" y="85"/>
                  </a:lnTo>
                  <a:lnTo>
                    <a:pt x="308" y="85"/>
                  </a:lnTo>
                  <a:lnTo>
                    <a:pt x="309" y="85"/>
                  </a:lnTo>
                  <a:lnTo>
                    <a:pt x="312" y="85"/>
                  </a:lnTo>
                  <a:lnTo>
                    <a:pt x="313" y="85"/>
                  </a:lnTo>
                  <a:lnTo>
                    <a:pt x="315" y="85"/>
                  </a:lnTo>
                  <a:lnTo>
                    <a:pt x="316" y="85"/>
                  </a:lnTo>
                  <a:lnTo>
                    <a:pt x="330" y="80"/>
                  </a:lnTo>
                  <a:lnTo>
                    <a:pt x="338" y="79"/>
                  </a:lnTo>
                  <a:lnTo>
                    <a:pt x="313" y="74"/>
                  </a:lnTo>
                  <a:lnTo>
                    <a:pt x="312" y="72"/>
                  </a:lnTo>
                  <a:lnTo>
                    <a:pt x="309" y="70"/>
                  </a:lnTo>
                  <a:lnTo>
                    <a:pt x="307" y="68"/>
                  </a:lnTo>
                  <a:lnTo>
                    <a:pt x="305" y="67"/>
                  </a:lnTo>
                  <a:lnTo>
                    <a:pt x="303" y="66"/>
                  </a:lnTo>
                  <a:lnTo>
                    <a:pt x="301" y="65"/>
                  </a:lnTo>
                  <a:lnTo>
                    <a:pt x="298" y="64"/>
                  </a:lnTo>
                  <a:lnTo>
                    <a:pt x="295" y="64"/>
                  </a:lnTo>
                  <a:lnTo>
                    <a:pt x="294" y="64"/>
                  </a:lnTo>
                  <a:lnTo>
                    <a:pt x="291" y="64"/>
                  </a:lnTo>
                  <a:lnTo>
                    <a:pt x="288" y="64"/>
                  </a:lnTo>
                  <a:lnTo>
                    <a:pt x="286" y="65"/>
                  </a:lnTo>
                  <a:lnTo>
                    <a:pt x="283" y="66"/>
                  </a:lnTo>
                  <a:lnTo>
                    <a:pt x="281" y="67"/>
                  </a:lnTo>
                  <a:lnTo>
                    <a:pt x="279" y="69"/>
                  </a:lnTo>
                  <a:lnTo>
                    <a:pt x="276" y="71"/>
                  </a:lnTo>
                  <a:lnTo>
                    <a:pt x="35" y="0"/>
                  </a:lnTo>
                  <a:lnTo>
                    <a:pt x="0" y="16"/>
                  </a:lnTo>
                  <a:lnTo>
                    <a:pt x="251" y="71"/>
                  </a:lnTo>
                  <a:lnTo>
                    <a:pt x="253" y="78"/>
                  </a:lnTo>
                  <a:lnTo>
                    <a:pt x="259" y="7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7" name="Freeform 43"/>
            <p:cNvSpPr>
              <a:spLocks/>
            </p:cNvSpPr>
            <p:nvPr/>
          </p:nvSpPr>
          <p:spPr bwMode="auto">
            <a:xfrm>
              <a:off x="5704" y="608"/>
              <a:ext cx="346" cy="92"/>
            </a:xfrm>
            <a:custGeom>
              <a:avLst/>
              <a:gdLst>
                <a:gd name="T0" fmla="*/ 265 w 346"/>
                <a:gd name="T1" fmla="*/ 78 h 92"/>
                <a:gd name="T2" fmla="*/ 265 w 346"/>
                <a:gd name="T3" fmla="*/ 87 h 92"/>
                <a:gd name="T4" fmla="*/ 267 w 346"/>
                <a:gd name="T5" fmla="*/ 87 h 92"/>
                <a:gd name="T6" fmla="*/ 270 w 346"/>
                <a:gd name="T7" fmla="*/ 88 h 92"/>
                <a:gd name="T8" fmla="*/ 273 w 346"/>
                <a:gd name="T9" fmla="*/ 88 h 92"/>
                <a:gd name="T10" fmla="*/ 276 w 346"/>
                <a:gd name="T11" fmla="*/ 88 h 92"/>
                <a:gd name="T12" fmla="*/ 280 w 346"/>
                <a:gd name="T13" fmla="*/ 89 h 92"/>
                <a:gd name="T14" fmla="*/ 284 w 346"/>
                <a:gd name="T15" fmla="*/ 89 h 92"/>
                <a:gd name="T16" fmla="*/ 289 w 346"/>
                <a:gd name="T17" fmla="*/ 90 h 92"/>
                <a:gd name="T18" fmla="*/ 293 w 346"/>
                <a:gd name="T19" fmla="*/ 90 h 92"/>
                <a:gd name="T20" fmla="*/ 298 w 346"/>
                <a:gd name="T21" fmla="*/ 90 h 92"/>
                <a:gd name="T22" fmla="*/ 302 w 346"/>
                <a:gd name="T23" fmla="*/ 90 h 92"/>
                <a:gd name="T24" fmla="*/ 307 w 346"/>
                <a:gd name="T25" fmla="*/ 90 h 92"/>
                <a:gd name="T26" fmla="*/ 310 w 346"/>
                <a:gd name="T27" fmla="*/ 91 h 92"/>
                <a:gd name="T28" fmla="*/ 315 w 346"/>
                <a:gd name="T29" fmla="*/ 91 h 92"/>
                <a:gd name="T30" fmla="*/ 318 w 346"/>
                <a:gd name="T31" fmla="*/ 91 h 92"/>
                <a:gd name="T32" fmla="*/ 321 w 346"/>
                <a:gd name="T33" fmla="*/ 91 h 92"/>
                <a:gd name="T34" fmla="*/ 337 w 346"/>
                <a:gd name="T35" fmla="*/ 86 h 92"/>
                <a:gd name="T36" fmla="*/ 319 w 346"/>
                <a:gd name="T37" fmla="*/ 79 h 92"/>
                <a:gd name="T38" fmla="*/ 316 w 346"/>
                <a:gd name="T39" fmla="*/ 75 h 92"/>
                <a:gd name="T40" fmla="*/ 311 w 346"/>
                <a:gd name="T41" fmla="*/ 72 h 92"/>
                <a:gd name="T42" fmla="*/ 307 w 346"/>
                <a:gd name="T43" fmla="*/ 70 h 92"/>
                <a:gd name="T44" fmla="*/ 301 w 346"/>
                <a:gd name="T45" fmla="*/ 69 h 92"/>
                <a:gd name="T46" fmla="*/ 297 w 346"/>
                <a:gd name="T47" fmla="*/ 69 h 92"/>
                <a:gd name="T48" fmla="*/ 292 w 346"/>
                <a:gd name="T49" fmla="*/ 70 h 92"/>
                <a:gd name="T50" fmla="*/ 287 w 346"/>
                <a:gd name="T51" fmla="*/ 72 h 92"/>
                <a:gd name="T52" fmla="*/ 282 w 346"/>
                <a:gd name="T53" fmla="*/ 76 h 92"/>
                <a:gd name="T54" fmla="*/ 0 w 346"/>
                <a:gd name="T55" fmla="*/ 17 h 92"/>
                <a:gd name="T56" fmla="*/ 258 w 346"/>
                <a:gd name="T57" fmla="*/ 84 h 92"/>
                <a:gd name="T58" fmla="*/ 258 w 346"/>
                <a:gd name="T59" fmla="*/ 84 h 92"/>
                <a:gd name="T60" fmla="*/ 0 w 346"/>
                <a:gd name="T61" fmla="*/ 17 h 92"/>
                <a:gd name="T62" fmla="*/ 282 w 346"/>
                <a:gd name="T63" fmla="*/ 76 h 92"/>
                <a:gd name="T64" fmla="*/ 287 w 346"/>
                <a:gd name="T65" fmla="*/ 72 h 92"/>
                <a:gd name="T66" fmla="*/ 292 w 346"/>
                <a:gd name="T67" fmla="*/ 70 h 92"/>
                <a:gd name="T68" fmla="*/ 297 w 346"/>
                <a:gd name="T69" fmla="*/ 69 h 92"/>
                <a:gd name="T70" fmla="*/ 301 w 346"/>
                <a:gd name="T71" fmla="*/ 69 h 92"/>
                <a:gd name="T72" fmla="*/ 307 w 346"/>
                <a:gd name="T73" fmla="*/ 70 h 92"/>
                <a:gd name="T74" fmla="*/ 311 w 346"/>
                <a:gd name="T75" fmla="*/ 72 h 92"/>
                <a:gd name="T76" fmla="*/ 316 w 346"/>
                <a:gd name="T77" fmla="*/ 75 h 92"/>
                <a:gd name="T78" fmla="*/ 319 w 346"/>
                <a:gd name="T79" fmla="*/ 79 h 92"/>
                <a:gd name="T80" fmla="*/ 337 w 346"/>
                <a:gd name="T81" fmla="*/ 86 h 92"/>
                <a:gd name="T82" fmla="*/ 321 w 346"/>
                <a:gd name="T83" fmla="*/ 91 h 92"/>
                <a:gd name="T84" fmla="*/ 318 w 346"/>
                <a:gd name="T85" fmla="*/ 91 h 92"/>
                <a:gd name="T86" fmla="*/ 315 w 346"/>
                <a:gd name="T87" fmla="*/ 91 h 92"/>
                <a:gd name="T88" fmla="*/ 310 w 346"/>
                <a:gd name="T89" fmla="*/ 91 h 92"/>
                <a:gd name="T90" fmla="*/ 307 w 346"/>
                <a:gd name="T91" fmla="*/ 90 h 92"/>
                <a:gd name="T92" fmla="*/ 302 w 346"/>
                <a:gd name="T93" fmla="*/ 90 h 92"/>
                <a:gd name="T94" fmla="*/ 298 w 346"/>
                <a:gd name="T95" fmla="*/ 90 h 92"/>
                <a:gd name="T96" fmla="*/ 293 w 346"/>
                <a:gd name="T97" fmla="*/ 90 h 92"/>
                <a:gd name="T98" fmla="*/ 289 w 346"/>
                <a:gd name="T99" fmla="*/ 90 h 92"/>
                <a:gd name="T100" fmla="*/ 284 w 346"/>
                <a:gd name="T101" fmla="*/ 89 h 92"/>
                <a:gd name="T102" fmla="*/ 280 w 346"/>
                <a:gd name="T103" fmla="*/ 89 h 92"/>
                <a:gd name="T104" fmla="*/ 276 w 346"/>
                <a:gd name="T105" fmla="*/ 88 h 92"/>
                <a:gd name="T106" fmla="*/ 273 w 346"/>
                <a:gd name="T107" fmla="*/ 88 h 92"/>
                <a:gd name="T108" fmla="*/ 270 w 346"/>
                <a:gd name="T109" fmla="*/ 88 h 92"/>
                <a:gd name="T110" fmla="*/ 267 w 346"/>
                <a:gd name="T111" fmla="*/ 87 h 92"/>
                <a:gd name="T112" fmla="*/ 265 w 346"/>
                <a:gd name="T113" fmla="*/ 87 h 92"/>
                <a:gd name="T114" fmla="*/ 265 w 346"/>
                <a:gd name="T115" fmla="*/ 7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6" h="92">
                  <a:moveTo>
                    <a:pt x="264" y="85"/>
                  </a:moveTo>
                  <a:lnTo>
                    <a:pt x="265" y="78"/>
                  </a:lnTo>
                  <a:lnTo>
                    <a:pt x="264" y="86"/>
                  </a:lnTo>
                  <a:lnTo>
                    <a:pt x="265" y="87"/>
                  </a:lnTo>
                  <a:lnTo>
                    <a:pt x="266" y="87"/>
                  </a:lnTo>
                  <a:lnTo>
                    <a:pt x="267" y="87"/>
                  </a:lnTo>
                  <a:lnTo>
                    <a:pt x="269" y="87"/>
                  </a:lnTo>
                  <a:lnTo>
                    <a:pt x="270" y="88"/>
                  </a:lnTo>
                  <a:lnTo>
                    <a:pt x="272" y="88"/>
                  </a:lnTo>
                  <a:lnTo>
                    <a:pt x="273" y="88"/>
                  </a:lnTo>
                  <a:lnTo>
                    <a:pt x="275" y="88"/>
                  </a:lnTo>
                  <a:lnTo>
                    <a:pt x="276" y="88"/>
                  </a:lnTo>
                  <a:lnTo>
                    <a:pt x="278" y="88"/>
                  </a:lnTo>
                  <a:lnTo>
                    <a:pt x="280" y="89"/>
                  </a:lnTo>
                  <a:lnTo>
                    <a:pt x="282" y="89"/>
                  </a:lnTo>
                  <a:lnTo>
                    <a:pt x="284" y="89"/>
                  </a:lnTo>
                  <a:lnTo>
                    <a:pt x="287" y="89"/>
                  </a:lnTo>
                  <a:lnTo>
                    <a:pt x="289" y="90"/>
                  </a:lnTo>
                  <a:lnTo>
                    <a:pt x="291" y="90"/>
                  </a:lnTo>
                  <a:lnTo>
                    <a:pt x="293" y="90"/>
                  </a:lnTo>
                  <a:lnTo>
                    <a:pt x="294" y="90"/>
                  </a:lnTo>
                  <a:lnTo>
                    <a:pt x="298" y="90"/>
                  </a:lnTo>
                  <a:lnTo>
                    <a:pt x="300" y="90"/>
                  </a:lnTo>
                  <a:lnTo>
                    <a:pt x="302" y="90"/>
                  </a:lnTo>
                  <a:lnTo>
                    <a:pt x="305" y="90"/>
                  </a:lnTo>
                  <a:lnTo>
                    <a:pt x="307" y="90"/>
                  </a:lnTo>
                  <a:lnTo>
                    <a:pt x="309" y="90"/>
                  </a:lnTo>
                  <a:lnTo>
                    <a:pt x="310" y="91"/>
                  </a:lnTo>
                  <a:lnTo>
                    <a:pt x="312" y="91"/>
                  </a:lnTo>
                  <a:lnTo>
                    <a:pt x="315" y="91"/>
                  </a:lnTo>
                  <a:lnTo>
                    <a:pt x="316" y="91"/>
                  </a:lnTo>
                  <a:lnTo>
                    <a:pt x="318" y="91"/>
                  </a:lnTo>
                  <a:lnTo>
                    <a:pt x="319" y="91"/>
                  </a:lnTo>
                  <a:lnTo>
                    <a:pt x="321" y="91"/>
                  </a:lnTo>
                  <a:lnTo>
                    <a:pt x="323" y="91"/>
                  </a:lnTo>
                  <a:lnTo>
                    <a:pt x="337" y="86"/>
                  </a:lnTo>
                  <a:lnTo>
                    <a:pt x="345" y="85"/>
                  </a:lnTo>
                  <a:lnTo>
                    <a:pt x="319" y="79"/>
                  </a:lnTo>
                  <a:lnTo>
                    <a:pt x="318" y="77"/>
                  </a:lnTo>
                  <a:lnTo>
                    <a:pt x="316" y="75"/>
                  </a:lnTo>
                  <a:lnTo>
                    <a:pt x="314" y="73"/>
                  </a:lnTo>
                  <a:lnTo>
                    <a:pt x="311" y="72"/>
                  </a:lnTo>
                  <a:lnTo>
                    <a:pt x="309" y="71"/>
                  </a:lnTo>
                  <a:lnTo>
                    <a:pt x="307" y="70"/>
                  </a:lnTo>
                  <a:lnTo>
                    <a:pt x="305" y="69"/>
                  </a:lnTo>
                  <a:lnTo>
                    <a:pt x="301" y="69"/>
                  </a:lnTo>
                  <a:lnTo>
                    <a:pt x="300" y="69"/>
                  </a:lnTo>
                  <a:lnTo>
                    <a:pt x="297" y="69"/>
                  </a:lnTo>
                  <a:lnTo>
                    <a:pt x="294" y="69"/>
                  </a:lnTo>
                  <a:lnTo>
                    <a:pt x="292" y="70"/>
                  </a:lnTo>
                  <a:lnTo>
                    <a:pt x="289" y="71"/>
                  </a:lnTo>
                  <a:lnTo>
                    <a:pt x="287" y="72"/>
                  </a:lnTo>
                  <a:lnTo>
                    <a:pt x="284" y="74"/>
                  </a:lnTo>
                  <a:lnTo>
                    <a:pt x="282" y="76"/>
                  </a:lnTo>
                  <a:lnTo>
                    <a:pt x="36" y="0"/>
                  </a:lnTo>
                  <a:lnTo>
                    <a:pt x="0" y="17"/>
                  </a:lnTo>
                  <a:lnTo>
                    <a:pt x="256" y="76"/>
                  </a:lnTo>
                  <a:lnTo>
                    <a:pt x="258" y="84"/>
                  </a:lnTo>
                  <a:lnTo>
                    <a:pt x="264" y="85"/>
                  </a:lnTo>
                  <a:lnTo>
                    <a:pt x="258" y="84"/>
                  </a:lnTo>
                  <a:lnTo>
                    <a:pt x="256" y="76"/>
                  </a:lnTo>
                  <a:lnTo>
                    <a:pt x="0" y="17"/>
                  </a:lnTo>
                  <a:lnTo>
                    <a:pt x="36" y="0"/>
                  </a:lnTo>
                  <a:lnTo>
                    <a:pt x="282" y="76"/>
                  </a:lnTo>
                  <a:lnTo>
                    <a:pt x="284" y="74"/>
                  </a:lnTo>
                  <a:lnTo>
                    <a:pt x="287" y="72"/>
                  </a:lnTo>
                  <a:lnTo>
                    <a:pt x="289" y="71"/>
                  </a:lnTo>
                  <a:lnTo>
                    <a:pt x="292" y="70"/>
                  </a:lnTo>
                  <a:lnTo>
                    <a:pt x="294" y="69"/>
                  </a:lnTo>
                  <a:lnTo>
                    <a:pt x="297" y="69"/>
                  </a:lnTo>
                  <a:lnTo>
                    <a:pt x="300" y="69"/>
                  </a:lnTo>
                  <a:lnTo>
                    <a:pt x="301" y="69"/>
                  </a:lnTo>
                  <a:lnTo>
                    <a:pt x="305" y="69"/>
                  </a:lnTo>
                  <a:lnTo>
                    <a:pt x="307" y="70"/>
                  </a:lnTo>
                  <a:lnTo>
                    <a:pt x="309" y="71"/>
                  </a:lnTo>
                  <a:lnTo>
                    <a:pt x="311" y="72"/>
                  </a:lnTo>
                  <a:lnTo>
                    <a:pt x="314" y="73"/>
                  </a:lnTo>
                  <a:lnTo>
                    <a:pt x="316" y="75"/>
                  </a:lnTo>
                  <a:lnTo>
                    <a:pt x="318" y="77"/>
                  </a:lnTo>
                  <a:lnTo>
                    <a:pt x="319" y="79"/>
                  </a:lnTo>
                  <a:lnTo>
                    <a:pt x="345" y="85"/>
                  </a:lnTo>
                  <a:lnTo>
                    <a:pt x="337" y="86"/>
                  </a:lnTo>
                  <a:lnTo>
                    <a:pt x="323" y="91"/>
                  </a:lnTo>
                  <a:lnTo>
                    <a:pt x="321" y="91"/>
                  </a:lnTo>
                  <a:lnTo>
                    <a:pt x="319" y="91"/>
                  </a:lnTo>
                  <a:lnTo>
                    <a:pt x="318" y="91"/>
                  </a:lnTo>
                  <a:lnTo>
                    <a:pt x="316" y="91"/>
                  </a:lnTo>
                  <a:lnTo>
                    <a:pt x="315" y="91"/>
                  </a:lnTo>
                  <a:lnTo>
                    <a:pt x="312" y="91"/>
                  </a:lnTo>
                  <a:lnTo>
                    <a:pt x="310" y="91"/>
                  </a:lnTo>
                  <a:lnTo>
                    <a:pt x="309" y="90"/>
                  </a:lnTo>
                  <a:lnTo>
                    <a:pt x="307" y="90"/>
                  </a:lnTo>
                  <a:lnTo>
                    <a:pt x="305" y="90"/>
                  </a:lnTo>
                  <a:lnTo>
                    <a:pt x="302" y="90"/>
                  </a:lnTo>
                  <a:lnTo>
                    <a:pt x="300" y="90"/>
                  </a:lnTo>
                  <a:lnTo>
                    <a:pt x="298" y="90"/>
                  </a:lnTo>
                  <a:lnTo>
                    <a:pt x="294" y="90"/>
                  </a:lnTo>
                  <a:lnTo>
                    <a:pt x="293" y="90"/>
                  </a:lnTo>
                  <a:lnTo>
                    <a:pt x="291" y="90"/>
                  </a:lnTo>
                  <a:lnTo>
                    <a:pt x="289" y="90"/>
                  </a:lnTo>
                  <a:lnTo>
                    <a:pt x="287" y="89"/>
                  </a:lnTo>
                  <a:lnTo>
                    <a:pt x="284" y="89"/>
                  </a:lnTo>
                  <a:lnTo>
                    <a:pt x="282" y="89"/>
                  </a:lnTo>
                  <a:lnTo>
                    <a:pt x="280" y="89"/>
                  </a:lnTo>
                  <a:lnTo>
                    <a:pt x="278" y="88"/>
                  </a:lnTo>
                  <a:lnTo>
                    <a:pt x="276" y="88"/>
                  </a:lnTo>
                  <a:lnTo>
                    <a:pt x="275" y="88"/>
                  </a:lnTo>
                  <a:lnTo>
                    <a:pt x="273" y="88"/>
                  </a:lnTo>
                  <a:lnTo>
                    <a:pt x="272" y="88"/>
                  </a:lnTo>
                  <a:lnTo>
                    <a:pt x="270" y="88"/>
                  </a:lnTo>
                  <a:lnTo>
                    <a:pt x="269" y="87"/>
                  </a:lnTo>
                  <a:lnTo>
                    <a:pt x="267" y="87"/>
                  </a:lnTo>
                  <a:lnTo>
                    <a:pt x="266" y="87"/>
                  </a:lnTo>
                  <a:lnTo>
                    <a:pt x="265" y="87"/>
                  </a:lnTo>
                  <a:lnTo>
                    <a:pt x="264" y="86"/>
                  </a:lnTo>
                  <a:lnTo>
                    <a:pt x="265" y="78"/>
                  </a:lnTo>
                  <a:lnTo>
                    <a:pt x="264" y="8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8" name="Freeform 44"/>
            <p:cNvSpPr>
              <a:spLocks/>
            </p:cNvSpPr>
            <p:nvPr/>
          </p:nvSpPr>
          <p:spPr bwMode="auto">
            <a:xfrm>
              <a:off x="5964" y="686"/>
              <a:ext cx="5" cy="2"/>
            </a:xfrm>
            <a:custGeom>
              <a:avLst/>
              <a:gdLst>
                <a:gd name="T0" fmla="*/ 0 w 5"/>
                <a:gd name="T1" fmla="*/ 0 h 2"/>
                <a:gd name="T2" fmla="*/ 4 w 5"/>
                <a:gd name="T3" fmla="*/ 0 h 2"/>
                <a:gd name="T4" fmla="*/ 4 w 5"/>
                <a:gd name="T5" fmla="*/ 1 h 2"/>
                <a:gd name="T6" fmla="*/ 2 w 5"/>
                <a:gd name="T7" fmla="*/ 1 h 2"/>
                <a:gd name="T8" fmla="*/ 0 w 5"/>
                <a:gd name="T9" fmla="*/ 0 h 2"/>
                <a:gd name="T10" fmla="*/ 4 w 5"/>
                <a:gd name="T11" fmla="*/ 0 h 2"/>
                <a:gd name="T12" fmla="*/ 0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lnTo>
                    <a:pt x="4" y="0"/>
                  </a:lnTo>
                  <a:lnTo>
                    <a:pt x="4" y="1"/>
                  </a:lnTo>
                  <a:lnTo>
                    <a:pt x="2" y="1"/>
                  </a:lnTo>
                  <a:lnTo>
                    <a:pt x="0" y="0"/>
                  </a:lnTo>
                  <a:lnTo>
                    <a:pt x="4"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69" name="Freeform 45"/>
            <p:cNvSpPr>
              <a:spLocks/>
            </p:cNvSpPr>
            <p:nvPr/>
          </p:nvSpPr>
          <p:spPr bwMode="auto">
            <a:xfrm>
              <a:off x="5964" y="686"/>
              <a:ext cx="5" cy="4"/>
            </a:xfrm>
            <a:custGeom>
              <a:avLst/>
              <a:gdLst>
                <a:gd name="T0" fmla="*/ 2 w 5"/>
                <a:gd name="T1" fmla="*/ 3 h 4"/>
                <a:gd name="T2" fmla="*/ 2 w 5"/>
                <a:gd name="T3" fmla="*/ 3 h 4"/>
                <a:gd name="T4" fmla="*/ 0 w 5"/>
                <a:gd name="T5" fmla="*/ 0 h 4"/>
                <a:gd name="T6" fmla="*/ 4 w 5"/>
                <a:gd name="T7" fmla="*/ 0 h 4"/>
                <a:gd name="T8" fmla="*/ 4 w 5"/>
                <a:gd name="T9" fmla="*/ 3 h 4"/>
                <a:gd name="T10" fmla="*/ 4 w 5"/>
                <a:gd name="T11" fmla="*/ 3 h 4"/>
                <a:gd name="T12" fmla="*/ 4 w 5"/>
                <a:gd name="T13" fmla="*/ 3 h 4"/>
                <a:gd name="T14" fmla="*/ 4 w 5"/>
                <a:gd name="T15" fmla="*/ 3 h 4"/>
                <a:gd name="T16" fmla="*/ 2 w 5"/>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2" y="3"/>
                  </a:moveTo>
                  <a:lnTo>
                    <a:pt x="2" y="3"/>
                  </a:lnTo>
                  <a:lnTo>
                    <a:pt x="0" y="0"/>
                  </a:lnTo>
                  <a:lnTo>
                    <a:pt x="4" y="0"/>
                  </a:lnTo>
                  <a:lnTo>
                    <a:pt x="4" y="3"/>
                  </a:lnTo>
                  <a:lnTo>
                    <a:pt x="4" y="3"/>
                  </a:lnTo>
                  <a:lnTo>
                    <a:pt x="4" y="3"/>
                  </a:lnTo>
                  <a:lnTo>
                    <a:pt x="4" y="3"/>
                  </a:lnTo>
                  <a:lnTo>
                    <a:pt x="2"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0" name="Freeform 46"/>
            <p:cNvSpPr>
              <a:spLocks/>
            </p:cNvSpPr>
            <p:nvPr/>
          </p:nvSpPr>
          <p:spPr bwMode="auto">
            <a:xfrm>
              <a:off x="5968" y="693"/>
              <a:ext cx="53" cy="2"/>
            </a:xfrm>
            <a:custGeom>
              <a:avLst/>
              <a:gdLst>
                <a:gd name="T0" fmla="*/ 52 w 53"/>
                <a:gd name="T1" fmla="*/ 0 h 2"/>
                <a:gd name="T2" fmla="*/ 49 w 53"/>
                <a:gd name="T3" fmla="*/ 0 h 2"/>
                <a:gd name="T4" fmla="*/ 46 w 53"/>
                <a:gd name="T5" fmla="*/ 0 h 2"/>
                <a:gd name="T6" fmla="*/ 43 w 53"/>
                <a:gd name="T7" fmla="*/ 0 h 2"/>
                <a:gd name="T8" fmla="*/ 40 w 53"/>
                <a:gd name="T9" fmla="*/ 0 h 2"/>
                <a:gd name="T10" fmla="*/ 36 w 53"/>
                <a:gd name="T11" fmla="*/ 0 h 2"/>
                <a:gd name="T12" fmla="*/ 32 w 53"/>
                <a:gd name="T13" fmla="*/ 0 h 2"/>
                <a:gd name="T14" fmla="*/ 27 w 53"/>
                <a:gd name="T15" fmla="*/ 0 h 2"/>
                <a:gd name="T16" fmla="*/ 24 w 53"/>
                <a:gd name="T17" fmla="*/ 0 h 2"/>
                <a:gd name="T18" fmla="*/ 20 w 53"/>
                <a:gd name="T19" fmla="*/ 1 h 2"/>
                <a:gd name="T20" fmla="*/ 17 w 53"/>
                <a:gd name="T21" fmla="*/ 1 h 2"/>
                <a:gd name="T22" fmla="*/ 12 w 53"/>
                <a:gd name="T23" fmla="*/ 1 h 2"/>
                <a:gd name="T24" fmla="*/ 10 w 53"/>
                <a:gd name="T25" fmla="*/ 1 h 2"/>
                <a:gd name="T26" fmla="*/ 7 w 53"/>
                <a:gd name="T27" fmla="*/ 1 h 2"/>
                <a:gd name="T28" fmla="*/ 4 w 53"/>
                <a:gd name="T29" fmla="*/ 1 h 2"/>
                <a:gd name="T30" fmla="*/ 2 w 53"/>
                <a:gd name="T31" fmla="*/ 1 h 2"/>
                <a:gd name="T32" fmla="*/ 0 w 53"/>
                <a:gd name="T33" fmla="*/ 1 h 2"/>
                <a:gd name="T34" fmla="*/ 2 w 53"/>
                <a:gd name="T35" fmla="*/ 1 h 2"/>
                <a:gd name="T36" fmla="*/ 4 w 53"/>
                <a:gd name="T37" fmla="*/ 1 h 2"/>
                <a:gd name="T38" fmla="*/ 7 w 53"/>
                <a:gd name="T39" fmla="*/ 1 h 2"/>
                <a:gd name="T40" fmla="*/ 10 w 53"/>
                <a:gd name="T41" fmla="*/ 0 h 2"/>
                <a:gd name="T42" fmla="*/ 12 w 53"/>
                <a:gd name="T43" fmla="*/ 0 h 2"/>
                <a:gd name="T44" fmla="*/ 16 w 53"/>
                <a:gd name="T45" fmla="*/ 0 h 2"/>
                <a:gd name="T46" fmla="*/ 20 w 53"/>
                <a:gd name="T47" fmla="*/ 0 h 2"/>
                <a:gd name="T48" fmla="*/ 23 w 53"/>
                <a:gd name="T49" fmla="*/ 0 h 2"/>
                <a:gd name="T50" fmla="*/ 27 w 53"/>
                <a:gd name="T51" fmla="*/ 0 h 2"/>
                <a:gd name="T52" fmla="*/ 32 w 53"/>
                <a:gd name="T53" fmla="*/ 0 h 2"/>
                <a:gd name="T54" fmla="*/ 36 w 53"/>
                <a:gd name="T55" fmla="*/ 0 h 2"/>
                <a:gd name="T56" fmla="*/ 40 w 53"/>
                <a:gd name="T57" fmla="*/ 0 h 2"/>
                <a:gd name="T58" fmla="*/ 43 w 53"/>
                <a:gd name="T59" fmla="*/ 0 h 2"/>
                <a:gd name="T60" fmla="*/ 46 w 53"/>
                <a:gd name="T61" fmla="*/ 0 h 2"/>
                <a:gd name="T62" fmla="*/ 49 w 53"/>
                <a:gd name="T63" fmla="*/ 0 h 2"/>
                <a:gd name="T64" fmla="*/ 52 w 53"/>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 h="2">
                  <a:moveTo>
                    <a:pt x="52" y="0"/>
                  </a:moveTo>
                  <a:lnTo>
                    <a:pt x="52" y="0"/>
                  </a:lnTo>
                  <a:lnTo>
                    <a:pt x="51" y="0"/>
                  </a:lnTo>
                  <a:lnTo>
                    <a:pt x="49" y="0"/>
                  </a:lnTo>
                  <a:lnTo>
                    <a:pt x="48" y="0"/>
                  </a:lnTo>
                  <a:lnTo>
                    <a:pt x="46" y="0"/>
                  </a:lnTo>
                  <a:lnTo>
                    <a:pt x="45" y="0"/>
                  </a:lnTo>
                  <a:lnTo>
                    <a:pt x="43" y="0"/>
                  </a:lnTo>
                  <a:lnTo>
                    <a:pt x="41" y="0"/>
                  </a:lnTo>
                  <a:lnTo>
                    <a:pt x="40" y="0"/>
                  </a:lnTo>
                  <a:lnTo>
                    <a:pt x="38" y="0"/>
                  </a:lnTo>
                  <a:lnTo>
                    <a:pt x="36" y="0"/>
                  </a:lnTo>
                  <a:lnTo>
                    <a:pt x="34" y="0"/>
                  </a:lnTo>
                  <a:lnTo>
                    <a:pt x="32" y="0"/>
                  </a:lnTo>
                  <a:lnTo>
                    <a:pt x="30" y="0"/>
                  </a:lnTo>
                  <a:lnTo>
                    <a:pt x="27" y="0"/>
                  </a:lnTo>
                  <a:lnTo>
                    <a:pt x="26" y="0"/>
                  </a:lnTo>
                  <a:lnTo>
                    <a:pt x="24" y="0"/>
                  </a:lnTo>
                  <a:lnTo>
                    <a:pt x="22" y="0"/>
                  </a:lnTo>
                  <a:lnTo>
                    <a:pt x="20" y="1"/>
                  </a:lnTo>
                  <a:lnTo>
                    <a:pt x="18" y="1"/>
                  </a:lnTo>
                  <a:lnTo>
                    <a:pt x="17" y="1"/>
                  </a:lnTo>
                  <a:lnTo>
                    <a:pt x="15" y="1"/>
                  </a:lnTo>
                  <a:lnTo>
                    <a:pt x="12" y="1"/>
                  </a:lnTo>
                  <a:lnTo>
                    <a:pt x="11" y="1"/>
                  </a:lnTo>
                  <a:lnTo>
                    <a:pt x="10" y="1"/>
                  </a:lnTo>
                  <a:lnTo>
                    <a:pt x="8" y="1"/>
                  </a:lnTo>
                  <a:lnTo>
                    <a:pt x="7" y="1"/>
                  </a:lnTo>
                  <a:lnTo>
                    <a:pt x="6" y="1"/>
                  </a:lnTo>
                  <a:lnTo>
                    <a:pt x="4" y="1"/>
                  </a:lnTo>
                  <a:lnTo>
                    <a:pt x="3" y="1"/>
                  </a:lnTo>
                  <a:lnTo>
                    <a:pt x="2" y="1"/>
                  </a:lnTo>
                  <a:lnTo>
                    <a:pt x="1" y="1"/>
                  </a:lnTo>
                  <a:lnTo>
                    <a:pt x="0" y="1"/>
                  </a:lnTo>
                  <a:lnTo>
                    <a:pt x="1" y="1"/>
                  </a:lnTo>
                  <a:lnTo>
                    <a:pt x="2" y="1"/>
                  </a:lnTo>
                  <a:lnTo>
                    <a:pt x="3" y="1"/>
                  </a:lnTo>
                  <a:lnTo>
                    <a:pt x="4" y="1"/>
                  </a:lnTo>
                  <a:lnTo>
                    <a:pt x="5" y="1"/>
                  </a:lnTo>
                  <a:lnTo>
                    <a:pt x="7" y="1"/>
                  </a:lnTo>
                  <a:lnTo>
                    <a:pt x="8" y="1"/>
                  </a:lnTo>
                  <a:lnTo>
                    <a:pt x="10" y="0"/>
                  </a:lnTo>
                  <a:lnTo>
                    <a:pt x="11" y="0"/>
                  </a:lnTo>
                  <a:lnTo>
                    <a:pt x="12" y="0"/>
                  </a:lnTo>
                  <a:lnTo>
                    <a:pt x="14" y="0"/>
                  </a:lnTo>
                  <a:lnTo>
                    <a:pt x="16" y="0"/>
                  </a:lnTo>
                  <a:lnTo>
                    <a:pt x="18" y="0"/>
                  </a:lnTo>
                  <a:lnTo>
                    <a:pt x="20" y="0"/>
                  </a:lnTo>
                  <a:lnTo>
                    <a:pt x="22" y="0"/>
                  </a:lnTo>
                  <a:lnTo>
                    <a:pt x="23" y="0"/>
                  </a:lnTo>
                  <a:lnTo>
                    <a:pt x="26" y="0"/>
                  </a:lnTo>
                  <a:lnTo>
                    <a:pt x="27" y="0"/>
                  </a:lnTo>
                  <a:lnTo>
                    <a:pt x="30" y="0"/>
                  </a:lnTo>
                  <a:lnTo>
                    <a:pt x="32" y="0"/>
                  </a:lnTo>
                  <a:lnTo>
                    <a:pt x="34" y="0"/>
                  </a:lnTo>
                  <a:lnTo>
                    <a:pt x="36" y="0"/>
                  </a:lnTo>
                  <a:lnTo>
                    <a:pt x="38" y="0"/>
                  </a:lnTo>
                  <a:lnTo>
                    <a:pt x="40" y="0"/>
                  </a:lnTo>
                  <a:lnTo>
                    <a:pt x="41" y="0"/>
                  </a:lnTo>
                  <a:lnTo>
                    <a:pt x="43" y="0"/>
                  </a:lnTo>
                  <a:lnTo>
                    <a:pt x="45" y="0"/>
                  </a:lnTo>
                  <a:lnTo>
                    <a:pt x="46" y="0"/>
                  </a:lnTo>
                  <a:lnTo>
                    <a:pt x="48" y="0"/>
                  </a:lnTo>
                  <a:lnTo>
                    <a:pt x="49" y="0"/>
                  </a:lnTo>
                  <a:lnTo>
                    <a:pt x="51" y="0"/>
                  </a:lnTo>
                  <a:lnTo>
                    <a:pt x="52" y="0"/>
                  </a:lnTo>
                  <a:lnTo>
                    <a:pt x="5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1" name="Freeform 47"/>
            <p:cNvSpPr>
              <a:spLocks/>
            </p:cNvSpPr>
            <p:nvPr/>
          </p:nvSpPr>
          <p:spPr bwMode="auto">
            <a:xfrm>
              <a:off x="6027" y="693"/>
              <a:ext cx="9" cy="2"/>
            </a:xfrm>
            <a:custGeom>
              <a:avLst/>
              <a:gdLst>
                <a:gd name="T0" fmla="*/ 8 w 9"/>
                <a:gd name="T1" fmla="*/ 1 h 2"/>
                <a:gd name="T2" fmla="*/ 8 w 9"/>
                <a:gd name="T3" fmla="*/ 1 h 2"/>
                <a:gd name="T4" fmla="*/ 0 w 9"/>
                <a:gd name="T5" fmla="*/ 0 h 2"/>
                <a:gd name="T6" fmla="*/ 0 w 9"/>
                <a:gd name="T7" fmla="*/ 0 h 2"/>
                <a:gd name="T8" fmla="*/ 8 w 9"/>
                <a:gd name="T9" fmla="*/ 1 h 2"/>
                <a:gd name="T10" fmla="*/ 8 w 9"/>
                <a:gd name="T11" fmla="*/ 1 h 2"/>
              </a:gdLst>
              <a:ahLst/>
              <a:cxnLst>
                <a:cxn ang="0">
                  <a:pos x="T0" y="T1"/>
                </a:cxn>
                <a:cxn ang="0">
                  <a:pos x="T2" y="T3"/>
                </a:cxn>
                <a:cxn ang="0">
                  <a:pos x="T4" y="T5"/>
                </a:cxn>
                <a:cxn ang="0">
                  <a:pos x="T6" y="T7"/>
                </a:cxn>
                <a:cxn ang="0">
                  <a:pos x="T8" y="T9"/>
                </a:cxn>
                <a:cxn ang="0">
                  <a:pos x="T10" y="T11"/>
                </a:cxn>
              </a:cxnLst>
              <a:rect l="0" t="0" r="r" b="b"/>
              <a:pathLst>
                <a:path w="9" h="2">
                  <a:moveTo>
                    <a:pt x="8" y="1"/>
                  </a:moveTo>
                  <a:lnTo>
                    <a:pt x="8" y="1"/>
                  </a:lnTo>
                  <a:lnTo>
                    <a:pt x="0" y="0"/>
                  </a:lnTo>
                  <a:lnTo>
                    <a:pt x="0" y="0"/>
                  </a:lnTo>
                  <a:lnTo>
                    <a:pt x="8" y="1"/>
                  </a:lnTo>
                  <a:lnTo>
                    <a:pt x="8"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2" name="Freeform 48"/>
            <p:cNvSpPr>
              <a:spLocks/>
            </p:cNvSpPr>
            <p:nvPr/>
          </p:nvSpPr>
          <p:spPr bwMode="auto">
            <a:xfrm>
              <a:off x="6041" y="689"/>
              <a:ext cx="5" cy="4"/>
            </a:xfrm>
            <a:custGeom>
              <a:avLst/>
              <a:gdLst>
                <a:gd name="T0" fmla="*/ 3 w 5"/>
                <a:gd name="T1" fmla="*/ 1 h 4"/>
                <a:gd name="T2" fmla="*/ 3 w 5"/>
                <a:gd name="T3" fmla="*/ 3 h 4"/>
                <a:gd name="T4" fmla="*/ 0 w 5"/>
                <a:gd name="T5" fmla="*/ 1 h 4"/>
                <a:gd name="T6" fmla="*/ 0 w 5"/>
                <a:gd name="T7" fmla="*/ 0 h 4"/>
                <a:gd name="T8" fmla="*/ 3 w 5"/>
                <a:gd name="T9" fmla="*/ 1 h 4"/>
                <a:gd name="T10" fmla="*/ 3 w 5"/>
                <a:gd name="T11" fmla="*/ 3 h 4"/>
                <a:gd name="T12" fmla="*/ 3 w 5"/>
                <a:gd name="T13" fmla="*/ 1 h 4"/>
                <a:gd name="T14" fmla="*/ 4 w 5"/>
                <a:gd name="T15" fmla="*/ 2 h 4"/>
                <a:gd name="T16" fmla="*/ 3 w 5"/>
                <a:gd name="T17" fmla="*/ 3 h 4"/>
                <a:gd name="T18" fmla="*/ 3 w 5"/>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3" y="1"/>
                  </a:moveTo>
                  <a:lnTo>
                    <a:pt x="3" y="3"/>
                  </a:lnTo>
                  <a:lnTo>
                    <a:pt x="0" y="1"/>
                  </a:lnTo>
                  <a:lnTo>
                    <a:pt x="0" y="0"/>
                  </a:lnTo>
                  <a:lnTo>
                    <a:pt x="3" y="1"/>
                  </a:lnTo>
                  <a:lnTo>
                    <a:pt x="3" y="3"/>
                  </a:lnTo>
                  <a:lnTo>
                    <a:pt x="3" y="1"/>
                  </a:lnTo>
                  <a:lnTo>
                    <a:pt x="4" y="2"/>
                  </a:lnTo>
                  <a:lnTo>
                    <a:pt x="3" y="3"/>
                  </a:lnTo>
                  <a:lnTo>
                    <a:pt x="3"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3" name="Freeform 49"/>
            <p:cNvSpPr>
              <a:spLocks/>
            </p:cNvSpPr>
            <p:nvPr/>
          </p:nvSpPr>
          <p:spPr bwMode="auto">
            <a:xfrm>
              <a:off x="6023" y="687"/>
              <a:ext cx="20" cy="2"/>
            </a:xfrm>
            <a:custGeom>
              <a:avLst/>
              <a:gdLst>
                <a:gd name="T0" fmla="*/ 0 w 20"/>
                <a:gd name="T1" fmla="*/ 0 h 2"/>
                <a:gd name="T2" fmla="*/ 0 w 20"/>
                <a:gd name="T3" fmla="*/ 0 h 2"/>
                <a:gd name="T4" fmla="*/ 19 w 20"/>
                <a:gd name="T5" fmla="*/ 1 h 2"/>
                <a:gd name="T6" fmla="*/ 19 w 20"/>
                <a:gd name="T7" fmla="*/ 1 h 2"/>
                <a:gd name="T8" fmla="*/ 0 w 20"/>
                <a:gd name="T9" fmla="*/ 0 h 2"/>
                <a:gd name="T10" fmla="*/ 0 w 20"/>
                <a:gd name="T11" fmla="*/ 0 h 2"/>
              </a:gdLst>
              <a:ahLst/>
              <a:cxnLst>
                <a:cxn ang="0">
                  <a:pos x="T0" y="T1"/>
                </a:cxn>
                <a:cxn ang="0">
                  <a:pos x="T2" y="T3"/>
                </a:cxn>
                <a:cxn ang="0">
                  <a:pos x="T4" y="T5"/>
                </a:cxn>
                <a:cxn ang="0">
                  <a:pos x="T6" y="T7"/>
                </a:cxn>
                <a:cxn ang="0">
                  <a:pos x="T8" y="T9"/>
                </a:cxn>
                <a:cxn ang="0">
                  <a:pos x="T10" y="T11"/>
                </a:cxn>
              </a:cxnLst>
              <a:rect l="0" t="0" r="r" b="b"/>
              <a:pathLst>
                <a:path w="20" h="2">
                  <a:moveTo>
                    <a:pt x="0" y="0"/>
                  </a:moveTo>
                  <a:lnTo>
                    <a:pt x="0" y="0"/>
                  </a:lnTo>
                  <a:lnTo>
                    <a:pt x="19" y="1"/>
                  </a:lnTo>
                  <a:lnTo>
                    <a:pt x="19"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4" name="Freeform 50"/>
            <p:cNvSpPr>
              <a:spLocks/>
            </p:cNvSpPr>
            <p:nvPr/>
          </p:nvSpPr>
          <p:spPr bwMode="auto">
            <a:xfrm>
              <a:off x="5986" y="676"/>
              <a:ext cx="32" cy="7"/>
            </a:xfrm>
            <a:custGeom>
              <a:avLst/>
              <a:gdLst>
                <a:gd name="T0" fmla="*/ 0 w 32"/>
                <a:gd name="T1" fmla="*/ 4 h 7"/>
                <a:gd name="T2" fmla="*/ 1 w 32"/>
                <a:gd name="T3" fmla="*/ 4 h 7"/>
                <a:gd name="T4" fmla="*/ 3 w 32"/>
                <a:gd name="T5" fmla="*/ 3 h 7"/>
                <a:gd name="T6" fmla="*/ 5 w 32"/>
                <a:gd name="T7" fmla="*/ 3 h 7"/>
                <a:gd name="T8" fmla="*/ 7 w 32"/>
                <a:gd name="T9" fmla="*/ 2 h 7"/>
                <a:gd name="T10" fmla="*/ 8 w 32"/>
                <a:gd name="T11" fmla="*/ 2 h 7"/>
                <a:gd name="T12" fmla="*/ 10 w 32"/>
                <a:gd name="T13" fmla="*/ 1 h 7"/>
                <a:gd name="T14" fmla="*/ 12 w 32"/>
                <a:gd name="T15" fmla="*/ 1 h 7"/>
                <a:gd name="T16" fmla="*/ 15 w 32"/>
                <a:gd name="T17" fmla="*/ 1 h 7"/>
                <a:gd name="T18" fmla="*/ 16 w 32"/>
                <a:gd name="T19" fmla="*/ 1 h 7"/>
                <a:gd name="T20" fmla="*/ 19 w 32"/>
                <a:gd name="T21" fmla="*/ 1 h 7"/>
                <a:gd name="T22" fmla="*/ 21 w 32"/>
                <a:gd name="T23" fmla="*/ 2 h 7"/>
                <a:gd name="T24" fmla="*/ 23 w 32"/>
                <a:gd name="T25" fmla="*/ 2 h 7"/>
                <a:gd name="T26" fmla="*/ 24 w 32"/>
                <a:gd name="T27" fmla="*/ 3 h 7"/>
                <a:gd name="T28" fmla="*/ 26 w 32"/>
                <a:gd name="T29" fmla="*/ 3 h 7"/>
                <a:gd name="T30" fmla="*/ 27 w 32"/>
                <a:gd name="T31" fmla="*/ 4 h 7"/>
                <a:gd name="T32" fmla="*/ 29 w 32"/>
                <a:gd name="T33" fmla="*/ 5 h 7"/>
                <a:gd name="T34" fmla="*/ 31 w 32"/>
                <a:gd name="T35" fmla="*/ 6 h 7"/>
                <a:gd name="T36" fmla="*/ 31 w 32"/>
                <a:gd name="T37" fmla="*/ 6 h 7"/>
                <a:gd name="T38" fmla="*/ 30 w 32"/>
                <a:gd name="T39" fmla="*/ 5 h 7"/>
                <a:gd name="T40" fmla="*/ 28 w 32"/>
                <a:gd name="T41" fmla="*/ 4 h 7"/>
                <a:gd name="T42" fmla="*/ 26 w 32"/>
                <a:gd name="T43" fmla="*/ 3 h 7"/>
                <a:gd name="T44" fmla="*/ 24 w 32"/>
                <a:gd name="T45" fmla="*/ 2 h 7"/>
                <a:gd name="T46" fmla="*/ 23 w 32"/>
                <a:gd name="T47" fmla="*/ 2 h 7"/>
                <a:gd name="T48" fmla="*/ 21 w 32"/>
                <a:gd name="T49" fmla="*/ 1 h 7"/>
                <a:gd name="T50" fmla="*/ 19 w 32"/>
                <a:gd name="T51" fmla="*/ 1 h 7"/>
                <a:gd name="T52" fmla="*/ 17 w 32"/>
                <a:gd name="T53" fmla="*/ 0 h 7"/>
                <a:gd name="T54" fmla="*/ 15 w 32"/>
                <a:gd name="T55" fmla="*/ 0 h 7"/>
                <a:gd name="T56" fmla="*/ 12 w 32"/>
                <a:gd name="T57" fmla="*/ 0 h 7"/>
                <a:gd name="T58" fmla="*/ 10 w 32"/>
                <a:gd name="T59" fmla="*/ 1 h 7"/>
                <a:gd name="T60" fmla="*/ 8 w 32"/>
                <a:gd name="T61" fmla="*/ 1 h 7"/>
                <a:gd name="T62" fmla="*/ 6 w 32"/>
                <a:gd name="T63" fmla="*/ 2 h 7"/>
                <a:gd name="T64" fmla="*/ 4 w 32"/>
                <a:gd name="T65" fmla="*/ 2 h 7"/>
                <a:gd name="T66" fmla="*/ 2 w 32"/>
                <a:gd name="T67" fmla="*/ 3 h 7"/>
                <a:gd name="T68" fmla="*/ 0 w 32"/>
                <a:gd name="T69" fmla="*/ 4 h 7"/>
                <a:gd name="T70" fmla="*/ 1 w 32"/>
                <a:gd name="T71" fmla="*/ 4 h 7"/>
                <a:gd name="T72" fmla="*/ 0 w 32"/>
                <a:gd name="T7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 h="7">
                  <a:moveTo>
                    <a:pt x="0" y="4"/>
                  </a:moveTo>
                  <a:lnTo>
                    <a:pt x="1" y="4"/>
                  </a:lnTo>
                  <a:lnTo>
                    <a:pt x="3" y="3"/>
                  </a:lnTo>
                  <a:lnTo>
                    <a:pt x="5" y="3"/>
                  </a:lnTo>
                  <a:lnTo>
                    <a:pt x="7" y="2"/>
                  </a:lnTo>
                  <a:lnTo>
                    <a:pt x="8" y="2"/>
                  </a:lnTo>
                  <a:lnTo>
                    <a:pt x="10" y="1"/>
                  </a:lnTo>
                  <a:lnTo>
                    <a:pt x="12" y="1"/>
                  </a:lnTo>
                  <a:lnTo>
                    <a:pt x="15" y="1"/>
                  </a:lnTo>
                  <a:lnTo>
                    <a:pt x="16" y="1"/>
                  </a:lnTo>
                  <a:lnTo>
                    <a:pt x="19" y="1"/>
                  </a:lnTo>
                  <a:lnTo>
                    <a:pt x="21" y="2"/>
                  </a:lnTo>
                  <a:lnTo>
                    <a:pt x="23" y="2"/>
                  </a:lnTo>
                  <a:lnTo>
                    <a:pt x="24" y="3"/>
                  </a:lnTo>
                  <a:lnTo>
                    <a:pt x="26" y="3"/>
                  </a:lnTo>
                  <a:lnTo>
                    <a:pt x="27" y="4"/>
                  </a:lnTo>
                  <a:lnTo>
                    <a:pt x="29" y="5"/>
                  </a:lnTo>
                  <a:lnTo>
                    <a:pt x="31" y="6"/>
                  </a:lnTo>
                  <a:lnTo>
                    <a:pt x="31" y="6"/>
                  </a:lnTo>
                  <a:lnTo>
                    <a:pt x="30" y="5"/>
                  </a:lnTo>
                  <a:lnTo>
                    <a:pt x="28" y="4"/>
                  </a:lnTo>
                  <a:lnTo>
                    <a:pt x="26" y="3"/>
                  </a:lnTo>
                  <a:lnTo>
                    <a:pt x="24" y="2"/>
                  </a:lnTo>
                  <a:lnTo>
                    <a:pt x="23" y="2"/>
                  </a:lnTo>
                  <a:lnTo>
                    <a:pt x="21" y="1"/>
                  </a:lnTo>
                  <a:lnTo>
                    <a:pt x="19" y="1"/>
                  </a:lnTo>
                  <a:lnTo>
                    <a:pt x="17" y="0"/>
                  </a:lnTo>
                  <a:lnTo>
                    <a:pt x="15" y="0"/>
                  </a:lnTo>
                  <a:lnTo>
                    <a:pt x="12" y="0"/>
                  </a:lnTo>
                  <a:lnTo>
                    <a:pt x="10" y="1"/>
                  </a:lnTo>
                  <a:lnTo>
                    <a:pt x="8" y="1"/>
                  </a:lnTo>
                  <a:lnTo>
                    <a:pt x="6" y="2"/>
                  </a:lnTo>
                  <a:lnTo>
                    <a:pt x="4" y="2"/>
                  </a:lnTo>
                  <a:lnTo>
                    <a:pt x="2" y="3"/>
                  </a:lnTo>
                  <a:lnTo>
                    <a:pt x="0" y="4"/>
                  </a:lnTo>
                  <a:lnTo>
                    <a:pt x="1"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5" name="Freeform 51"/>
            <p:cNvSpPr>
              <a:spLocks/>
            </p:cNvSpPr>
            <p:nvPr/>
          </p:nvSpPr>
          <p:spPr bwMode="auto">
            <a:xfrm>
              <a:off x="5740" y="608"/>
              <a:ext cx="242" cy="71"/>
            </a:xfrm>
            <a:custGeom>
              <a:avLst/>
              <a:gdLst>
                <a:gd name="T0" fmla="*/ 0 w 242"/>
                <a:gd name="T1" fmla="*/ 1 h 71"/>
                <a:gd name="T2" fmla="*/ 0 w 242"/>
                <a:gd name="T3" fmla="*/ 1 h 71"/>
                <a:gd name="T4" fmla="*/ 240 w 242"/>
                <a:gd name="T5" fmla="*/ 70 h 71"/>
                <a:gd name="T6" fmla="*/ 241 w 242"/>
                <a:gd name="T7" fmla="*/ 69 h 71"/>
                <a:gd name="T8" fmla="*/ 0 w 242"/>
                <a:gd name="T9" fmla="*/ 0 h 71"/>
                <a:gd name="T10" fmla="*/ 0 w 242"/>
                <a:gd name="T11" fmla="*/ 1 h 71"/>
              </a:gdLst>
              <a:ahLst/>
              <a:cxnLst>
                <a:cxn ang="0">
                  <a:pos x="T0" y="T1"/>
                </a:cxn>
                <a:cxn ang="0">
                  <a:pos x="T2" y="T3"/>
                </a:cxn>
                <a:cxn ang="0">
                  <a:pos x="T4" y="T5"/>
                </a:cxn>
                <a:cxn ang="0">
                  <a:pos x="T6" y="T7"/>
                </a:cxn>
                <a:cxn ang="0">
                  <a:pos x="T8" y="T9"/>
                </a:cxn>
                <a:cxn ang="0">
                  <a:pos x="T10" y="T11"/>
                </a:cxn>
              </a:cxnLst>
              <a:rect l="0" t="0" r="r" b="b"/>
              <a:pathLst>
                <a:path w="242" h="71">
                  <a:moveTo>
                    <a:pt x="0" y="1"/>
                  </a:moveTo>
                  <a:lnTo>
                    <a:pt x="0" y="1"/>
                  </a:lnTo>
                  <a:lnTo>
                    <a:pt x="240" y="70"/>
                  </a:lnTo>
                  <a:lnTo>
                    <a:pt x="241" y="69"/>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6" name="Freeform 52"/>
            <p:cNvSpPr>
              <a:spLocks/>
            </p:cNvSpPr>
            <p:nvPr/>
          </p:nvSpPr>
          <p:spPr bwMode="auto">
            <a:xfrm>
              <a:off x="5703" y="608"/>
              <a:ext cx="31" cy="13"/>
            </a:xfrm>
            <a:custGeom>
              <a:avLst/>
              <a:gdLst>
                <a:gd name="T0" fmla="*/ 1 w 31"/>
                <a:gd name="T1" fmla="*/ 11 h 13"/>
                <a:gd name="T2" fmla="*/ 1 w 31"/>
                <a:gd name="T3" fmla="*/ 11 h 13"/>
                <a:gd name="T4" fmla="*/ 30 w 31"/>
                <a:gd name="T5" fmla="*/ 1 h 13"/>
                <a:gd name="T6" fmla="*/ 30 w 31"/>
                <a:gd name="T7" fmla="*/ 0 h 13"/>
                <a:gd name="T8" fmla="*/ 1 w 31"/>
                <a:gd name="T9" fmla="*/ 11 h 13"/>
                <a:gd name="T10" fmla="*/ 1 w 31"/>
                <a:gd name="T11" fmla="*/ 12 h 13"/>
                <a:gd name="T12" fmla="*/ 1 w 31"/>
                <a:gd name="T13" fmla="*/ 11 h 13"/>
                <a:gd name="T14" fmla="*/ 0 w 31"/>
                <a:gd name="T15" fmla="*/ 11 h 13"/>
                <a:gd name="T16" fmla="*/ 1 w 31"/>
                <a:gd name="T17" fmla="*/ 12 h 13"/>
                <a:gd name="T18" fmla="*/ 1 w 31"/>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3">
                  <a:moveTo>
                    <a:pt x="1" y="11"/>
                  </a:moveTo>
                  <a:lnTo>
                    <a:pt x="1" y="11"/>
                  </a:lnTo>
                  <a:lnTo>
                    <a:pt x="30" y="1"/>
                  </a:lnTo>
                  <a:lnTo>
                    <a:pt x="30" y="0"/>
                  </a:lnTo>
                  <a:lnTo>
                    <a:pt x="1" y="11"/>
                  </a:lnTo>
                  <a:lnTo>
                    <a:pt x="1" y="12"/>
                  </a:lnTo>
                  <a:lnTo>
                    <a:pt x="1" y="11"/>
                  </a:lnTo>
                  <a:lnTo>
                    <a:pt x="0" y="11"/>
                  </a:lnTo>
                  <a:lnTo>
                    <a:pt x="1" y="12"/>
                  </a:lnTo>
                  <a:lnTo>
                    <a:pt x="1"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7" name="Freeform 53"/>
            <p:cNvSpPr>
              <a:spLocks/>
            </p:cNvSpPr>
            <p:nvPr/>
          </p:nvSpPr>
          <p:spPr bwMode="auto">
            <a:xfrm>
              <a:off x="5704" y="624"/>
              <a:ext cx="252" cy="55"/>
            </a:xfrm>
            <a:custGeom>
              <a:avLst/>
              <a:gdLst>
                <a:gd name="T0" fmla="*/ 251 w 252"/>
                <a:gd name="T1" fmla="*/ 54 h 55"/>
                <a:gd name="T2" fmla="*/ 250 w 252"/>
                <a:gd name="T3" fmla="*/ 53 h 55"/>
                <a:gd name="T4" fmla="*/ 0 w 252"/>
                <a:gd name="T5" fmla="*/ 0 h 55"/>
                <a:gd name="T6" fmla="*/ 0 w 252"/>
                <a:gd name="T7" fmla="*/ 2 h 55"/>
                <a:gd name="T8" fmla="*/ 250 w 252"/>
                <a:gd name="T9" fmla="*/ 54 h 55"/>
                <a:gd name="T10" fmla="*/ 251 w 252"/>
                <a:gd name="T11" fmla="*/ 54 h 55"/>
                <a:gd name="T12" fmla="*/ 251 w 252"/>
                <a:gd name="T13" fmla="*/ 53 h 55"/>
                <a:gd name="T14" fmla="*/ 250 w 252"/>
                <a:gd name="T15" fmla="*/ 53 h 55"/>
                <a:gd name="T16" fmla="*/ 251 w 252"/>
                <a:gd name="T17" fmla="*/ 5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55">
                  <a:moveTo>
                    <a:pt x="251" y="54"/>
                  </a:moveTo>
                  <a:lnTo>
                    <a:pt x="250" y="53"/>
                  </a:lnTo>
                  <a:lnTo>
                    <a:pt x="0" y="0"/>
                  </a:lnTo>
                  <a:lnTo>
                    <a:pt x="0" y="2"/>
                  </a:lnTo>
                  <a:lnTo>
                    <a:pt x="250" y="54"/>
                  </a:lnTo>
                  <a:lnTo>
                    <a:pt x="251" y="54"/>
                  </a:lnTo>
                  <a:lnTo>
                    <a:pt x="251" y="53"/>
                  </a:lnTo>
                  <a:lnTo>
                    <a:pt x="250" y="53"/>
                  </a:lnTo>
                  <a:lnTo>
                    <a:pt x="251" y="5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8" name="Freeform 54"/>
            <p:cNvSpPr>
              <a:spLocks/>
            </p:cNvSpPr>
            <p:nvPr/>
          </p:nvSpPr>
          <p:spPr bwMode="auto">
            <a:xfrm>
              <a:off x="5956" y="684"/>
              <a:ext cx="5" cy="3"/>
            </a:xfrm>
            <a:custGeom>
              <a:avLst/>
              <a:gdLst>
                <a:gd name="T0" fmla="*/ 0 w 5"/>
                <a:gd name="T1" fmla="*/ 2 h 3"/>
                <a:gd name="T2" fmla="*/ 0 w 5"/>
                <a:gd name="T3" fmla="*/ 2 h 3"/>
                <a:gd name="T4" fmla="*/ 2 w 5"/>
                <a:gd name="T5" fmla="*/ 0 h 3"/>
                <a:gd name="T6" fmla="*/ 4 w 5"/>
                <a:gd name="T7" fmla="*/ 0 h 3"/>
                <a:gd name="T8" fmla="*/ 2 w 5"/>
                <a:gd name="T9" fmla="*/ 2 h 3"/>
                <a:gd name="T10" fmla="*/ 0 w 5"/>
                <a:gd name="T11" fmla="*/ 2 h 3"/>
              </a:gdLst>
              <a:ahLst/>
              <a:cxnLst>
                <a:cxn ang="0">
                  <a:pos x="T0" y="T1"/>
                </a:cxn>
                <a:cxn ang="0">
                  <a:pos x="T2" y="T3"/>
                </a:cxn>
                <a:cxn ang="0">
                  <a:pos x="T4" y="T5"/>
                </a:cxn>
                <a:cxn ang="0">
                  <a:pos x="T6" y="T7"/>
                </a:cxn>
                <a:cxn ang="0">
                  <a:pos x="T8" y="T9"/>
                </a:cxn>
                <a:cxn ang="0">
                  <a:pos x="T10" y="T11"/>
                </a:cxn>
              </a:cxnLst>
              <a:rect l="0" t="0" r="r" b="b"/>
              <a:pathLst>
                <a:path w="5" h="3">
                  <a:moveTo>
                    <a:pt x="0" y="2"/>
                  </a:moveTo>
                  <a:lnTo>
                    <a:pt x="0" y="2"/>
                  </a:lnTo>
                  <a:lnTo>
                    <a:pt x="2" y="0"/>
                  </a:lnTo>
                  <a:lnTo>
                    <a:pt x="4" y="0"/>
                  </a:lnTo>
                  <a:lnTo>
                    <a:pt x="2" y="2"/>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79" name="Freeform 55"/>
            <p:cNvSpPr>
              <a:spLocks/>
            </p:cNvSpPr>
            <p:nvPr/>
          </p:nvSpPr>
          <p:spPr bwMode="auto">
            <a:xfrm>
              <a:off x="5589" y="768"/>
              <a:ext cx="1" cy="6"/>
            </a:xfrm>
            <a:custGeom>
              <a:avLst/>
              <a:gdLst>
                <a:gd name="T0" fmla="*/ 0 w 1"/>
                <a:gd name="T1" fmla="*/ 0 h 6"/>
                <a:gd name="T2" fmla="*/ 0 w 1"/>
                <a:gd name="T3" fmla="*/ 0 h 6"/>
                <a:gd name="T4" fmla="*/ 0 w 1"/>
                <a:gd name="T5" fmla="*/ 0 h 6"/>
                <a:gd name="T6" fmla="*/ 0 w 1"/>
                <a:gd name="T7" fmla="*/ 0 h 6"/>
                <a:gd name="T8" fmla="*/ 0 w 1"/>
                <a:gd name="T9" fmla="*/ 0 h 6"/>
                <a:gd name="T10" fmla="*/ 0 w 1"/>
                <a:gd name="T11" fmla="*/ 5 h 6"/>
                <a:gd name="T12" fmla="*/ 0 w 1"/>
                <a:gd name="T13" fmla="*/ 5 h 6"/>
                <a:gd name="T14" fmla="*/ 0 w 1"/>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6">
                  <a:moveTo>
                    <a:pt x="0" y="0"/>
                  </a:moveTo>
                  <a:lnTo>
                    <a:pt x="0" y="0"/>
                  </a:lnTo>
                  <a:lnTo>
                    <a:pt x="0" y="0"/>
                  </a:lnTo>
                  <a:lnTo>
                    <a:pt x="0" y="0"/>
                  </a:lnTo>
                  <a:lnTo>
                    <a:pt x="0" y="0"/>
                  </a:lnTo>
                  <a:lnTo>
                    <a:pt x="0" y="5"/>
                  </a:lnTo>
                  <a:lnTo>
                    <a:pt x="0" y="5"/>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0" name="Freeform 56"/>
            <p:cNvSpPr>
              <a:spLocks/>
            </p:cNvSpPr>
            <p:nvPr/>
          </p:nvSpPr>
          <p:spPr bwMode="auto">
            <a:xfrm>
              <a:off x="5589" y="773"/>
              <a:ext cx="8" cy="2"/>
            </a:xfrm>
            <a:custGeom>
              <a:avLst/>
              <a:gdLst>
                <a:gd name="T0" fmla="*/ 0 w 8"/>
                <a:gd name="T1" fmla="*/ 1 h 2"/>
                <a:gd name="T2" fmla="*/ 0 w 8"/>
                <a:gd name="T3" fmla="*/ 1 h 2"/>
                <a:gd name="T4" fmla="*/ 1 w 8"/>
                <a:gd name="T5" fmla="*/ 1 h 2"/>
                <a:gd name="T6" fmla="*/ 2 w 8"/>
                <a:gd name="T7" fmla="*/ 1 h 2"/>
                <a:gd name="T8" fmla="*/ 4 w 8"/>
                <a:gd name="T9" fmla="*/ 1 h 2"/>
                <a:gd name="T10" fmla="*/ 5 w 8"/>
                <a:gd name="T11" fmla="*/ 1 h 2"/>
                <a:gd name="T12" fmla="*/ 6 w 8"/>
                <a:gd name="T13" fmla="*/ 0 h 2"/>
                <a:gd name="T14" fmla="*/ 7 w 8"/>
                <a:gd name="T15" fmla="*/ 0 h 2"/>
                <a:gd name="T16" fmla="*/ 0 w 8"/>
                <a:gd name="T17" fmla="*/ 1 h 2"/>
                <a:gd name="T18" fmla="*/ 7 w 8"/>
                <a:gd name="T19" fmla="*/ 0 h 2"/>
                <a:gd name="T20" fmla="*/ 6 w 8"/>
                <a:gd name="T21" fmla="*/ 0 h 2"/>
                <a:gd name="T22" fmla="*/ 5 w 8"/>
                <a:gd name="T23" fmla="*/ 1 h 2"/>
                <a:gd name="T24" fmla="*/ 4 w 8"/>
                <a:gd name="T25" fmla="*/ 1 h 2"/>
                <a:gd name="T26" fmla="*/ 2 w 8"/>
                <a:gd name="T27" fmla="*/ 1 h 2"/>
                <a:gd name="T28" fmla="*/ 1 w 8"/>
                <a:gd name="T29" fmla="*/ 1 h 2"/>
                <a:gd name="T30" fmla="*/ 0 w 8"/>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2">
                  <a:moveTo>
                    <a:pt x="0" y="1"/>
                  </a:moveTo>
                  <a:lnTo>
                    <a:pt x="0" y="1"/>
                  </a:lnTo>
                  <a:lnTo>
                    <a:pt x="1" y="1"/>
                  </a:lnTo>
                  <a:lnTo>
                    <a:pt x="2" y="1"/>
                  </a:lnTo>
                  <a:lnTo>
                    <a:pt x="4" y="1"/>
                  </a:lnTo>
                  <a:lnTo>
                    <a:pt x="5" y="1"/>
                  </a:lnTo>
                  <a:lnTo>
                    <a:pt x="6" y="0"/>
                  </a:lnTo>
                  <a:lnTo>
                    <a:pt x="7" y="0"/>
                  </a:lnTo>
                  <a:lnTo>
                    <a:pt x="0" y="1"/>
                  </a:lnTo>
                  <a:lnTo>
                    <a:pt x="7" y="0"/>
                  </a:lnTo>
                  <a:lnTo>
                    <a:pt x="6" y="0"/>
                  </a:lnTo>
                  <a:lnTo>
                    <a:pt x="5" y="1"/>
                  </a:lnTo>
                  <a:lnTo>
                    <a:pt x="4" y="1"/>
                  </a:lnTo>
                  <a:lnTo>
                    <a:pt x="2" y="1"/>
                  </a:lnTo>
                  <a:lnTo>
                    <a:pt x="1" y="1"/>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1" name="Freeform 57"/>
            <p:cNvSpPr>
              <a:spLocks/>
            </p:cNvSpPr>
            <p:nvPr/>
          </p:nvSpPr>
          <p:spPr bwMode="auto">
            <a:xfrm>
              <a:off x="5589" y="769"/>
              <a:ext cx="1" cy="4"/>
            </a:xfrm>
            <a:custGeom>
              <a:avLst/>
              <a:gdLst>
                <a:gd name="T0" fmla="*/ 0 w 1"/>
                <a:gd name="T1" fmla="*/ 3 h 4"/>
                <a:gd name="T2" fmla="*/ 0 w 1"/>
                <a:gd name="T3" fmla="*/ 3 h 4"/>
                <a:gd name="T4" fmla="*/ 0 w 1"/>
                <a:gd name="T5" fmla="*/ 2 h 4"/>
                <a:gd name="T6" fmla="*/ 0 w 1"/>
                <a:gd name="T7" fmla="*/ 2 h 4"/>
                <a:gd name="T8" fmla="*/ 0 w 1"/>
                <a:gd name="T9" fmla="*/ 1 h 4"/>
                <a:gd name="T10" fmla="*/ 0 w 1"/>
                <a:gd name="T11" fmla="*/ 1 h 4"/>
                <a:gd name="T12" fmla="*/ 0 w 1"/>
                <a:gd name="T13" fmla="*/ 1 h 4"/>
                <a:gd name="T14" fmla="*/ 0 w 1"/>
                <a:gd name="T15" fmla="*/ 0 h 4"/>
                <a:gd name="T16" fmla="*/ 0 w 1"/>
                <a:gd name="T17" fmla="*/ 0 h 4"/>
                <a:gd name="T18" fmla="*/ 0 w 1"/>
                <a:gd name="T19" fmla="*/ 0 h 4"/>
                <a:gd name="T20" fmla="*/ 0 w 1"/>
                <a:gd name="T21" fmla="*/ 1 h 4"/>
                <a:gd name="T22" fmla="*/ 0 w 1"/>
                <a:gd name="T23" fmla="*/ 1 h 4"/>
                <a:gd name="T24" fmla="*/ 0 w 1"/>
                <a:gd name="T25" fmla="*/ 1 h 4"/>
                <a:gd name="T26" fmla="*/ 0 w 1"/>
                <a:gd name="T27" fmla="*/ 1 h 4"/>
                <a:gd name="T28" fmla="*/ 0 w 1"/>
                <a:gd name="T2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 h="4">
                  <a:moveTo>
                    <a:pt x="0" y="3"/>
                  </a:moveTo>
                  <a:lnTo>
                    <a:pt x="0" y="3"/>
                  </a:lnTo>
                  <a:lnTo>
                    <a:pt x="0" y="2"/>
                  </a:lnTo>
                  <a:lnTo>
                    <a:pt x="0" y="2"/>
                  </a:lnTo>
                  <a:lnTo>
                    <a:pt x="0" y="1"/>
                  </a:lnTo>
                  <a:lnTo>
                    <a:pt x="0" y="1"/>
                  </a:lnTo>
                  <a:lnTo>
                    <a:pt x="0" y="1"/>
                  </a:lnTo>
                  <a:lnTo>
                    <a:pt x="0" y="0"/>
                  </a:lnTo>
                  <a:lnTo>
                    <a:pt x="0" y="0"/>
                  </a:lnTo>
                  <a:lnTo>
                    <a:pt x="0" y="0"/>
                  </a:lnTo>
                  <a:lnTo>
                    <a:pt x="0" y="1"/>
                  </a:lnTo>
                  <a:lnTo>
                    <a:pt x="0" y="1"/>
                  </a:lnTo>
                  <a:lnTo>
                    <a:pt x="0" y="1"/>
                  </a:lnTo>
                  <a:lnTo>
                    <a:pt x="0" y="1"/>
                  </a:lnTo>
                  <a:lnTo>
                    <a:pt x="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2" name="Freeform 58"/>
            <p:cNvSpPr>
              <a:spLocks/>
            </p:cNvSpPr>
            <p:nvPr/>
          </p:nvSpPr>
          <p:spPr bwMode="auto">
            <a:xfrm>
              <a:off x="5601" y="724"/>
              <a:ext cx="39" cy="20"/>
            </a:xfrm>
            <a:custGeom>
              <a:avLst/>
              <a:gdLst>
                <a:gd name="T0" fmla="*/ 38 w 39"/>
                <a:gd name="T1" fmla="*/ 19 h 20"/>
                <a:gd name="T2" fmla="*/ 0 w 39"/>
                <a:gd name="T3" fmla="*/ 0 h 20"/>
                <a:gd name="T4" fmla="*/ 0 w 39"/>
                <a:gd name="T5" fmla="*/ 1 h 20"/>
                <a:gd name="T6" fmla="*/ 0 w 39"/>
                <a:gd name="T7" fmla="*/ 0 h 20"/>
                <a:gd name="T8" fmla="*/ 38 w 39"/>
                <a:gd name="T9" fmla="*/ 19 h 20"/>
              </a:gdLst>
              <a:ahLst/>
              <a:cxnLst>
                <a:cxn ang="0">
                  <a:pos x="T0" y="T1"/>
                </a:cxn>
                <a:cxn ang="0">
                  <a:pos x="T2" y="T3"/>
                </a:cxn>
                <a:cxn ang="0">
                  <a:pos x="T4" y="T5"/>
                </a:cxn>
                <a:cxn ang="0">
                  <a:pos x="T6" y="T7"/>
                </a:cxn>
                <a:cxn ang="0">
                  <a:pos x="T8" y="T9"/>
                </a:cxn>
              </a:cxnLst>
              <a:rect l="0" t="0" r="r" b="b"/>
              <a:pathLst>
                <a:path w="39" h="20">
                  <a:moveTo>
                    <a:pt x="38" y="19"/>
                  </a:moveTo>
                  <a:lnTo>
                    <a:pt x="0" y="0"/>
                  </a:lnTo>
                  <a:lnTo>
                    <a:pt x="0" y="1"/>
                  </a:lnTo>
                  <a:lnTo>
                    <a:pt x="0" y="0"/>
                  </a:lnTo>
                  <a:lnTo>
                    <a:pt x="38" y="1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3" name="Freeform 59"/>
            <p:cNvSpPr>
              <a:spLocks/>
            </p:cNvSpPr>
            <p:nvPr/>
          </p:nvSpPr>
          <p:spPr bwMode="auto">
            <a:xfrm>
              <a:off x="5601" y="724"/>
              <a:ext cx="45" cy="26"/>
            </a:xfrm>
            <a:custGeom>
              <a:avLst/>
              <a:gdLst>
                <a:gd name="T0" fmla="*/ 44 w 45"/>
                <a:gd name="T1" fmla="*/ 25 h 26"/>
                <a:gd name="T2" fmla="*/ 0 w 45"/>
                <a:gd name="T3" fmla="*/ 0 h 26"/>
                <a:gd name="T4" fmla="*/ 0 w 45"/>
                <a:gd name="T5" fmla="*/ 1 h 26"/>
                <a:gd name="T6" fmla="*/ 0 w 45"/>
                <a:gd name="T7" fmla="*/ 0 h 26"/>
                <a:gd name="T8" fmla="*/ 44 w 45"/>
                <a:gd name="T9" fmla="*/ 25 h 26"/>
                <a:gd name="T10" fmla="*/ 0 w 45"/>
                <a:gd name="T11" fmla="*/ 0 h 26"/>
                <a:gd name="T12" fmla="*/ 0 w 45"/>
                <a:gd name="T13" fmla="*/ 1 h 26"/>
                <a:gd name="T14" fmla="*/ 0 w 45"/>
                <a:gd name="T15" fmla="*/ 0 h 26"/>
                <a:gd name="T16" fmla="*/ 44 w 45"/>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6">
                  <a:moveTo>
                    <a:pt x="44" y="25"/>
                  </a:moveTo>
                  <a:lnTo>
                    <a:pt x="0" y="0"/>
                  </a:lnTo>
                  <a:lnTo>
                    <a:pt x="0" y="1"/>
                  </a:lnTo>
                  <a:lnTo>
                    <a:pt x="0" y="0"/>
                  </a:lnTo>
                  <a:lnTo>
                    <a:pt x="44" y="25"/>
                  </a:lnTo>
                  <a:lnTo>
                    <a:pt x="0" y="0"/>
                  </a:lnTo>
                  <a:lnTo>
                    <a:pt x="0" y="1"/>
                  </a:lnTo>
                  <a:lnTo>
                    <a:pt x="0" y="0"/>
                  </a:lnTo>
                  <a:lnTo>
                    <a:pt x="44" y="2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4" name="Freeform 60"/>
            <p:cNvSpPr>
              <a:spLocks/>
            </p:cNvSpPr>
            <p:nvPr/>
          </p:nvSpPr>
          <p:spPr bwMode="auto">
            <a:xfrm>
              <a:off x="5600" y="723"/>
              <a:ext cx="41" cy="22"/>
            </a:xfrm>
            <a:custGeom>
              <a:avLst/>
              <a:gdLst>
                <a:gd name="T0" fmla="*/ 1 w 41"/>
                <a:gd name="T1" fmla="*/ 1 h 22"/>
                <a:gd name="T2" fmla="*/ 1 w 41"/>
                <a:gd name="T3" fmla="*/ 2 h 22"/>
                <a:gd name="T4" fmla="*/ 39 w 41"/>
                <a:gd name="T5" fmla="*/ 21 h 22"/>
                <a:gd name="T6" fmla="*/ 40 w 41"/>
                <a:gd name="T7" fmla="*/ 20 h 22"/>
                <a:gd name="T8" fmla="*/ 1 w 41"/>
                <a:gd name="T9" fmla="*/ 1 h 22"/>
                <a:gd name="T10" fmla="*/ 0 w 41"/>
                <a:gd name="T11" fmla="*/ 1 h 22"/>
                <a:gd name="T12" fmla="*/ 1 w 41"/>
                <a:gd name="T13" fmla="*/ 1 h 22"/>
                <a:gd name="T14" fmla="*/ 0 w 41"/>
                <a:gd name="T15" fmla="*/ 0 h 22"/>
                <a:gd name="T16" fmla="*/ 0 w 41"/>
                <a:gd name="T17" fmla="*/ 1 h 22"/>
                <a:gd name="T18" fmla="*/ 1 w 41"/>
                <a:gd name="T1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2">
                  <a:moveTo>
                    <a:pt x="1" y="1"/>
                  </a:moveTo>
                  <a:lnTo>
                    <a:pt x="1" y="2"/>
                  </a:lnTo>
                  <a:lnTo>
                    <a:pt x="39" y="21"/>
                  </a:lnTo>
                  <a:lnTo>
                    <a:pt x="40" y="20"/>
                  </a:lnTo>
                  <a:lnTo>
                    <a:pt x="1" y="1"/>
                  </a:lnTo>
                  <a:lnTo>
                    <a:pt x="0" y="1"/>
                  </a:lnTo>
                  <a:lnTo>
                    <a:pt x="1" y="1"/>
                  </a:lnTo>
                  <a:lnTo>
                    <a:pt x="0" y="0"/>
                  </a:lnTo>
                  <a:lnTo>
                    <a:pt x="0" y="1"/>
                  </a:lnTo>
                  <a:lnTo>
                    <a:pt x="1"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5" name="Freeform 61"/>
            <p:cNvSpPr>
              <a:spLocks/>
            </p:cNvSpPr>
            <p:nvPr/>
          </p:nvSpPr>
          <p:spPr bwMode="auto">
            <a:xfrm>
              <a:off x="5596" y="719"/>
              <a:ext cx="5" cy="6"/>
            </a:xfrm>
            <a:custGeom>
              <a:avLst/>
              <a:gdLst>
                <a:gd name="T0" fmla="*/ 2 w 5"/>
                <a:gd name="T1" fmla="*/ 5 h 6"/>
                <a:gd name="T2" fmla="*/ 2 w 5"/>
                <a:gd name="T3" fmla="*/ 5 h 6"/>
                <a:gd name="T4" fmla="*/ 4 w 5"/>
                <a:gd name="T5" fmla="*/ 5 h 6"/>
                <a:gd name="T6" fmla="*/ 4 w 5"/>
                <a:gd name="T7" fmla="*/ 0 h 6"/>
                <a:gd name="T8" fmla="*/ 2 w 5"/>
                <a:gd name="T9" fmla="*/ 0 h 6"/>
                <a:gd name="T10" fmla="*/ 0 w 5"/>
                <a:gd name="T11" fmla="*/ 0 h 6"/>
                <a:gd name="T12" fmla="*/ 2 w 5"/>
                <a:gd name="T13" fmla="*/ 5 h 6"/>
                <a:gd name="T14" fmla="*/ 4 w 5"/>
                <a:gd name="T15" fmla="*/ 5 h 6"/>
                <a:gd name="T16" fmla="*/ 2 w 5"/>
                <a:gd name="T17" fmla="*/ 0 h 6"/>
                <a:gd name="T18" fmla="*/ 2 w 5"/>
                <a:gd name="T19" fmla="*/ 5 h 6"/>
                <a:gd name="T20" fmla="*/ 2 w 5"/>
                <a:gd name="T21" fmla="*/ 0 h 6"/>
                <a:gd name="T22" fmla="*/ 2 w 5"/>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6">
                  <a:moveTo>
                    <a:pt x="2" y="5"/>
                  </a:moveTo>
                  <a:lnTo>
                    <a:pt x="2" y="5"/>
                  </a:lnTo>
                  <a:lnTo>
                    <a:pt x="4" y="5"/>
                  </a:lnTo>
                  <a:lnTo>
                    <a:pt x="4" y="0"/>
                  </a:lnTo>
                  <a:lnTo>
                    <a:pt x="2" y="0"/>
                  </a:lnTo>
                  <a:lnTo>
                    <a:pt x="0" y="0"/>
                  </a:lnTo>
                  <a:lnTo>
                    <a:pt x="2" y="5"/>
                  </a:lnTo>
                  <a:lnTo>
                    <a:pt x="4" y="5"/>
                  </a:lnTo>
                  <a:lnTo>
                    <a:pt x="2" y="0"/>
                  </a:lnTo>
                  <a:lnTo>
                    <a:pt x="2" y="5"/>
                  </a:lnTo>
                  <a:lnTo>
                    <a:pt x="2" y="0"/>
                  </a:lnTo>
                  <a:lnTo>
                    <a:pt x="2"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6" name="Freeform 62"/>
            <p:cNvSpPr>
              <a:spLocks/>
            </p:cNvSpPr>
            <p:nvPr/>
          </p:nvSpPr>
          <p:spPr bwMode="auto">
            <a:xfrm>
              <a:off x="6019" y="734"/>
              <a:ext cx="89" cy="100"/>
            </a:xfrm>
            <a:custGeom>
              <a:avLst/>
              <a:gdLst>
                <a:gd name="T0" fmla="*/ 46 w 89"/>
                <a:gd name="T1" fmla="*/ 99 h 100"/>
                <a:gd name="T2" fmla="*/ 54 w 89"/>
                <a:gd name="T3" fmla="*/ 99 h 100"/>
                <a:gd name="T4" fmla="*/ 62 w 89"/>
                <a:gd name="T5" fmla="*/ 98 h 100"/>
                <a:gd name="T6" fmla="*/ 68 w 89"/>
                <a:gd name="T7" fmla="*/ 96 h 100"/>
                <a:gd name="T8" fmla="*/ 74 w 89"/>
                <a:gd name="T9" fmla="*/ 93 h 100"/>
                <a:gd name="T10" fmla="*/ 79 w 89"/>
                <a:gd name="T11" fmla="*/ 90 h 100"/>
                <a:gd name="T12" fmla="*/ 82 w 89"/>
                <a:gd name="T13" fmla="*/ 85 h 100"/>
                <a:gd name="T14" fmla="*/ 84 w 89"/>
                <a:gd name="T15" fmla="*/ 81 h 100"/>
                <a:gd name="T16" fmla="*/ 86 w 89"/>
                <a:gd name="T17" fmla="*/ 76 h 100"/>
                <a:gd name="T18" fmla="*/ 87 w 89"/>
                <a:gd name="T19" fmla="*/ 71 h 100"/>
                <a:gd name="T20" fmla="*/ 88 w 89"/>
                <a:gd name="T21" fmla="*/ 66 h 100"/>
                <a:gd name="T22" fmla="*/ 88 w 89"/>
                <a:gd name="T23" fmla="*/ 61 h 100"/>
                <a:gd name="T24" fmla="*/ 88 w 89"/>
                <a:gd name="T25" fmla="*/ 57 h 100"/>
                <a:gd name="T26" fmla="*/ 88 w 89"/>
                <a:gd name="T27" fmla="*/ 53 h 100"/>
                <a:gd name="T28" fmla="*/ 88 w 89"/>
                <a:gd name="T29" fmla="*/ 50 h 100"/>
                <a:gd name="T30" fmla="*/ 88 w 89"/>
                <a:gd name="T31" fmla="*/ 48 h 100"/>
                <a:gd name="T32" fmla="*/ 87 w 89"/>
                <a:gd name="T33" fmla="*/ 46 h 100"/>
                <a:gd name="T34" fmla="*/ 86 w 89"/>
                <a:gd name="T35" fmla="*/ 42 h 100"/>
                <a:gd name="T36" fmla="*/ 83 w 89"/>
                <a:gd name="T37" fmla="*/ 36 h 100"/>
                <a:gd name="T38" fmla="*/ 79 w 89"/>
                <a:gd name="T39" fmla="*/ 30 h 100"/>
                <a:gd name="T40" fmla="*/ 72 w 89"/>
                <a:gd name="T41" fmla="*/ 24 h 100"/>
                <a:gd name="T42" fmla="*/ 66 w 89"/>
                <a:gd name="T43" fmla="*/ 16 h 100"/>
                <a:gd name="T44" fmla="*/ 56 w 89"/>
                <a:gd name="T45" fmla="*/ 10 h 100"/>
                <a:gd name="T46" fmla="*/ 44 w 89"/>
                <a:gd name="T47" fmla="*/ 5 h 100"/>
                <a:gd name="T48" fmla="*/ 35 w 89"/>
                <a:gd name="T49" fmla="*/ 2 h 100"/>
                <a:gd name="T50" fmla="*/ 29 w 89"/>
                <a:gd name="T51" fmla="*/ 0 h 100"/>
                <a:gd name="T52" fmla="*/ 23 w 89"/>
                <a:gd name="T53" fmla="*/ 0 h 100"/>
                <a:gd name="T54" fmla="*/ 17 w 89"/>
                <a:gd name="T55" fmla="*/ 2 h 100"/>
                <a:gd name="T56" fmla="*/ 10 w 89"/>
                <a:gd name="T57" fmla="*/ 6 h 100"/>
                <a:gd name="T58" fmla="*/ 5 w 89"/>
                <a:gd name="T59" fmla="*/ 11 h 100"/>
                <a:gd name="T60" fmla="*/ 1 w 89"/>
                <a:gd name="T61" fmla="*/ 19 h 100"/>
                <a:gd name="T62" fmla="*/ 0 w 89"/>
                <a:gd name="T63" fmla="*/ 28 h 100"/>
                <a:gd name="T64" fmla="*/ 0 w 89"/>
                <a:gd name="T65" fmla="*/ 38 h 100"/>
                <a:gd name="T66" fmla="*/ 1 w 89"/>
                <a:gd name="T67" fmla="*/ 43 h 100"/>
                <a:gd name="T68" fmla="*/ 2 w 89"/>
                <a:gd name="T69" fmla="*/ 49 h 100"/>
                <a:gd name="T70" fmla="*/ 4 w 89"/>
                <a:gd name="T71" fmla="*/ 56 h 100"/>
                <a:gd name="T72" fmla="*/ 6 w 89"/>
                <a:gd name="T73" fmla="*/ 61 h 100"/>
                <a:gd name="T74" fmla="*/ 8 w 89"/>
                <a:gd name="T75" fmla="*/ 67 h 100"/>
                <a:gd name="T76" fmla="*/ 12 w 89"/>
                <a:gd name="T77" fmla="*/ 74 h 100"/>
                <a:gd name="T78" fmla="*/ 16 w 89"/>
                <a:gd name="T79" fmla="*/ 78 h 100"/>
                <a:gd name="T80" fmla="*/ 19 w 89"/>
                <a:gd name="T81" fmla="*/ 82 h 100"/>
                <a:gd name="T82" fmla="*/ 21 w 89"/>
                <a:gd name="T83" fmla="*/ 86 h 100"/>
                <a:gd name="T84" fmla="*/ 24 w 89"/>
                <a:gd name="T85" fmla="*/ 89 h 100"/>
                <a:gd name="T86" fmla="*/ 27 w 89"/>
                <a:gd name="T87" fmla="*/ 91 h 100"/>
                <a:gd name="T88" fmla="*/ 30 w 89"/>
                <a:gd name="T89" fmla="*/ 94 h 100"/>
                <a:gd name="T90" fmla="*/ 32 w 89"/>
                <a:gd name="T91" fmla="*/ 95 h 100"/>
                <a:gd name="T92" fmla="*/ 36 w 89"/>
                <a:gd name="T93" fmla="*/ 97 h 100"/>
                <a:gd name="T94" fmla="*/ 39 w 89"/>
                <a:gd name="T95" fmla="*/ 9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100">
                  <a:moveTo>
                    <a:pt x="40" y="98"/>
                  </a:moveTo>
                  <a:lnTo>
                    <a:pt x="46" y="99"/>
                  </a:lnTo>
                  <a:lnTo>
                    <a:pt x="50" y="99"/>
                  </a:lnTo>
                  <a:lnTo>
                    <a:pt x="54" y="99"/>
                  </a:lnTo>
                  <a:lnTo>
                    <a:pt x="59" y="99"/>
                  </a:lnTo>
                  <a:lnTo>
                    <a:pt x="62" y="98"/>
                  </a:lnTo>
                  <a:lnTo>
                    <a:pt x="66" y="97"/>
                  </a:lnTo>
                  <a:lnTo>
                    <a:pt x="68" y="96"/>
                  </a:lnTo>
                  <a:lnTo>
                    <a:pt x="71" y="95"/>
                  </a:lnTo>
                  <a:lnTo>
                    <a:pt x="74" y="93"/>
                  </a:lnTo>
                  <a:lnTo>
                    <a:pt x="75" y="91"/>
                  </a:lnTo>
                  <a:lnTo>
                    <a:pt x="79" y="90"/>
                  </a:lnTo>
                  <a:lnTo>
                    <a:pt x="80" y="88"/>
                  </a:lnTo>
                  <a:lnTo>
                    <a:pt x="82" y="85"/>
                  </a:lnTo>
                  <a:lnTo>
                    <a:pt x="83" y="83"/>
                  </a:lnTo>
                  <a:lnTo>
                    <a:pt x="84" y="81"/>
                  </a:lnTo>
                  <a:lnTo>
                    <a:pt x="86" y="78"/>
                  </a:lnTo>
                  <a:lnTo>
                    <a:pt x="86" y="76"/>
                  </a:lnTo>
                  <a:lnTo>
                    <a:pt x="87" y="74"/>
                  </a:lnTo>
                  <a:lnTo>
                    <a:pt x="87" y="71"/>
                  </a:lnTo>
                  <a:lnTo>
                    <a:pt x="88" y="68"/>
                  </a:lnTo>
                  <a:lnTo>
                    <a:pt x="88" y="66"/>
                  </a:lnTo>
                  <a:lnTo>
                    <a:pt x="88" y="63"/>
                  </a:lnTo>
                  <a:lnTo>
                    <a:pt x="88" y="61"/>
                  </a:lnTo>
                  <a:lnTo>
                    <a:pt x="88" y="59"/>
                  </a:lnTo>
                  <a:lnTo>
                    <a:pt x="88" y="57"/>
                  </a:lnTo>
                  <a:lnTo>
                    <a:pt x="88" y="55"/>
                  </a:lnTo>
                  <a:lnTo>
                    <a:pt x="88" y="53"/>
                  </a:lnTo>
                  <a:lnTo>
                    <a:pt x="88" y="52"/>
                  </a:lnTo>
                  <a:lnTo>
                    <a:pt x="88" y="50"/>
                  </a:lnTo>
                  <a:lnTo>
                    <a:pt x="88" y="49"/>
                  </a:lnTo>
                  <a:lnTo>
                    <a:pt x="88" y="48"/>
                  </a:lnTo>
                  <a:lnTo>
                    <a:pt x="88" y="47"/>
                  </a:lnTo>
                  <a:lnTo>
                    <a:pt x="87" y="46"/>
                  </a:lnTo>
                  <a:lnTo>
                    <a:pt x="87" y="44"/>
                  </a:lnTo>
                  <a:lnTo>
                    <a:pt x="86" y="42"/>
                  </a:lnTo>
                  <a:lnTo>
                    <a:pt x="85" y="40"/>
                  </a:lnTo>
                  <a:lnTo>
                    <a:pt x="83" y="36"/>
                  </a:lnTo>
                  <a:lnTo>
                    <a:pt x="82" y="34"/>
                  </a:lnTo>
                  <a:lnTo>
                    <a:pt x="79" y="30"/>
                  </a:lnTo>
                  <a:lnTo>
                    <a:pt x="76" y="26"/>
                  </a:lnTo>
                  <a:lnTo>
                    <a:pt x="72" y="24"/>
                  </a:lnTo>
                  <a:lnTo>
                    <a:pt x="70" y="20"/>
                  </a:lnTo>
                  <a:lnTo>
                    <a:pt x="66" y="16"/>
                  </a:lnTo>
                  <a:lnTo>
                    <a:pt x="61" y="13"/>
                  </a:lnTo>
                  <a:lnTo>
                    <a:pt x="56" y="10"/>
                  </a:lnTo>
                  <a:lnTo>
                    <a:pt x="50" y="8"/>
                  </a:lnTo>
                  <a:lnTo>
                    <a:pt x="44" y="5"/>
                  </a:lnTo>
                  <a:lnTo>
                    <a:pt x="37" y="3"/>
                  </a:lnTo>
                  <a:lnTo>
                    <a:pt x="35" y="2"/>
                  </a:lnTo>
                  <a:lnTo>
                    <a:pt x="32" y="0"/>
                  </a:lnTo>
                  <a:lnTo>
                    <a:pt x="29" y="0"/>
                  </a:lnTo>
                  <a:lnTo>
                    <a:pt x="26" y="0"/>
                  </a:lnTo>
                  <a:lnTo>
                    <a:pt x="23" y="0"/>
                  </a:lnTo>
                  <a:lnTo>
                    <a:pt x="20" y="1"/>
                  </a:lnTo>
                  <a:lnTo>
                    <a:pt x="17" y="2"/>
                  </a:lnTo>
                  <a:lnTo>
                    <a:pt x="13" y="4"/>
                  </a:lnTo>
                  <a:lnTo>
                    <a:pt x="10" y="6"/>
                  </a:lnTo>
                  <a:lnTo>
                    <a:pt x="7" y="8"/>
                  </a:lnTo>
                  <a:lnTo>
                    <a:pt x="5" y="11"/>
                  </a:lnTo>
                  <a:lnTo>
                    <a:pt x="3" y="15"/>
                  </a:lnTo>
                  <a:lnTo>
                    <a:pt x="1" y="19"/>
                  </a:lnTo>
                  <a:lnTo>
                    <a:pt x="0" y="24"/>
                  </a:lnTo>
                  <a:lnTo>
                    <a:pt x="0" y="28"/>
                  </a:lnTo>
                  <a:lnTo>
                    <a:pt x="0" y="34"/>
                  </a:lnTo>
                  <a:lnTo>
                    <a:pt x="0" y="38"/>
                  </a:lnTo>
                  <a:lnTo>
                    <a:pt x="0" y="41"/>
                  </a:lnTo>
                  <a:lnTo>
                    <a:pt x="1" y="43"/>
                  </a:lnTo>
                  <a:lnTo>
                    <a:pt x="1" y="46"/>
                  </a:lnTo>
                  <a:lnTo>
                    <a:pt x="2" y="49"/>
                  </a:lnTo>
                  <a:lnTo>
                    <a:pt x="3" y="53"/>
                  </a:lnTo>
                  <a:lnTo>
                    <a:pt x="4" y="56"/>
                  </a:lnTo>
                  <a:lnTo>
                    <a:pt x="5" y="58"/>
                  </a:lnTo>
                  <a:lnTo>
                    <a:pt x="6" y="61"/>
                  </a:lnTo>
                  <a:lnTo>
                    <a:pt x="7" y="64"/>
                  </a:lnTo>
                  <a:lnTo>
                    <a:pt x="8" y="67"/>
                  </a:lnTo>
                  <a:lnTo>
                    <a:pt x="10" y="70"/>
                  </a:lnTo>
                  <a:lnTo>
                    <a:pt x="12" y="74"/>
                  </a:lnTo>
                  <a:lnTo>
                    <a:pt x="14" y="75"/>
                  </a:lnTo>
                  <a:lnTo>
                    <a:pt x="16" y="78"/>
                  </a:lnTo>
                  <a:lnTo>
                    <a:pt x="17" y="81"/>
                  </a:lnTo>
                  <a:lnTo>
                    <a:pt x="19" y="82"/>
                  </a:lnTo>
                  <a:lnTo>
                    <a:pt x="20" y="85"/>
                  </a:lnTo>
                  <a:lnTo>
                    <a:pt x="21" y="86"/>
                  </a:lnTo>
                  <a:lnTo>
                    <a:pt x="23" y="88"/>
                  </a:lnTo>
                  <a:lnTo>
                    <a:pt x="24" y="89"/>
                  </a:lnTo>
                  <a:lnTo>
                    <a:pt x="26" y="91"/>
                  </a:lnTo>
                  <a:lnTo>
                    <a:pt x="27" y="91"/>
                  </a:lnTo>
                  <a:lnTo>
                    <a:pt x="28" y="92"/>
                  </a:lnTo>
                  <a:lnTo>
                    <a:pt x="30" y="94"/>
                  </a:lnTo>
                  <a:lnTo>
                    <a:pt x="31" y="95"/>
                  </a:lnTo>
                  <a:lnTo>
                    <a:pt x="32" y="95"/>
                  </a:lnTo>
                  <a:lnTo>
                    <a:pt x="35" y="96"/>
                  </a:lnTo>
                  <a:lnTo>
                    <a:pt x="36" y="97"/>
                  </a:lnTo>
                  <a:lnTo>
                    <a:pt x="37" y="98"/>
                  </a:lnTo>
                  <a:lnTo>
                    <a:pt x="39" y="98"/>
                  </a:lnTo>
                  <a:lnTo>
                    <a:pt x="40" y="9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7" name="Freeform 63"/>
            <p:cNvSpPr>
              <a:spLocks/>
            </p:cNvSpPr>
            <p:nvPr/>
          </p:nvSpPr>
          <p:spPr bwMode="auto">
            <a:xfrm>
              <a:off x="6062" y="784"/>
              <a:ext cx="47" cy="51"/>
            </a:xfrm>
            <a:custGeom>
              <a:avLst/>
              <a:gdLst>
                <a:gd name="T0" fmla="*/ 44 w 47"/>
                <a:gd name="T1" fmla="*/ 1 h 51"/>
                <a:gd name="T2" fmla="*/ 44 w 47"/>
                <a:gd name="T3" fmla="*/ 3 h 51"/>
                <a:gd name="T4" fmla="*/ 45 w 47"/>
                <a:gd name="T5" fmla="*/ 5 h 51"/>
                <a:gd name="T6" fmla="*/ 45 w 47"/>
                <a:gd name="T7" fmla="*/ 9 h 51"/>
                <a:gd name="T8" fmla="*/ 45 w 47"/>
                <a:gd name="T9" fmla="*/ 13 h 51"/>
                <a:gd name="T10" fmla="*/ 44 w 47"/>
                <a:gd name="T11" fmla="*/ 18 h 51"/>
                <a:gd name="T12" fmla="*/ 44 w 47"/>
                <a:gd name="T13" fmla="*/ 22 h 51"/>
                <a:gd name="T14" fmla="*/ 43 w 47"/>
                <a:gd name="T15" fmla="*/ 27 h 51"/>
                <a:gd name="T16" fmla="*/ 41 w 47"/>
                <a:gd name="T17" fmla="*/ 31 h 51"/>
                <a:gd name="T18" fmla="*/ 39 w 47"/>
                <a:gd name="T19" fmla="*/ 36 h 51"/>
                <a:gd name="T20" fmla="*/ 35 w 47"/>
                <a:gd name="T21" fmla="*/ 40 h 51"/>
                <a:gd name="T22" fmla="*/ 31 w 47"/>
                <a:gd name="T23" fmla="*/ 43 h 51"/>
                <a:gd name="T24" fmla="*/ 26 w 47"/>
                <a:gd name="T25" fmla="*/ 46 h 51"/>
                <a:gd name="T26" fmla="*/ 21 w 47"/>
                <a:gd name="T27" fmla="*/ 48 h 51"/>
                <a:gd name="T28" fmla="*/ 14 w 47"/>
                <a:gd name="T29" fmla="*/ 49 h 51"/>
                <a:gd name="T30" fmla="*/ 6 w 47"/>
                <a:gd name="T31" fmla="*/ 48 h 51"/>
                <a:gd name="T32" fmla="*/ 0 w 47"/>
                <a:gd name="T33" fmla="*/ 49 h 51"/>
                <a:gd name="T34" fmla="*/ 10 w 47"/>
                <a:gd name="T35" fmla="*/ 50 h 51"/>
                <a:gd name="T36" fmla="*/ 18 w 47"/>
                <a:gd name="T37" fmla="*/ 49 h 51"/>
                <a:gd name="T38" fmla="*/ 24 w 47"/>
                <a:gd name="T39" fmla="*/ 48 h 51"/>
                <a:gd name="T40" fmla="*/ 29 w 47"/>
                <a:gd name="T41" fmla="*/ 46 h 51"/>
                <a:gd name="T42" fmla="*/ 34 w 47"/>
                <a:gd name="T43" fmla="*/ 42 h 51"/>
                <a:gd name="T44" fmla="*/ 38 w 47"/>
                <a:gd name="T45" fmla="*/ 38 h 51"/>
                <a:gd name="T46" fmla="*/ 41 w 47"/>
                <a:gd name="T47" fmla="*/ 35 h 51"/>
                <a:gd name="T48" fmla="*/ 43 w 47"/>
                <a:gd name="T49" fmla="*/ 29 h 51"/>
                <a:gd name="T50" fmla="*/ 44 w 47"/>
                <a:gd name="T51" fmla="*/ 25 h 51"/>
                <a:gd name="T52" fmla="*/ 45 w 47"/>
                <a:gd name="T53" fmla="*/ 20 h 51"/>
                <a:gd name="T54" fmla="*/ 46 w 47"/>
                <a:gd name="T55" fmla="*/ 15 h 51"/>
                <a:gd name="T56" fmla="*/ 46 w 47"/>
                <a:gd name="T57" fmla="*/ 12 h 51"/>
                <a:gd name="T58" fmla="*/ 46 w 47"/>
                <a:gd name="T59" fmla="*/ 7 h 51"/>
                <a:gd name="T60" fmla="*/ 45 w 47"/>
                <a:gd name="T61" fmla="*/ 4 h 51"/>
                <a:gd name="T62" fmla="*/ 45 w 47"/>
                <a:gd name="T63" fmla="*/ 2 h 51"/>
                <a:gd name="T64" fmla="*/ 45 w 47"/>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51">
                  <a:moveTo>
                    <a:pt x="44" y="1"/>
                  </a:moveTo>
                  <a:lnTo>
                    <a:pt x="44" y="1"/>
                  </a:lnTo>
                  <a:lnTo>
                    <a:pt x="44" y="2"/>
                  </a:lnTo>
                  <a:lnTo>
                    <a:pt x="44" y="3"/>
                  </a:lnTo>
                  <a:lnTo>
                    <a:pt x="45" y="4"/>
                  </a:lnTo>
                  <a:lnTo>
                    <a:pt x="45" y="5"/>
                  </a:lnTo>
                  <a:lnTo>
                    <a:pt x="45" y="7"/>
                  </a:lnTo>
                  <a:lnTo>
                    <a:pt x="45" y="9"/>
                  </a:lnTo>
                  <a:lnTo>
                    <a:pt x="45" y="12"/>
                  </a:lnTo>
                  <a:lnTo>
                    <a:pt x="45" y="13"/>
                  </a:lnTo>
                  <a:lnTo>
                    <a:pt x="45" y="15"/>
                  </a:lnTo>
                  <a:lnTo>
                    <a:pt x="44" y="18"/>
                  </a:lnTo>
                  <a:lnTo>
                    <a:pt x="44" y="20"/>
                  </a:lnTo>
                  <a:lnTo>
                    <a:pt x="44" y="22"/>
                  </a:lnTo>
                  <a:lnTo>
                    <a:pt x="43" y="25"/>
                  </a:lnTo>
                  <a:lnTo>
                    <a:pt x="43" y="27"/>
                  </a:lnTo>
                  <a:lnTo>
                    <a:pt x="42" y="29"/>
                  </a:lnTo>
                  <a:lnTo>
                    <a:pt x="41" y="31"/>
                  </a:lnTo>
                  <a:lnTo>
                    <a:pt x="40" y="34"/>
                  </a:lnTo>
                  <a:lnTo>
                    <a:pt x="39" y="36"/>
                  </a:lnTo>
                  <a:lnTo>
                    <a:pt x="37" y="38"/>
                  </a:lnTo>
                  <a:lnTo>
                    <a:pt x="35" y="40"/>
                  </a:lnTo>
                  <a:lnTo>
                    <a:pt x="33" y="42"/>
                  </a:lnTo>
                  <a:lnTo>
                    <a:pt x="31" y="43"/>
                  </a:lnTo>
                  <a:lnTo>
                    <a:pt x="29" y="45"/>
                  </a:lnTo>
                  <a:lnTo>
                    <a:pt x="26" y="46"/>
                  </a:lnTo>
                  <a:lnTo>
                    <a:pt x="23" y="46"/>
                  </a:lnTo>
                  <a:lnTo>
                    <a:pt x="21" y="48"/>
                  </a:lnTo>
                  <a:lnTo>
                    <a:pt x="18" y="48"/>
                  </a:lnTo>
                  <a:lnTo>
                    <a:pt x="14" y="49"/>
                  </a:lnTo>
                  <a:lnTo>
                    <a:pt x="10" y="49"/>
                  </a:lnTo>
                  <a:lnTo>
                    <a:pt x="6" y="48"/>
                  </a:lnTo>
                  <a:lnTo>
                    <a:pt x="0" y="48"/>
                  </a:lnTo>
                  <a:lnTo>
                    <a:pt x="0" y="49"/>
                  </a:lnTo>
                  <a:lnTo>
                    <a:pt x="5" y="49"/>
                  </a:lnTo>
                  <a:lnTo>
                    <a:pt x="10" y="50"/>
                  </a:lnTo>
                  <a:lnTo>
                    <a:pt x="14" y="50"/>
                  </a:lnTo>
                  <a:lnTo>
                    <a:pt x="18" y="49"/>
                  </a:lnTo>
                  <a:lnTo>
                    <a:pt x="21" y="49"/>
                  </a:lnTo>
                  <a:lnTo>
                    <a:pt x="24" y="48"/>
                  </a:lnTo>
                  <a:lnTo>
                    <a:pt x="26" y="46"/>
                  </a:lnTo>
                  <a:lnTo>
                    <a:pt x="29" y="46"/>
                  </a:lnTo>
                  <a:lnTo>
                    <a:pt x="32" y="45"/>
                  </a:lnTo>
                  <a:lnTo>
                    <a:pt x="34" y="42"/>
                  </a:lnTo>
                  <a:lnTo>
                    <a:pt x="36" y="40"/>
                  </a:lnTo>
                  <a:lnTo>
                    <a:pt x="38" y="38"/>
                  </a:lnTo>
                  <a:lnTo>
                    <a:pt x="39" y="37"/>
                  </a:lnTo>
                  <a:lnTo>
                    <a:pt x="41" y="35"/>
                  </a:lnTo>
                  <a:lnTo>
                    <a:pt x="42" y="32"/>
                  </a:lnTo>
                  <a:lnTo>
                    <a:pt x="43" y="29"/>
                  </a:lnTo>
                  <a:lnTo>
                    <a:pt x="44" y="28"/>
                  </a:lnTo>
                  <a:lnTo>
                    <a:pt x="44" y="25"/>
                  </a:lnTo>
                  <a:lnTo>
                    <a:pt x="45" y="22"/>
                  </a:lnTo>
                  <a:lnTo>
                    <a:pt x="45" y="20"/>
                  </a:lnTo>
                  <a:lnTo>
                    <a:pt x="45" y="18"/>
                  </a:lnTo>
                  <a:lnTo>
                    <a:pt x="46" y="15"/>
                  </a:lnTo>
                  <a:lnTo>
                    <a:pt x="46" y="13"/>
                  </a:lnTo>
                  <a:lnTo>
                    <a:pt x="46" y="12"/>
                  </a:lnTo>
                  <a:lnTo>
                    <a:pt x="46" y="9"/>
                  </a:lnTo>
                  <a:lnTo>
                    <a:pt x="46" y="7"/>
                  </a:lnTo>
                  <a:lnTo>
                    <a:pt x="46" y="5"/>
                  </a:lnTo>
                  <a:lnTo>
                    <a:pt x="45" y="4"/>
                  </a:lnTo>
                  <a:lnTo>
                    <a:pt x="45" y="3"/>
                  </a:lnTo>
                  <a:lnTo>
                    <a:pt x="45" y="2"/>
                  </a:lnTo>
                  <a:lnTo>
                    <a:pt x="45" y="1"/>
                  </a:lnTo>
                  <a:lnTo>
                    <a:pt x="45" y="0"/>
                  </a:lnTo>
                  <a:lnTo>
                    <a:pt x="44"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8" name="Freeform 64"/>
            <p:cNvSpPr>
              <a:spLocks/>
            </p:cNvSpPr>
            <p:nvPr/>
          </p:nvSpPr>
          <p:spPr bwMode="auto">
            <a:xfrm>
              <a:off x="6058" y="736"/>
              <a:ext cx="50" cy="44"/>
            </a:xfrm>
            <a:custGeom>
              <a:avLst/>
              <a:gdLst>
                <a:gd name="T0" fmla="*/ 0 w 50"/>
                <a:gd name="T1" fmla="*/ 1 h 44"/>
                <a:gd name="T2" fmla="*/ 0 w 50"/>
                <a:gd name="T3" fmla="*/ 1 h 44"/>
                <a:gd name="T4" fmla="*/ 7 w 50"/>
                <a:gd name="T5" fmla="*/ 4 h 44"/>
                <a:gd name="T6" fmla="*/ 13 w 50"/>
                <a:gd name="T7" fmla="*/ 5 h 44"/>
                <a:gd name="T8" fmla="*/ 18 w 50"/>
                <a:gd name="T9" fmla="*/ 8 h 44"/>
                <a:gd name="T10" fmla="*/ 23 w 50"/>
                <a:gd name="T11" fmla="*/ 11 h 44"/>
                <a:gd name="T12" fmla="*/ 27 w 50"/>
                <a:gd name="T13" fmla="*/ 14 h 44"/>
                <a:gd name="T14" fmla="*/ 31 w 50"/>
                <a:gd name="T15" fmla="*/ 17 h 44"/>
                <a:gd name="T16" fmla="*/ 34 w 50"/>
                <a:gd name="T17" fmla="*/ 20 h 44"/>
                <a:gd name="T18" fmla="*/ 37 w 50"/>
                <a:gd name="T19" fmla="*/ 24 h 44"/>
                <a:gd name="T20" fmla="*/ 40 w 50"/>
                <a:gd name="T21" fmla="*/ 26 h 44"/>
                <a:gd name="T22" fmla="*/ 42 w 50"/>
                <a:gd name="T23" fmla="*/ 30 h 44"/>
                <a:gd name="T24" fmla="*/ 44 w 50"/>
                <a:gd name="T25" fmla="*/ 32 h 44"/>
                <a:gd name="T26" fmla="*/ 45 w 50"/>
                <a:gd name="T27" fmla="*/ 35 h 44"/>
                <a:gd name="T28" fmla="*/ 47 w 50"/>
                <a:gd name="T29" fmla="*/ 38 h 44"/>
                <a:gd name="T30" fmla="*/ 47 w 50"/>
                <a:gd name="T31" fmla="*/ 39 h 44"/>
                <a:gd name="T32" fmla="*/ 48 w 50"/>
                <a:gd name="T33" fmla="*/ 41 h 44"/>
                <a:gd name="T34" fmla="*/ 48 w 50"/>
                <a:gd name="T35" fmla="*/ 43 h 44"/>
                <a:gd name="T36" fmla="*/ 49 w 50"/>
                <a:gd name="T37" fmla="*/ 42 h 44"/>
                <a:gd name="T38" fmla="*/ 49 w 50"/>
                <a:gd name="T39" fmla="*/ 41 h 44"/>
                <a:gd name="T40" fmla="*/ 48 w 50"/>
                <a:gd name="T41" fmla="*/ 39 h 44"/>
                <a:gd name="T42" fmla="*/ 48 w 50"/>
                <a:gd name="T43" fmla="*/ 37 h 44"/>
                <a:gd name="T44" fmla="*/ 47 w 50"/>
                <a:gd name="T45" fmla="*/ 34 h 44"/>
                <a:gd name="T46" fmla="*/ 45 w 50"/>
                <a:gd name="T47" fmla="*/ 32 h 44"/>
                <a:gd name="T48" fmla="*/ 43 w 50"/>
                <a:gd name="T49" fmla="*/ 29 h 44"/>
                <a:gd name="T50" fmla="*/ 41 w 50"/>
                <a:gd name="T51" fmla="*/ 26 h 44"/>
                <a:gd name="T52" fmla="*/ 38 w 50"/>
                <a:gd name="T53" fmla="*/ 23 h 44"/>
                <a:gd name="T54" fmla="*/ 35 w 50"/>
                <a:gd name="T55" fmla="*/ 19 h 44"/>
                <a:gd name="T56" fmla="*/ 32 w 50"/>
                <a:gd name="T57" fmla="*/ 17 h 44"/>
                <a:gd name="T58" fmla="*/ 28 w 50"/>
                <a:gd name="T59" fmla="*/ 13 h 44"/>
                <a:gd name="T60" fmla="*/ 23 w 50"/>
                <a:gd name="T61" fmla="*/ 10 h 44"/>
                <a:gd name="T62" fmla="*/ 18 w 50"/>
                <a:gd name="T63" fmla="*/ 7 h 44"/>
                <a:gd name="T64" fmla="*/ 13 w 50"/>
                <a:gd name="T65" fmla="*/ 4 h 44"/>
                <a:gd name="T66" fmla="*/ 7 w 50"/>
                <a:gd name="T67" fmla="*/ 3 h 44"/>
                <a:gd name="T68" fmla="*/ 1 w 50"/>
                <a:gd name="T69" fmla="*/ 0 h 44"/>
                <a:gd name="T70" fmla="*/ 1 w 50"/>
                <a:gd name="T71" fmla="*/ 1 h 44"/>
                <a:gd name="T72" fmla="*/ 0 w 50"/>
                <a:gd name="T73" fmla="*/ 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44">
                  <a:moveTo>
                    <a:pt x="0" y="1"/>
                  </a:moveTo>
                  <a:lnTo>
                    <a:pt x="0" y="1"/>
                  </a:lnTo>
                  <a:lnTo>
                    <a:pt x="7" y="4"/>
                  </a:lnTo>
                  <a:lnTo>
                    <a:pt x="13" y="5"/>
                  </a:lnTo>
                  <a:lnTo>
                    <a:pt x="18" y="8"/>
                  </a:lnTo>
                  <a:lnTo>
                    <a:pt x="23" y="11"/>
                  </a:lnTo>
                  <a:lnTo>
                    <a:pt x="27" y="14"/>
                  </a:lnTo>
                  <a:lnTo>
                    <a:pt x="31" y="17"/>
                  </a:lnTo>
                  <a:lnTo>
                    <a:pt x="34" y="20"/>
                  </a:lnTo>
                  <a:lnTo>
                    <a:pt x="37" y="24"/>
                  </a:lnTo>
                  <a:lnTo>
                    <a:pt x="40" y="26"/>
                  </a:lnTo>
                  <a:lnTo>
                    <a:pt x="42" y="30"/>
                  </a:lnTo>
                  <a:lnTo>
                    <a:pt x="44" y="32"/>
                  </a:lnTo>
                  <a:lnTo>
                    <a:pt x="45" y="35"/>
                  </a:lnTo>
                  <a:lnTo>
                    <a:pt x="47" y="38"/>
                  </a:lnTo>
                  <a:lnTo>
                    <a:pt x="47" y="39"/>
                  </a:lnTo>
                  <a:lnTo>
                    <a:pt x="48" y="41"/>
                  </a:lnTo>
                  <a:lnTo>
                    <a:pt x="48" y="43"/>
                  </a:lnTo>
                  <a:lnTo>
                    <a:pt x="49" y="42"/>
                  </a:lnTo>
                  <a:lnTo>
                    <a:pt x="49" y="41"/>
                  </a:lnTo>
                  <a:lnTo>
                    <a:pt x="48" y="39"/>
                  </a:lnTo>
                  <a:lnTo>
                    <a:pt x="48" y="37"/>
                  </a:lnTo>
                  <a:lnTo>
                    <a:pt x="47" y="34"/>
                  </a:lnTo>
                  <a:lnTo>
                    <a:pt x="45" y="32"/>
                  </a:lnTo>
                  <a:lnTo>
                    <a:pt x="43" y="29"/>
                  </a:lnTo>
                  <a:lnTo>
                    <a:pt x="41" y="26"/>
                  </a:lnTo>
                  <a:lnTo>
                    <a:pt x="38" y="23"/>
                  </a:lnTo>
                  <a:lnTo>
                    <a:pt x="35" y="19"/>
                  </a:lnTo>
                  <a:lnTo>
                    <a:pt x="32" y="17"/>
                  </a:lnTo>
                  <a:lnTo>
                    <a:pt x="28" y="13"/>
                  </a:lnTo>
                  <a:lnTo>
                    <a:pt x="23" y="10"/>
                  </a:lnTo>
                  <a:lnTo>
                    <a:pt x="18" y="7"/>
                  </a:lnTo>
                  <a:lnTo>
                    <a:pt x="13" y="4"/>
                  </a:lnTo>
                  <a:lnTo>
                    <a:pt x="7" y="3"/>
                  </a:lnTo>
                  <a:lnTo>
                    <a:pt x="1" y="0"/>
                  </a:lnTo>
                  <a:lnTo>
                    <a:pt x="1" y="1"/>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89" name="Freeform 65"/>
            <p:cNvSpPr>
              <a:spLocks/>
            </p:cNvSpPr>
            <p:nvPr/>
          </p:nvSpPr>
          <p:spPr bwMode="auto">
            <a:xfrm>
              <a:off x="6018" y="733"/>
              <a:ext cx="36" cy="32"/>
            </a:xfrm>
            <a:custGeom>
              <a:avLst/>
              <a:gdLst>
                <a:gd name="T0" fmla="*/ 1 w 36"/>
                <a:gd name="T1" fmla="*/ 31 h 32"/>
                <a:gd name="T2" fmla="*/ 1 w 36"/>
                <a:gd name="T3" fmla="*/ 31 h 32"/>
                <a:gd name="T4" fmla="*/ 1 w 36"/>
                <a:gd name="T5" fmla="*/ 26 h 32"/>
                <a:gd name="T6" fmla="*/ 1 w 36"/>
                <a:gd name="T7" fmla="*/ 22 h 32"/>
                <a:gd name="T8" fmla="*/ 2 w 36"/>
                <a:gd name="T9" fmla="*/ 18 h 32"/>
                <a:gd name="T10" fmla="*/ 4 w 36"/>
                <a:gd name="T11" fmla="*/ 14 h 32"/>
                <a:gd name="T12" fmla="*/ 6 w 36"/>
                <a:gd name="T13" fmla="*/ 12 h 32"/>
                <a:gd name="T14" fmla="*/ 8 w 36"/>
                <a:gd name="T15" fmla="*/ 8 h 32"/>
                <a:gd name="T16" fmla="*/ 10 w 36"/>
                <a:gd name="T17" fmla="*/ 7 h 32"/>
                <a:gd name="T18" fmla="*/ 13 w 36"/>
                <a:gd name="T19" fmla="*/ 5 h 32"/>
                <a:gd name="T20" fmla="*/ 16 w 36"/>
                <a:gd name="T21" fmla="*/ 3 h 32"/>
                <a:gd name="T22" fmla="*/ 19 w 36"/>
                <a:gd name="T23" fmla="*/ 3 h 32"/>
                <a:gd name="T24" fmla="*/ 22 w 36"/>
                <a:gd name="T25" fmla="*/ 2 h 32"/>
                <a:gd name="T26" fmla="*/ 25 w 36"/>
                <a:gd name="T27" fmla="*/ 1 h 32"/>
                <a:gd name="T28" fmla="*/ 27 w 36"/>
                <a:gd name="T29" fmla="*/ 1 h 32"/>
                <a:gd name="T30" fmla="*/ 30 w 36"/>
                <a:gd name="T31" fmla="*/ 2 h 32"/>
                <a:gd name="T32" fmla="*/ 32 w 36"/>
                <a:gd name="T33" fmla="*/ 3 h 32"/>
                <a:gd name="T34" fmla="*/ 34 w 36"/>
                <a:gd name="T35" fmla="*/ 3 h 32"/>
                <a:gd name="T36" fmla="*/ 35 w 36"/>
                <a:gd name="T37" fmla="*/ 3 h 32"/>
                <a:gd name="T38" fmla="*/ 33 w 36"/>
                <a:gd name="T39" fmla="*/ 2 h 32"/>
                <a:gd name="T40" fmla="*/ 30 w 36"/>
                <a:gd name="T41" fmla="*/ 1 h 32"/>
                <a:gd name="T42" fmla="*/ 27 w 36"/>
                <a:gd name="T43" fmla="*/ 0 h 32"/>
                <a:gd name="T44" fmla="*/ 25 w 36"/>
                <a:gd name="T45" fmla="*/ 0 h 32"/>
                <a:gd name="T46" fmla="*/ 22 w 36"/>
                <a:gd name="T47" fmla="*/ 1 h 32"/>
                <a:gd name="T48" fmla="*/ 19 w 36"/>
                <a:gd name="T49" fmla="*/ 1 h 32"/>
                <a:gd name="T50" fmla="*/ 15 w 36"/>
                <a:gd name="T51" fmla="*/ 3 h 32"/>
                <a:gd name="T52" fmla="*/ 12 w 36"/>
                <a:gd name="T53" fmla="*/ 3 h 32"/>
                <a:gd name="T54" fmla="*/ 10 w 36"/>
                <a:gd name="T55" fmla="*/ 6 h 32"/>
                <a:gd name="T56" fmla="*/ 8 w 36"/>
                <a:gd name="T57" fmla="*/ 8 h 32"/>
                <a:gd name="T58" fmla="*/ 5 w 36"/>
                <a:gd name="T59" fmla="*/ 11 h 32"/>
                <a:gd name="T60" fmla="*/ 3 w 36"/>
                <a:gd name="T61" fmla="*/ 13 h 32"/>
                <a:gd name="T62" fmla="*/ 1 w 36"/>
                <a:gd name="T63" fmla="*/ 18 h 32"/>
                <a:gd name="T64" fmla="*/ 0 w 36"/>
                <a:gd name="T65" fmla="*/ 22 h 32"/>
                <a:gd name="T66" fmla="*/ 0 w 36"/>
                <a:gd name="T67" fmla="*/ 26 h 32"/>
                <a:gd name="T68" fmla="*/ 0 w 36"/>
                <a:gd name="T69" fmla="*/ 31 h 32"/>
                <a:gd name="T70" fmla="*/ 1 w 36"/>
                <a:gd name="T7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 h="32">
                  <a:moveTo>
                    <a:pt x="1" y="31"/>
                  </a:moveTo>
                  <a:lnTo>
                    <a:pt x="1" y="31"/>
                  </a:lnTo>
                  <a:lnTo>
                    <a:pt x="1" y="26"/>
                  </a:lnTo>
                  <a:lnTo>
                    <a:pt x="1" y="22"/>
                  </a:lnTo>
                  <a:lnTo>
                    <a:pt x="2" y="18"/>
                  </a:lnTo>
                  <a:lnTo>
                    <a:pt x="4" y="14"/>
                  </a:lnTo>
                  <a:lnTo>
                    <a:pt x="6" y="12"/>
                  </a:lnTo>
                  <a:lnTo>
                    <a:pt x="8" y="8"/>
                  </a:lnTo>
                  <a:lnTo>
                    <a:pt x="10" y="7"/>
                  </a:lnTo>
                  <a:lnTo>
                    <a:pt x="13" y="5"/>
                  </a:lnTo>
                  <a:lnTo>
                    <a:pt x="16" y="3"/>
                  </a:lnTo>
                  <a:lnTo>
                    <a:pt x="19" y="3"/>
                  </a:lnTo>
                  <a:lnTo>
                    <a:pt x="22" y="2"/>
                  </a:lnTo>
                  <a:lnTo>
                    <a:pt x="25" y="1"/>
                  </a:lnTo>
                  <a:lnTo>
                    <a:pt x="27" y="1"/>
                  </a:lnTo>
                  <a:lnTo>
                    <a:pt x="30" y="2"/>
                  </a:lnTo>
                  <a:lnTo>
                    <a:pt x="32" y="3"/>
                  </a:lnTo>
                  <a:lnTo>
                    <a:pt x="34" y="3"/>
                  </a:lnTo>
                  <a:lnTo>
                    <a:pt x="35" y="3"/>
                  </a:lnTo>
                  <a:lnTo>
                    <a:pt x="33" y="2"/>
                  </a:lnTo>
                  <a:lnTo>
                    <a:pt x="30" y="1"/>
                  </a:lnTo>
                  <a:lnTo>
                    <a:pt x="27" y="0"/>
                  </a:lnTo>
                  <a:lnTo>
                    <a:pt x="25" y="0"/>
                  </a:lnTo>
                  <a:lnTo>
                    <a:pt x="22" y="1"/>
                  </a:lnTo>
                  <a:lnTo>
                    <a:pt x="19" y="1"/>
                  </a:lnTo>
                  <a:lnTo>
                    <a:pt x="15" y="3"/>
                  </a:lnTo>
                  <a:lnTo>
                    <a:pt x="12" y="3"/>
                  </a:lnTo>
                  <a:lnTo>
                    <a:pt x="10" y="6"/>
                  </a:lnTo>
                  <a:lnTo>
                    <a:pt x="8" y="8"/>
                  </a:lnTo>
                  <a:lnTo>
                    <a:pt x="5" y="11"/>
                  </a:lnTo>
                  <a:lnTo>
                    <a:pt x="3" y="13"/>
                  </a:lnTo>
                  <a:lnTo>
                    <a:pt x="1" y="18"/>
                  </a:lnTo>
                  <a:lnTo>
                    <a:pt x="0" y="22"/>
                  </a:lnTo>
                  <a:lnTo>
                    <a:pt x="0" y="26"/>
                  </a:lnTo>
                  <a:lnTo>
                    <a:pt x="0" y="31"/>
                  </a:lnTo>
                  <a:lnTo>
                    <a:pt x="1" y="3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0" name="Freeform 66"/>
            <p:cNvSpPr>
              <a:spLocks/>
            </p:cNvSpPr>
            <p:nvPr/>
          </p:nvSpPr>
          <p:spPr bwMode="auto">
            <a:xfrm>
              <a:off x="6018" y="770"/>
              <a:ext cx="14" cy="45"/>
            </a:xfrm>
            <a:custGeom>
              <a:avLst/>
              <a:gdLst>
                <a:gd name="T0" fmla="*/ 13 w 14"/>
                <a:gd name="T1" fmla="*/ 43 h 45"/>
                <a:gd name="T2" fmla="*/ 13 w 14"/>
                <a:gd name="T3" fmla="*/ 43 h 45"/>
                <a:gd name="T4" fmla="*/ 12 w 14"/>
                <a:gd name="T5" fmla="*/ 41 h 45"/>
                <a:gd name="T6" fmla="*/ 11 w 14"/>
                <a:gd name="T7" fmla="*/ 39 h 45"/>
                <a:gd name="T8" fmla="*/ 9 w 14"/>
                <a:gd name="T9" fmla="*/ 36 h 45"/>
                <a:gd name="T10" fmla="*/ 8 w 14"/>
                <a:gd name="T11" fmla="*/ 33 h 45"/>
                <a:gd name="T12" fmla="*/ 7 w 14"/>
                <a:gd name="T13" fmla="*/ 31 h 45"/>
                <a:gd name="T14" fmla="*/ 7 w 14"/>
                <a:gd name="T15" fmla="*/ 28 h 45"/>
                <a:gd name="T16" fmla="*/ 6 w 14"/>
                <a:gd name="T17" fmla="*/ 26 h 45"/>
                <a:gd name="T18" fmla="*/ 5 w 14"/>
                <a:gd name="T19" fmla="*/ 23 h 45"/>
                <a:gd name="T20" fmla="*/ 4 w 14"/>
                <a:gd name="T21" fmla="*/ 20 h 45"/>
                <a:gd name="T22" fmla="*/ 4 w 14"/>
                <a:gd name="T23" fmla="*/ 18 h 45"/>
                <a:gd name="T24" fmla="*/ 3 w 14"/>
                <a:gd name="T25" fmla="*/ 14 h 45"/>
                <a:gd name="T26" fmla="*/ 2 w 14"/>
                <a:gd name="T27" fmla="*/ 11 h 45"/>
                <a:gd name="T28" fmla="*/ 1 w 14"/>
                <a:gd name="T29" fmla="*/ 9 h 45"/>
                <a:gd name="T30" fmla="*/ 1 w 14"/>
                <a:gd name="T31" fmla="*/ 6 h 45"/>
                <a:gd name="T32" fmla="*/ 1 w 14"/>
                <a:gd name="T33" fmla="*/ 4 h 45"/>
                <a:gd name="T34" fmla="*/ 1 w 14"/>
                <a:gd name="T35" fmla="*/ 0 h 45"/>
                <a:gd name="T36" fmla="*/ 0 w 14"/>
                <a:gd name="T37" fmla="*/ 0 h 45"/>
                <a:gd name="T38" fmla="*/ 1 w 14"/>
                <a:gd name="T39" fmla="*/ 4 h 45"/>
                <a:gd name="T40" fmla="*/ 1 w 14"/>
                <a:gd name="T41" fmla="*/ 6 h 45"/>
                <a:gd name="T42" fmla="*/ 1 w 14"/>
                <a:gd name="T43" fmla="*/ 9 h 45"/>
                <a:gd name="T44" fmla="*/ 1 w 14"/>
                <a:gd name="T45" fmla="*/ 11 h 45"/>
                <a:gd name="T46" fmla="*/ 1 w 14"/>
                <a:gd name="T47" fmla="*/ 15 h 45"/>
                <a:gd name="T48" fmla="*/ 3 w 14"/>
                <a:gd name="T49" fmla="*/ 18 h 45"/>
                <a:gd name="T50" fmla="*/ 3 w 14"/>
                <a:gd name="T51" fmla="*/ 20 h 45"/>
                <a:gd name="T52" fmla="*/ 4 w 14"/>
                <a:gd name="T53" fmla="*/ 23 h 45"/>
                <a:gd name="T54" fmla="*/ 5 w 14"/>
                <a:gd name="T55" fmla="*/ 26 h 45"/>
                <a:gd name="T56" fmla="*/ 6 w 14"/>
                <a:gd name="T57" fmla="*/ 28 h 45"/>
                <a:gd name="T58" fmla="*/ 7 w 14"/>
                <a:gd name="T59" fmla="*/ 32 h 45"/>
                <a:gd name="T60" fmla="*/ 8 w 14"/>
                <a:gd name="T61" fmla="*/ 34 h 45"/>
                <a:gd name="T62" fmla="*/ 9 w 14"/>
                <a:gd name="T63" fmla="*/ 37 h 45"/>
                <a:gd name="T64" fmla="*/ 9 w 14"/>
                <a:gd name="T65" fmla="*/ 40 h 45"/>
                <a:gd name="T66" fmla="*/ 11 w 14"/>
                <a:gd name="T67" fmla="*/ 41 h 45"/>
                <a:gd name="T68" fmla="*/ 12 w 14"/>
                <a:gd name="T69" fmla="*/ 44 h 45"/>
                <a:gd name="T70" fmla="*/ 13 w 14"/>
                <a:gd name="T71"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45">
                  <a:moveTo>
                    <a:pt x="13" y="43"/>
                  </a:moveTo>
                  <a:lnTo>
                    <a:pt x="13" y="43"/>
                  </a:lnTo>
                  <a:lnTo>
                    <a:pt x="12" y="41"/>
                  </a:lnTo>
                  <a:lnTo>
                    <a:pt x="11" y="39"/>
                  </a:lnTo>
                  <a:lnTo>
                    <a:pt x="9" y="36"/>
                  </a:lnTo>
                  <a:lnTo>
                    <a:pt x="8" y="33"/>
                  </a:lnTo>
                  <a:lnTo>
                    <a:pt x="7" y="31"/>
                  </a:lnTo>
                  <a:lnTo>
                    <a:pt x="7" y="28"/>
                  </a:lnTo>
                  <a:lnTo>
                    <a:pt x="6" y="26"/>
                  </a:lnTo>
                  <a:lnTo>
                    <a:pt x="5" y="23"/>
                  </a:lnTo>
                  <a:lnTo>
                    <a:pt x="4" y="20"/>
                  </a:lnTo>
                  <a:lnTo>
                    <a:pt x="4" y="18"/>
                  </a:lnTo>
                  <a:lnTo>
                    <a:pt x="3" y="14"/>
                  </a:lnTo>
                  <a:lnTo>
                    <a:pt x="2" y="11"/>
                  </a:lnTo>
                  <a:lnTo>
                    <a:pt x="1" y="9"/>
                  </a:lnTo>
                  <a:lnTo>
                    <a:pt x="1" y="6"/>
                  </a:lnTo>
                  <a:lnTo>
                    <a:pt x="1" y="4"/>
                  </a:lnTo>
                  <a:lnTo>
                    <a:pt x="1" y="0"/>
                  </a:lnTo>
                  <a:lnTo>
                    <a:pt x="0" y="0"/>
                  </a:lnTo>
                  <a:lnTo>
                    <a:pt x="1" y="4"/>
                  </a:lnTo>
                  <a:lnTo>
                    <a:pt x="1" y="6"/>
                  </a:lnTo>
                  <a:lnTo>
                    <a:pt x="1" y="9"/>
                  </a:lnTo>
                  <a:lnTo>
                    <a:pt x="1" y="11"/>
                  </a:lnTo>
                  <a:lnTo>
                    <a:pt x="1" y="15"/>
                  </a:lnTo>
                  <a:lnTo>
                    <a:pt x="3" y="18"/>
                  </a:lnTo>
                  <a:lnTo>
                    <a:pt x="3" y="20"/>
                  </a:lnTo>
                  <a:lnTo>
                    <a:pt x="4" y="23"/>
                  </a:lnTo>
                  <a:lnTo>
                    <a:pt x="5" y="26"/>
                  </a:lnTo>
                  <a:lnTo>
                    <a:pt x="6" y="28"/>
                  </a:lnTo>
                  <a:lnTo>
                    <a:pt x="7" y="32"/>
                  </a:lnTo>
                  <a:lnTo>
                    <a:pt x="8" y="34"/>
                  </a:lnTo>
                  <a:lnTo>
                    <a:pt x="9" y="37"/>
                  </a:lnTo>
                  <a:lnTo>
                    <a:pt x="9" y="40"/>
                  </a:lnTo>
                  <a:lnTo>
                    <a:pt x="11" y="41"/>
                  </a:lnTo>
                  <a:lnTo>
                    <a:pt x="12" y="44"/>
                  </a:lnTo>
                  <a:lnTo>
                    <a:pt x="13" y="4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1" name="Freeform 67"/>
            <p:cNvSpPr>
              <a:spLocks/>
            </p:cNvSpPr>
            <p:nvPr/>
          </p:nvSpPr>
          <p:spPr bwMode="auto">
            <a:xfrm>
              <a:off x="6037" y="819"/>
              <a:ext cx="19" cy="15"/>
            </a:xfrm>
            <a:custGeom>
              <a:avLst/>
              <a:gdLst>
                <a:gd name="T0" fmla="*/ 18 w 19"/>
                <a:gd name="T1" fmla="*/ 13 h 15"/>
                <a:gd name="T2" fmla="*/ 18 w 19"/>
                <a:gd name="T3" fmla="*/ 13 h 15"/>
                <a:gd name="T4" fmla="*/ 17 w 19"/>
                <a:gd name="T5" fmla="*/ 13 h 15"/>
                <a:gd name="T6" fmla="*/ 16 w 19"/>
                <a:gd name="T7" fmla="*/ 13 h 15"/>
                <a:gd name="T8" fmla="*/ 15 w 19"/>
                <a:gd name="T9" fmla="*/ 12 h 15"/>
                <a:gd name="T10" fmla="*/ 14 w 19"/>
                <a:gd name="T11" fmla="*/ 12 h 15"/>
                <a:gd name="T12" fmla="*/ 12 w 19"/>
                <a:gd name="T13" fmla="*/ 11 h 15"/>
                <a:gd name="T14" fmla="*/ 11 w 19"/>
                <a:gd name="T15" fmla="*/ 11 h 15"/>
                <a:gd name="T16" fmla="*/ 11 w 19"/>
                <a:gd name="T17" fmla="*/ 10 h 15"/>
                <a:gd name="T18" fmla="*/ 9 w 19"/>
                <a:gd name="T19" fmla="*/ 9 h 15"/>
                <a:gd name="T20" fmla="*/ 8 w 19"/>
                <a:gd name="T21" fmla="*/ 8 h 15"/>
                <a:gd name="T22" fmla="*/ 7 w 19"/>
                <a:gd name="T23" fmla="*/ 7 h 15"/>
                <a:gd name="T24" fmla="*/ 6 w 19"/>
                <a:gd name="T25" fmla="*/ 6 h 15"/>
                <a:gd name="T26" fmla="*/ 5 w 19"/>
                <a:gd name="T27" fmla="*/ 6 h 15"/>
                <a:gd name="T28" fmla="*/ 4 w 19"/>
                <a:gd name="T29" fmla="*/ 4 h 15"/>
                <a:gd name="T30" fmla="*/ 3 w 19"/>
                <a:gd name="T31" fmla="*/ 3 h 15"/>
                <a:gd name="T32" fmla="*/ 2 w 19"/>
                <a:gd name="T33" fmla="*/ 1 h 15"/>
                <a:gd name="T34" fmla="*/ 1 w 19"/>
                <a:gd name="T35" fmla="*/ 0 h 15"/>
                <a:gd name="T36" fmla="*/ 0 w 19"/>
                <a:gd name="T37" fmla="*/ 1 h 15"/>
                <a:gd name="T38" fmla="*/ 2 w 19"/>
                <a:gd name="T39" fmla="*/ 2 h 15"/>
                <a:gd name="T40" fmla="*/ 2 w 19"/>
                <a:gd name="T41" fmla="*/ 4 h 15"/>
                <a:gd name="T42" fmla="*/ 3 w 19"/>
                <a:gd name="T43" fmla="*/ 4 h 15"/>
                <a:gd name="T44" fmla="*/ 5 w 19"/>
                <a:gd name="T45" fmla="*/ 6 h 15"/>
                <a:gd name="T46" fmla="*/ 6 w 19"/>
                <a:gd name="T47" fmla="*/ 7 h 15"/>
                <a:gd name="T48" fmla="*/ 7 w 19"/>
                <a:gd name="T49" fmla="*/ 8 h 15"/>
                <a:gd name="T50" fmla="*/ 8 w 19"/>
                <a:gd name="T51" fmla="*/ 9 h 15"/>
                <a:gd name="T52" fmla="*/ 9 w 19"/>
                <a:gd name="T53" fmla="*/ 10 h 15"/>
                <a:gd name="T54" fmla="*/ 10 w 19"/>
                <a:gd name="T55" fmla="*/ 11 h 15"/>
                <a:gd name="T56" fmla="*/ 11 w 19"/>
                <a:gd name="T57" fmla="*/ 11 h 15"/>
                <a:gd name="T58" fmla="*/ 12 w 19"/>
                <a:gd name="T59" fmla="*/ 12 h 15"/>
                <a:gd name="T60" fmla="*/ 13 w 19"/>
                <a:gd name="T61" fmla="*/ 12 h 15"/>
                <a:gd name="T62" fmla="*/ 15 w 19"/>
                <a:gd name="T63" fmla="*/ 13 h 15"/>
                <a:gd name="T64" fmla="*/ 16 w 19"/>
                <a:gd name="T65" fmla="*/ 13 h 15"/>
                <a:gd name="T66" fmla="*/ 17 w 19"/>
                <a:gd name="T67" fmla="*/ 14 h 15"/>
                <a:gd name="T68" fmla="*/ 18 w 19"/>
                <a:gd name="T69" fmla="*/ 14 h 15"/>
                <a:gd name="T70" fmla="*/ 18 w 19"/>
                <a:gd name="T7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 h="15">
                  <a:moveTo>
                    <a:pt x="18" y="13"/>
                  </a:moveTo>
                  <a:lnTo>
                    <a:pt x="18" y="13"/>
                  </a:lnTo>
                  <a:lnTo>
                    <a:pt x="17" y="13"/>
                  </a:lnTo>
                  <a:lnTo>
                    <a:pt x="16" y="13"/>
                  </a:lnTo>
                  <a:lnTo>
                    <a:pt x="15" y="12"/>
                  </a:lnTo>
                  <a:lnTo>
                    <a:pt x="14" y="12"/>
                  </a:lnTo>
                  <a:lnTo>
                    <a:pt x="12" y="11"/>
                  </a:lnTo>
                  <a:lnTo>
                    <a:pt x="11" y="11"/>
                  </a:lnTo>
                  <a:lnTo>
                    <a:pt x="11" y="10"/>
                  </a:lnTo>
                  <a:lnTo>
                    <a:pt x="9" y="9"/>
                  </a:lnTo>
                  <a:lnTo>
                    <a:pt x="8" y="8"/>
                  </a:lnTo>
                  <a:lnTo>
                    <a:pt x="7" y="7"/>
                  </a:lnTo>
                  <a:lnTo>
                    <a:pt x="6" y="6"/>
                  </a:lnTo>
                  <a:lnTo>
                    <a:pt x="5" y="6"/>
                  </a:lnTo>
                  <a:lnTo>
                    <a:pt x="4" y="4"/>
                  </a:lnTo>
                  <a:lnTo>
                    <a:pt x="3" y="3"/>
                  </a:lnTo>
                  <a:lnTo>
                    <a:pt x="2" y="1"/>
                  </a:lnTo>
                  <a:lnTo>
                    <a:pt x="1" y="0"/>
                  </a:lnTo>
                  <a:lnTo>
                    <a:pt x="0" y="1"/>
                  </a:lnTo>
                  <a:lnTo>
                    <a:pt x="2" y="2"/>
                  </a:lnTo>
                  <a:lnTo>
                    <a:pt x="2" y="4"/>
                  </a:lnTo>
                  <a:lnTo>
                    <a:pt x="3" y="4"/>
                  </a:lnTo>
                  <a:lnTo>
                    <a:pt x="5" y="6"/>
                  </a:lnTo>
                  <a:lnTo>
                    <a:pt x="6" y="7"/>
                  </a:lnTo>
                  <a:lnTo>
                    <a:pt x="7" y="8"/>
                  </a:lnTo>
                  <a:lnTo>
                    <a:pt x="8" y="9"/>
                  </a:lnTo>
                  <a:lnTo>
                    <a:pt x="9" y="10"/>
                  </a:lnTo>
                  <a:lnTo>
                    <a:pt x="10" y="11"/>
                  </a:lnTo>
                  <a:lnTo>
                    <a:pt x="11" y="11"/>
                  </a:lnTo>
                  <a:lnTo>
                    <a:pt x="12" y="12"/>
                  </a:lnTo>
                  <a:lnTo>
                    <a:pt x="13" y="12"/>
                  </a:lnTo>
                  <a:lnTo>
                    <a:pt x="15" y="13"/>
                  </a:lnTo>
                  <a:lnTo>
                    <a:pt x="16" y="13"/>
                  </a:lnTo>
                  <a:lnTo>
                    <a:pt x="17" y="14"/>
                  </a:lnTo>
                  <a:lnTo>
                    <a:pt x="18" y="14"/>
                  </a:lnTo>
                  <a:lnTo>
                    <a:pt x="18" y="1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2" name="Freeform 68"/>
            <p:cNvSpPr>
              <a:spLocks/>
            </p:cNvSpPr>
            <p:nvPr/>
          </p:nvSpPr>
          <p:spPr bwMode="auto">
            <a:xfrm>
              <a:off x="5947" y="863"/>
              <a:ext cx="260" cy="60"/>
            </a:xfrm>
            <a:custGeom>
              <a:avLst/>
              <a:gdLst>
                <a:gd name="T0" fmla="*/ 1 w 260"/>
                <a:gd name="T1" fmla="*/ 13 h 60"/>
                <a:gd name="T2" fmla="*/ 0 w 260"/>
                <a:gd name="T3" fmla="*/ 8 h 60"/>
                <a:gd name="T4" fmla="*/ 0 w 260"/>
                <a:gd name="T5" fmla="*/ 5 h 60"/>
                <a:gd name="T6" fmla="*/ 0 w 260"/>
                <a:gd name="T7" fmla="*/ 2 h 60"/>
                <a:gd name="T8" fmla="*/ 2 w 260"/>
                <a:gd name="T9" fmla="*/ 0 h 60"/>
                <a:gd name="T10" fmla="*/ 4 w 260"/>
                <a:gd name="T11" fmla="*/ 0 h 60"/>
                <a:gd name="T12" fmla="*/ 8 w 260"/>
                <a:gd name="T13" fmla="*/ 2 h 60"/>
                <a:gd name="T14" fmla="*/ 13 w 260"/>
                <a:gd name="T15" fmla="*/ 6 h 60"/>
                <a:gd name="T16" fmla="*/ 44 w 260"/>
                <a:gd name="T17" fmla="*/ 46 h 60"/>
                <a:gd name="T18" fmla="*/ 120 w 260"/>
                <a:gd name="T19" fmla="*/ 11 h 60"/>
                <a:gd name="T20" fmla="*/ 122 w 260"/>
                <a:gd name="T21" fmla="*/ 10 h 60"/>
                <a:gd name="T22" fmla="*/ 125 w 260"/>
                <a:gd name="T23" fmla="*/ 10 h 60"/>
                <a:gd name="T24" fmla="*/ 130 w 260"/>
                <a:gd name="T25" fmla="*/ 10 h 60"/>
                <a:gd name="T26" fmla="*/ 133 w 260"/>
                <a:gd name="T27" fmla="*/ 10 h 60"/>
                <a:gd name="T28" fmla="*/ 137 w 260"/>
                <a:gd name="T29" fmla="*/ 10 h 60"/>
                <a:gd name="T30" fmla="*/ 140 w 260"/>
                <a:gd name="T31" fmla="*/ 10 h 60"/>
                <a:gd name="T32" fmla="*/ 144 w 260"/>
                <a:gd name="T33" fmla="*/ 10 h 60"/>
                <a:gd name="T34" fmla="*/ 169 w 260"/>
                <a:gd name="T35" fmla="*/ 49 h 60"/>
                <a:gd name="T36" fmla="*/ 239 w 260"/>
                <a:gd name="T37" fmla="*/ 50 h 60"/>
                <a:gd name="T38" fmla="*/ 244 w 260"/>
                <a:gd name="T39" fmla="*/ 47 h 60"/>
                <a:gd name="T40" fmla="*/ 249 w 260"/>
                <a:gd name="T41" fmla="*/ 46 h 60"/>
                <a:gd name="T42" fmla="*/ 254 w 260"/>
                <a:gd name="T43" fmla="*/ 44 h 60"/>
                <a:gd name="T44" fmla="*/ 258 w 260"/>
                <a:gd name="T45" fmla="*/ 44 h 60"/>
                <a:gd name="T46" fmla="*/ 259 w 260"/>
                <a:gd name="T47" fmla="*/ 46 h 60"/>
                <a:gd name="T48" fmla="*/ 257 w 260"/>
                <a:gd name="T49" fmla="*/ 48 h 60"/>
                <a:gd name="T50" fmla="*/ 249 w 260"/>
                <a:gd name="T51" fmla="*/ 54 h 60"/>
                <a:gd name="T52" fmla="*/ 241 w 260"/>
                <a:gd name="T53" fmla="*/ 58 h 60"/>
                <a:gd name="T54" fmla="*/ 237 w 260"/>
                <a:gd name="T55" fmla="*/ 58 h 60"/>
                <a:gd name="T56" fmla="*/ 234 w 260"/>
                <a:gd name="T57" fmla="*/ 59 h 60"/>
                <a:gd name="T58" fmla="*/ 229 w 260"/>
                <a:gd name="T59" fmla="*/ 59 h 60"/>
                <a:gd name="T60" fmla="*/ 227 w 260"/>
                <a:gd name="T61" fmla="*/ 59 h 60"/>
                <a:gd name="T62" fmla="*/ 224 w 260"/>
                <a:gd name="T63" fmla="*/ 59 h 60"/>
                <a:gd name="T64" fmla="*/ 222 w 260"/>
                <a:gd name="T65" fmla="*/ 59 h 60"/>
                <a:gd name="T66" fmla="*/ 23 w 260"/>
                <a:gd name="T67"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0" h="60">
                  <a:moveTo>
                    <a:pt x="2" y="14"/>
                  </a:moveTo>
                  <a:lnTo>
                    <a:pt x="1" y="13"/>
                  </a:lnTo>
                  <a:lnTo>
                    <a:pt x="0" y="10"/>
                  </a:lnTo>
                  <a:lnTo>
                    <a:pt x="0" y="8"/>
                  </a:lnTo>
                  <a:lnTo>
                    <a:pt x="0" y="6"/>
                  </a:lnTo>
                  <a:lnTo>
                    <a:pt x="0" y="5"/>
                  </a:lnTo>
                  <a:lnTo>
                    <a:pt x="0" y="3"/>
                  </a:lnTo>
                  <a:lnTo>
                    <a:pt x="0" y="2"/>
                  </a:lnTo>
                  <a:lnTo>
                    <a:pt x="0" y="1"/>
                  </a:lnTo>
                  <a:lnTo>
                    <a:pt x="2" y="0"/>
                  </a:lnTo>
                  <a:lnTo>
                    <a:pt x="3" y="0"/>
                  </a:lnTo>
                  <a:lnTo>
                    <a:pt x="4" y="0"/>
                  </a:lnTo>
                  <a:lnTo>
                    <a:pt x="7" y="1"/>
                  </a:lnTo>
                  <a:lnTo>
                    <a:pt x="8" y="2"/>
                  </a:lnTo>
                  <a:lnTo>
                    <a:pt x="11" y="4"/>
                  </a:lnTo>
                  <a:lnTo>
                    <a:pt x="13" y="6"/>
                  </a:lnTo>
                  <a:lnTo>
                    <a:pt x="16" y="9"/>
                  </a:lnTo>
                  <a:lnTo>
                    <a:pt x="44" y="46"/>
                  </a:lnTo>
                  <a:lnTo>
                    <a:pt x="145" y="48"/>
                  </a:lnTo>
                  <a:lnTo>
                    <a:pt x="120" y="11"/>
                  </a:lnTo>
                  <a:lnTo>
                    <a:pt x="121" y="11"/>
                  </a:lnTo>
                  <a:lnTo>
                    <a:pt x="122" y="10"/>
                  </a:lnTo>
                  <a:lnTo>
                    <a:pt x="124" y="10"/>
                  </a:lnTo>
                  <a:lnTo>
                    <a:pt x="125" y="10"/>
                  </a:lnTo>
                  <a:lnTo>
                    <a:pt x="127" y="10"/>
                  </a:lnTo>
                  <a:lnTo>
                    <a:pt x="130" y="10"/>
                  </a:lnTo>
                  <a:lnTo>
                    <a:pt x="132" y="10"/>
                  </a:lnTo>
                  <a:lnTo>
                    <a:pt x="133" y="10"/>
                  </a:lnTo>
                  <a:lnTo>
                    <a:pt x="135" y="10"/>
                  </a:lnTo>
                  <a:lnTo>
                    <a:pt x="137" y="10"/>
                  </a:lnTo>
                  <a:lnTo>
                    <a:pt x="139" y="10"/>
                  </a:lnTo>
                  <a:lnTo>
                    <a:pt x="140" y="10"/>
                  </a:lnTo>
                  <a:lnTo>
                    <a:pt x="142" y="10"/>
                  </a:lnTo>
                  <a:lnTo>
                    <a:pt x="144" y="10"/>
                  </a:lnTo>
                  <a:lnTo>
                    <a:pt x="145" y="9"/>
                  </a:lnTo>
                  <a:lnTo>
                    <a:pt x="169" y="49"/>
                  </a:lnTo>
                  <a:lnTo>
                    <a:pt x="237" y="51"/>
                  </a:lnTo>
                  <a:lnTo>
                    <a:pt x="239" y="50"/>
                  </a:lnTo>
                  <a:lnTo>
                    <a:pt x="241" y="48"/>
                  </a:lnTo>
                  <a:lnTo>
                    <a:pt x="244" y="47"/>
                  </a:lnTo>
                  <a:lnTo>
                    <a:pt x="246" y="46"/>
                  </a:lnTo>
                  <a:lnTo>
                    <a:pt x="249" y="46"/>
                  </a:lnTo>
                  <a:lnTo>
                    <a:pt x="252" y="44"/>
                  </a:lnTo>
                  <a:lnTo>
                    <a:pt x="254" y="44"/>
                  </a:lnTo>
                  <a:lnTo>
                    <a:pt x="257" y="44"/>
                  </a:lnTo>
                  <a:lnTo>
                    <a:pt x="258" y="44"/>
                  </a:lnTo>
                  <a:lnTo>
                    <a:pt x="259" y="44"/>
                  </a:lnTo>
                  <a:lnTo>
                    <a:pt x="259" y="46"/>
                  </a:lnTo>
                  <a:lnTo>
                    <a:pt x="258" y="47"/>
                  </a:lnTo>
                  <a:lnTo>
                    <a:pt x="257" y="48"/>
                  </a:lnTo>
                  <a:lnTo>
                    <a:pt x="254" y="51"/>
                  </a:lnTo>
                  <a:lnTo>
                    <a:pt x="249" y="54"/>
                  </a:lnTo>
                  <a:lnTo>
                    <a:pt x="244" y="58"/>
                  </a:lnTo>
                  <a:lnTo>
                    <a:pt x="241" y="58"/>
                  </a:lnTo>
                  <a:lnTo>
                    <a:pt x="239" y="58"/>
                  </a:lnTo>
                  <a:lnTo>
                    <a:pt x="237" y="58"/>
                  </a:lnTo>
                  <a:lnTo>
                    <a:pt x="236" y="59"/>
                  </a:lnTo>
                  <a:lnTo>
                    <a:pt x="234" y="59"/>
                  </a:lnTo>
                  <a:lnTo>
                    <a:pt x="232" y="59"/>
                  </a:lnTo>
                  <a:lnTo>
                    <a:pt x="229" y="59"/>
                  </a:lnTo>
                  <a:lnTo>
                    <a:pt x="228" y="59"/>
                  </a:lnTo>
                  <a:lnTo>
                    <a:pt x="227" y="59"/>
                  </a:lnTo>
                  <a:lnTo>
                    <a:pt x="225" y="59"/>
                  </a:lnTo>
                  <a:lnTo>
                    <a:pt x="224" y="59"/>
                  </a:lnTo>
                  <a:lnTo>
                    <a:pt x="223" y="59"/>
                  </a:lnTo>
                  <a:lnTo>
                    <a:pt x="222" y="59"/>
                  </a:lnTo>
                  <a:lnTo>
                    <a:pt x="221" y="59"/>
                  </a:lnTo>
                  <a:lnTo>
                    <a:pt x="23" y="54"/>
                  </a:lnTo>
                  <a:lnTo>
                    <a:pt x="2" y="1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3" name="Freeform 69"/>
            <p:cNvSpPr>
              <a:spLocks/>
            </p:cNvSpPr>
            <p:nvPr/>
          </p:nvSpPr>
          <p:spPr bwMode="auto">
            <a:xfrm>
              <a:off x="5946" y="862"/>
              <a:ext cx="12" cy="12"/>
            </a:xfrm>
            <a:custGeom>
              <a:avLst/>
              <a:gdLst>
                <a:gd name="T0" fmla="*/ 11 w 12"/>
                <a:gd name="T1" fmla="*/ 7 h 12"/>
                <a:gd name="T2" fmla="*/ 11 w 12"/>
                <a:gd name="T3" fmla="*/ 7 h 12"/>
                <a:gd name="T4" fmla="*/ 9 w 12"/>
                <a:gd name="T5" fmla="*/ 5 h 12"/>
                <a:gd name="T6" fmla="*/ 8 w 12"/>
                <a:gd name="T7" fmla="*/ 3 h 12"/>
                <a:gd name="T8" fmla="*/ 6 w 12"/>
                <a:gd name="T9" fmla="*/ 2 h 12"/>
                <a:gd name="T10" fmla="*/ 5 w 12"/>
                <a:gd name="T11" fmla="*/ 1 h 12"/>
                <a:gd name="T12" fmla="*/ 3 w 12"/>
                <a:gd name="T13" fmla="*/ 1 h 12"/>
                <a:gd name="T14" fmla="*/ 3 w 12"/>
                <a:gd name="T15" fmla="*/ 0 h 12"/>
                <a:gd name="T16" fmla="*/ 1 w 12"/>
                <a:gd name="T17" fmla="*/ 1 h 12"/>
                <a:gd name="T18" fmla="*/ 1 w 12"/>
                <a:gd name="T19" fmla="*/ 1 h 12"/>
                <a:gd name="T20" fmla="*/ 0 w 12"/>
                <a:gd name="T21" fmla="*/ 2 h 12"/>
                <a:gd name="T22" fmla="*/ 0 w 12"/>
                <a:gd name="T23" fmla="*/ 3 h 12"/>
                <a:gd name="T24" fmla="*/ 0 w 12"/>
                <a:gd name="T25" fmla="*/ 4 h 12"/>
                <a:gd name="T26" fmla="*/ 0 w 12"/>
                <a:gd name="T27" fmla="*/ 5 h 12"/>
                <a:gd name="T28" fmla="*/ 0 w 12"/>
                <a:gd name="T29" fmla="*/ 6 h 12"/>
                <a:gd name="T30" fmla="*/ 1 w 12"/>
                <a:gd name="T31" fmla="*/ 8 h 12"/>
                <a:gd name="T32" fmla="*/ 1 w 12"/>
                <a:gd name="T33" fmla="*/ 10 h 12"/>
                <a:gd name="T34" fmla="*/ 1 w 12"/>
                <a:gd name="T35" fmla="*/ 11 h 12"/>
                <a:gd name="T36" fmla="*/ 2 w 12"/>
                <a:gd name="T37" fmla="*/ 10 h 12"/>
                <a:gd name="T38" fmla="*/ 2 w 12"/>
                <a:gd name="T39" fmla="*/ 9 h 12"/>
                <a:gd name="T40" fmla="*/ 1 w 12"/>
                <a:gd name="T41" fmla="*/ 8 h 12"/>
                <a:gd name="T42" fmla="*/ 1 w 12"/>
                <a:gd name="T43" fmla="*/ 6 h 12"/>
                <a:gd name="T44" fmla="*/ 1 w 12"/>
                <a:gd name="T45" fmla="*/ 5 h 12"/>
                <a:gd name="T46" fmla="*/ 1 w 12"/>
                <a:gd name="T47" fmla="*/ 4 h 12"/>
                <a:gd name="T48" fmla="*/ 1 w 12"/>
                <a:gd name="T49" fmla="*/ 3 h 12"/>
                <a:gd name="T50" fmla="*/ 1 w 12"/>
                <a:gd name="T51" fmla="*/ 2 h 12"/>
                <a:gd name="T52" fmla="*/ 1 w 12"/>
                <a:gd name="T53" fmla="*/ 1 h 12"/>
                <a:gd name="T54" fmla="*/ 2 w 12"/>
                <a:gd name="T55" fmla="*/ 1 h 12"/>
                <a:gd name="T56" fmla="*/ 3 w 12"/>
                <a:gd name="T57" fmla="*/ 1 h 12"/>
                <a:gd name="T58" fmla="*/ 3 w 12"/>
                <a:gd name="T59" fmla="*/ 1 h 12"/>
                <a:gd name="T60" fmla="*/ 4 w 12"/>
                <a:gd name="T61" fmla="*/ 2 h 12"/>
                <a:gd name="T62" fmla="*/ 6 w 12"/>
                <a:gd name="T63" fmla="*/ 3 h 12"/>
                <a:gd name="T64" fmla="*/ 7 w 12"/>
                <a:gd name="T65" fmla="*/ 3 h 12"/>
                <a:gd name="T66" fmla="*/ 8 w 12"/>
                <a:gd name="T67" fmla="*/ 5 h 12"/>
                <a:gd name="T68" fmla="*/ 11 w 12"/>
                <a:gd name="T69" fmla="*/ 8 h 12"/>
                <a:gd name="T70" fmla="*/ 10 w 12"/>
                <a:gd name="T71" fmla="*/ 8 h 12"/>
                <a:gd name="T72" fmla="*/ 11 w 12"/>
                <a:gd name="T73"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12">
                  <a:moveTo>
                    <a:pt x="11" y="7"/>
                  </a:moveTo>
                  <a:lnTo>
                    <a:pt x="11" y="7"/>
                  </a:lnTo>
                  <a:lnTo>
                    <a:pt x="9" y="5"/>
                  </a:lnTo>
                  <a:lnTo>
                    <a:pt x="8" y="3"/>
                  </a:lnTo>
                  <a:lnTo>
                    <a:pt x="6" y="2"/>
                  </a:lnTo>
                  <a:lnTo>
                    <a:pt x="5" y="1"/>
                  </a:lnTo>
                  <a:lnTo>
                    <a:pt x="3" y="1"/>
                  </a:lnTo>
                  <a:lnTo>
                    <a:pt x="3" y="0"/>
                  </a:lnTo>
                  <a:lnTo>
                    <a:pt x="1" y="1"/>
                  </a:lnTo>
                  <a:lnTo>
                    <a:pt x="1" y="1"/>
                  </a:lnTo>
                  <a:lnTo>
                    <a:pt x="0" y="2"/>
                  </a:lnTo>
                  <a:lnTo>
                    <a:pt x="0" y="3"/>
                  </a:lnTo>
                  <a:lnTo>
                    <a:pt x="0" y="4"/>
                  </a:lnTo>
                  <a:lnTo>
                    <a:pt x="0" y="5"/>
                  </a:lnTo>
                  <a:lnTo>
                    <a:pt x="0" y="6"/>
                  </a:lnTo>
                  <a:lnTo>
                    <a:pt x="1" y="8"/>
                  </a:lnTo>
                  <a:lnTo>
                    <a:pt x="1" y="10"/>
                  </a:lnTo>
                  <a:lnTo>
                    <a:pt x="1" y="11"/>
                  </a:lnTo>
                  <a:lnTo>
                    <a:pt x="2" y="10"/>
                  </a:lnTo>
                  <a:lnTo>
                    <a:pt x="2" y="9"/>
                  </a:lnTo>
                  <a:lnTo>
                    <a:pt x="1" y="8"/>
                  </a:lnTo>
                  <a:lnTo>
                    <a:pt x="1" y="6"/>
                  </a:lnTo>
                  <a:lnTo>
                    <a:pt x="1" y="5"/>
                  </a:lnTo>
                  <a:lnTo>
                    <a:pt x="1" y="4"/>
                  </a:lnTo>
                  <a:lnTo>
                    <a:pt x="1" y="3"/>
                  </a:lnTo>
                  <a:lnTo>
                    <a:pt x="1" y="2"/>
                  </a:lnTo>
                  <a:lnTo>
                    <a:pt x="1" y="1"/>
                  </a:lnTo>
                  <a:lnTo>
                    <a:pt x="2" y="1"/>
                  </a:lnTo>
                  <a:lnTo>
                    <a:pt x="3" y="1"/>
                  </a:lnTo>
                  <a:lnTo>
                    <a:pt x="3" y="1"/>
                  </a:lnTo>
                  <a:lnTo>
                    <a:pt x="4" y="2"/>
                  </a:lnTo>
                  <a:lnTo>
                    <a:pt x="6" y="3"/>
                  </a:lnTo>
                  <a:lnTo>
                    <a:pt x="7" y="3"/>
                  </a:lnTo>
                  <a:lnTo>
                    <a:pt x="8" y="5"/>
                  </a:lnTo>
                  <a:lnTo>
                    <a:pt x="11" y="8"/>
                  </a:lnTo>
                  <a:lnTo>
                    <a:pt x="10" y="8"/>
                  </a:lnTo>
                  <a:lnTo>
                    <a:pt x="11"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4" name="Freeform 70"/>
            <p:cNvSpPr>
              <a:spLocks/>
            </p:cNvSpPr>
            <p:nvPr/>
          </p:nvSpPr>
          <p:spPr bwMode="auto">
            <a:xfrm>
              <a:off x="5963" y="873"/>
              <a:ext cx="24" cy="36"/>
            </a:xfrm>
            <a:custGeom>
              <a:avLst/>
              <a:gdLst>
                <a:gd name="T0" fmla="*/ 22 w 24"/>
                <a:gd name="T1" fmla="*/ 34 h 36"/>
                <a:gd name="T2" fmla="*/ 23 w 24"/>
                <a:gd name="T3" fmla="*/ 35 h 36"/>
                <a:gd name="T4" fmla="*/ 1 w 24"/>
                <a:gd name="T5" fmla="*/ 0 h 36"/>
                <a:gd name="T6" fmla="*/ 0 w 24"/>
                <a:gd name="T7" fmla="*/ 1 h 36"/>
                <a:gd name="T8" fmla="*/ 22 w 24"/>
                <a:gd name="T9" fmla="*/ 35 h 36"/>
                <a:gd name="T10" fmla="*/ 22 w 24"/>
                <a:gd name="T11" fmla="*/ 34 h 36"/>
              </a:gdLst>
              <a:ahLst/>
              <a:cxnLst>
                <a:cxn ang="0">
                  <a:pos x="T0" y="T1"/>
                </a:cxn>
                <a:cxn ang="0">
                  <a:pos x="T2" y="T3"/>
                </a:cxn>
                <a:cxn ang="0">
                  <a:pos x="T4" y="T5"/>
                </a:cxn>
                <a:cxn ang="0">
                  <a:pos x="T6" y="T7"/>
                </a:cxn>
                <a:cxn ang="0">
                  <a:pos x="T8" y="T9"/>
                </a:cxn>
                <a:cxn ang="0">
                  <a:pos x="T10" y="T11"/>
                </a:cxn>
              </a:cxnLst>
              <a:rect l="0" t="0" r="r" b="b"/>
              <a:pathLst>
                <a:path w="24" h="36">
                  <a:moveTo>
                    <a:pt x="22" y="34"/>
                  </a:moveTo>
                  <a:lnTo>
                    <a:pt x="23" y="35"/>
                  </a:lnTo>
                  <a:lnTo>
                    <a:pt x="1" y="0"/>
                  </a:lnTo>
                  <a:lnTo>
                    <a:pt x="0" y="1"/>
                  </a:lnTo>
                  <a:lnTo>
                    <a:pt x="22" y="35"/>
                  </a:lnTo>
                  <a:lnTo>
                    <a:pt x="22" y="3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5" name="Freeform 71"/>
            <p:cNvSpPr>
              <a:spLocks/>
            </p:cNvSpPr>
            <p:nvPr/>
          </p:nvSpPr>
          <p:spPr bwMode="auto">
            <a:xfrm>
              <a:off x="5992" y="911"/>
              <a:ext cx="99" cy="3"/>
            </a:xfrm>
            <a:custGeom>
              <a:avLst/>
              <a:gdLst>
                <a:gd name="T0" fmla="*/ 97 w 99"/>
                <a:gd name="T1" fmla="*/ 0 h 3"/>
                <a:gd name="T2" fmla="*/ 97 w 99"/>
                <a:gd name="T3" fmla="*/ 0 h 3"/>
                <a:gd name="T4" fmla="*/ 0 w 99"/>
                <a:gd name="T5" fmla="*/ 2 h 3"/>
                <a:gd name="T6" fmla="*/ 0 w 99"/>
                <a:gd name="T7" fmla="*/ 1 h 3"/>
                <a:gd name="T8" fmla="*/ 97 w 99"/>
                <a:gd name="T9" fmla="*/ 0 h 3"/>
                <a:gd name="T10" fmla="*/ 98 w 99"/>
                <a:gd name="T11" fmla="*/ 0 h 3"/>
                <a:gd name="T12" fmla="*/ 97 w 99"/>
                <a:gd name="T13" fmla="*/ 0 h 3"/>
                <a:gd name="T14" fmla="*/ 98 w 99"/>
                <a:gd name="T15" fmla="*/ 0 h 3"/>
                <a:gd name="T16" fmla="*/ 98 w 99"/>
                <a:gd name="T17" fmla="*/ 0 h 3"/>
                <a:gd name="T18" fmla="*/ 97 w 9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
                  <a:moveTo>
                    <a:pt x="97" y="0"/>
                  </a:moveTo>
                  <a:lnTo>
                    <a:pt x="97" y="0"/>
                  </a:lnTo>
                  <a:lnTo>
                    <a:pt x="0" y="2"/>
                  </a:lnTo>
                  <a:lnTo>
                    <a:pt x="0" y="1"/>
                  </a:lnTo>
                  <a:lnTo>
                    <a:pt x="97" y="0"/>
                  </a:lnTo>
                  <a:lnTo>
                    <a:pt x="98" y="0"/>
                  </a:lnTo>
                  <a:lnTo>
                    <a:pt x="97" y="0"/>
                  </a:lnTo>
                  <a:lnTo>
                    <a:pt x="98" y="0"/>
                  </a:lnTo>
                  <a:lnTo>
                    <a:pt x="98" y="0"/>
                  </a:lnTo>
                  <a:lnTo>
                    <a:pt x="97"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6" name="Freeform 72"/>
            <p:cNvSpPr>
              <a:spLocks/>
            </p:cNvSpPr>
            <p:nvPr/>
          </p:nvSpPr>
          <p:spPr bwMode="auto">
            <a:xfrm>
              <a:off x="6068" y="875"/>
              <a:ext cx="23" cy="36"/>
            </a:xfrm>
            <a:custGeom>
              <a:avLst/>
              <a:gdLst>
                <a:gd name="T0" fmla="*/ 1 w 23"/>
                <a:gd name="T1" fmla="*/ 0 h 36"/>
                <a:gd name="T2" fmla="*/ 0 w 23"/>
                <a:gd name="T3" fmla="*/ 1 h 36"/>
                <a:gd name="T4" fmla="*/ 21 w 23"/>
                <a:gd name="T5" fmla="*/ 35 h 36"/>
                <a:gd name="T6" fmla="*/ 22 w 23"/>
                <a:gd name="T7" fmla="*/ 35 h 36"/>
                <a:gd name="T8" fmla="*/ 1 w 23"/>
                <a:gd name="T9" fmla="*/ 0 h 36"/>
                <a:gd name="T10" fmla="*/ 1 w 23"/>
                <a:gd name="T11" fmla="*/ 1 h 36"/>
                <a:gd name="T12" fmla="*/ 1 w 23"/>
                <a:gd name="T13" fmla="*/ 0 h 36"/>
                <a:gd name="T14" fmla="*/ 0 w 23"/>
                <a:gd name="T15" fmla="*/ 0 h 36"/>
                <a:gd name="T16" fmla="*/ 0 w 23"/>
                <a:gd name="T17" fmla="*/ 1 h 36"/>
                <a:gd name="T18" fmla="*/ 1 w 23"/>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36">
                  <a:moveTo>
                    <a:pt x="1" y="0"/>
                  </a:moveTo>
                  <a:lnTo>
                    <a:pt x="0" y="1"/>
                  </a:lnTo>
                  <a:lnTo>
                    <a:pt x="21" y="35"/>
                  </a:lnTo>
                  <a:lnTo>
                    <a:pt x="22" y="35"/>
                  </a:lnTo>
                  <a:lnTo>
                    <a:pt x="1" y="0"/>
                  </a:lnTo>
                  <a:lnTo>
                    <a:pt x="1" y="1"/>
                  </a:lnTo>
                  <a:lnTo>
                    <a:pt x="1" y="0"/>
                  </a:lnTo>
                  <a:lnTo>
                    <a:pt x="0" y="0"/>
                  </a:lnTo>
                  <a:lnTo>
                    <a:pt x="0" y="1"/>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7" name="Freeform 73"/>
            <p:cNvSpPr>
              <a:spLocks/>
            </p:cNvSpPr>
            <p:nvPr/>
          </p:nvSpPr>
          <p:spPr bwMode="auto">
            <a:xfrm>
              <a:off x="6069" y="870"/>
              <a:ext cx="21" cy="4"/>
            </a:xfrm>
            <a:custGeom>
              <a:avLst/>
              <a:gdLst>
                <a:gd name="T0" fmla="*/ 20 w 21"/>
                <a:gd name="T1" fmla="*/ 3 h 4"/>
                <a:gd name="T2" fmla="*/ 20 w 21"/>
                <a:gd name="T3" fmla="*/ 3 h 4"/>
                <a:gd name="T4" fmla="*/ 19 w 21"/>
                <a:gd name="T5" fmla="*/ 3 h 4"/>
                <a:gd name="T6" fmla="*/ 17 w 21"/>
                <a:gd name="T7" fmla="*/ 3 h 4"/>
                <a:gd name="T8" fmla="*/ 17 w 21"/>
                <a:gd name="T9" fmla="*/ 3 h 4"/>
                <a:gd name="T10" fmla="*/ 16 w 21"/>
                <a:gd name="T11" fmla="*/ 3 h 4"/>
                <a:gd name="T12" fmla="*/ 14 w 21"/>
                <a:gd name="T13" fmla="*/ 3 h 4"/>
                <a:gd name="T14" fmla="*/ 12 w 21"/>
                <a:gd name="T15" fmla="*/ 3 h 4"/>
                <a:gd name="T16" fmla="*/ 10 w 21"/>
                <a:gd name="T17" fmla="*/ 3 h 4"/>
                <a:gd name="T18" fmla="*/ 10 w 21"/>
                <a:gd name="T19" fmla="*/ 3 h 4"/>
                <a:gd name="T20" fmla="*/ 8 w 21"/>
                <a:gd name="T21" fmla="*/ 3 h 4"/>
                <a:gd name="T22" fmla="*/ 6 w 21"/>
                <a:gd name="T23" fmla="*/ 3 h 4"/>
                <a:gd name="T24" fmla="*/ 4 w 21"/>
                <a:gd name="T25" fmla="*/ 2 h 4"/>
                <a:gd name="T26" fmla="*/ 3 w 21"/>
                <a:gd name="T27" fmla="*/ 2 h 4"/>
                <a:gd name="T28" fmla="*/ 2 w 21"/>
                <a:gd name="T29" fmla="*/ 2 h 4"/>
                <a:gd name="T30" fmla="*/ 1 w 21"/>
                <a:gd name="T31" fmla="*/ 2 h 4"/>
                <a:gd name="T32" fmla="*/ 0 w 21"/>
                <a:gd name="T33" fmla="*/ 1 h 4"/>
                <a:gd name="T34" fmla="*/ 0 w 21"/>
                <a:gd name="T35" fmla="*/ 0 h 4"/>
                <a:gd name="T36" fmla="*/ 1 w 21"/>
                <a:gd name="T37" fmla="*/ 0 h 4"/>
                <a:gd name="T38" fmla="*/ 2 w 21"/>
                <a:gd name="T39" fmla="*/ 1 h 4"/>
                <a:gd name="T40" fmla="*/ 3 w 21"/>
                <a:gd name="T41" fmla="*/ 1 h 4"/>
                <a:gd name="T42" fmla="*/ 4 w 21"/>
                <a:gd name="T43" fmla="*/ 2 h 4"/>
                <a:gd name="T44" fmla="*/ 6 w 21"/>
                <a:gd name="T45" fmla="*/ 2 h 4"/>
                <a:gd name="T46" fmla="*/ 8 w 21"/>
                <a:gd name="T47" fmla="*/ 2 h 4"/>
                <a:gd name="T48" fmla="*/ 10 w 21"/>
                <a:gd name="T49" fmla="*/ 2 h 4"/>
                <a:gd name="T50" fmla="*/ 10 w 21"/>
                <a:gd name="T51" fmla="*/ 2 h 4"/>
                <a:gd name="T52" fmla="*/ 12 w 21"/>
                <a:gd name="T53" fmla="*/ 2 h 4"/>
                <a:gd name="T54" fmla="*/ 14 w 21"/>
                <a:gd name="T55" fmla="*/ 2 h 4"/>
                <a:gd name="T56" fmla="*/ 16 w 21"/>
                <a:gd name="T57" fmla="*/ 2 h 4"/>
                <a:gd name="T58" fmla="*/ 17 w 21"/>
                <a:gd name="T59" fmla="*/ 2 h 4"/>
                <a:gd name="T60" fmla="*/ 17 w 21"/>
                <a:gd name="T61" fmla="*/ 2 h 4"/>
                <a:gd name="T62" fmla="*/ 19 w 21"/>
                <a:gd name="T63" fmla="*/ 2 h 4"/>
                <a:gd name="T64" fmla="*/ 20 w 21"/>
                <a:gd name="T65" fmla="*/ 2 h 4"/>
                <a:gd name="T66" fmla="*/ 19 w 21"/>
                <a:gd name="T67" fmla="*/ 2 h 4"/>
                <a:gd name="T68" fmla="*/ 20 w 21"/>
                <a:gd name="T6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4">
                  <a:moveTo>
                    <a:pt x="20" y="3"/>
                  </a:moveTo>
                  <a:lnTo>
                    <a:pt x="20" y="3"/>
                  </a:lnTo>
                  <a:lnTo>
                    <a:pt x="19" y="3"/>
                  </a:lnTo>
                  <a:lnTo>
                    <a:pt x="17" y="3"/>
                  </a:lnTo>
                  <a:lnTo>
                    <a:pt x="17" y="3"/>
                  </a:lnTo>
                  <a:lnTo>
                    <a:pt x="16" y="3"/>
                  </a:lnTo>
                  <a:lnTo>
                    <a:pt x="14" y="3"/>
                  </a:lnTo>
                  <a:lnTo>
                    <a:pt x="12" y="3"/>
                  </a:lnTo>
                  <a:lnTo>
                    <a:pt x="10" y="3"/>
                  </a:lnTo>
                  <a:lnTo>
                    <a:pt x="10" y="3"/>
                  </a:lnTo>
                  <a:lnTo>
                    <a:pt x="8" y="3"/>
                  </a:lnTo>
                  <a:lnTo>
                    <a:pt x="6" y="3"/>
                  </a:lnTo>
                  <a:lnTo>
                    <a:pt x="4" y="2"/>
                  </a:lnTo>
                  <a:lnTo>
                    <a:pt x="3" y="2"/>
                  </a:lnTo>
                  <a:lnTo>
                    <a:pt x="2" y="2"/>
                  </a:lnTo>
                  <a:lnTo>
                    <a:pt x="1" y="2"/>
                  </a:lnTo>
                  <a:lnTo>
                    <a:pt x="0" y="1"/>
                  </a:lnTo>
                  <a:lnTo>
                    <a:pt x="0" y="0"/>
                  </a:lnTo>
                  <a:lnTo>
                    <a:pt x="1" y="0"/>
                  </a:lnTo>
                  <a:lnTo>
                    <a:pt x="2" y="1"/>
                  </a:lnTo>
                  <a:lnTo>
                    <a:pt x="3" y="1"/>
                  </a:lnTo>
                  <a:lnTo>
                    <a:pt x="4" y="2"/>
                  </a:lnTo>
                  <a:lnTo>
                    <a:pt x="6" y="2"/>
                  </a:lnTo>
                  <a:lnTo>
                    <a:pt x="8" y="2"/>
                  </a:lnTo>
                  <a:lnTo>
                    <a:pt x="10" y="2"/>
                  </a:lnTo>
                  <a:lnTo>
                    <a:pt x="10" y="2"/>
                  </a:lnTo>
                  <a:lnTo>
                    <a:pt x="12" y="2"/>
                  </a:lnTo>
                  <a:lnTo>
                    <a:pt x="14" y="2"/>
                  </a:lnTo>
                  <a:lnTo>
                    <a:pt x="16" y="2"/>
                  </a:lnTo>
                  <a:lnTo>
                    <a:pt x="17" y="2"/>
                  </a:lnTo>
                  <a:lnTo>
                    <a:pt x="17" y="2"/>
                  </a:lnTo>
                  <a:lnTo>
                    <a:pt x="19" y="2"/>
                  </a:lnTo>
                  <a:lnTo>
                    <a:pt x="20" y="2"/>
                  </a:lnTo>
                  <a:lnTo>
                    <a:pt x="19" y="2"/>
                  </a:lnTo>
                  <a:lnTo>
                    <a:pt x="2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8" name="Freeform 74"/>
            <p:cNvSpPr>
              <a:spLocks/>
            </p:cNvSpPr>
            <p:nvPr/>
          </p:nvSpPr>
          <p:spPr bwMode="auto">
            <a:xfrm>
              <a:off x="6094" y="873"/>
              <a:ext cx="21" cy="40"/>
            </a:xfrm>
            <a:custGeom>
              <a:avLst/>
              <a:gdLst>
                <a:gd name="T0" fmla="*/ 19 w 21"/>
                <a:gd name="T1" fmla="*/ 37 h 40"/>
                <a:gd name="T2" fmla="*/ 20 w 21"/>
                <a:gd name="T3" fmla="*/ 38 h 40"/>
                <a:gd name="T4" fmla="*/ 1 w 21"/>
                <a:gd name="T5" fmla="*/ 0 h 40"/>
                <a:gd name="T6" fmla="*/ 0 w 21"/>
                <a:gd name="T7" fmla="*/ 1 h 40"/>
                <a:gd name="T8" fmla="*/ 19 w 21"/>
                <a:gd name="T9" fmla="*/ 39 h 40"/>
                <a:gd name="T10" fmla="*/ 19 w 21"/>
                <a:gd name="T11" fmla="*/ 37 h 40"/>
              </a:gdLst>
              <a:ahLst/>
              <a:cxnLst>
                <a:cxn ang="0">
                  <a:pos x="T0" y="T1"/>
                </a:cxn>
                <a:cxn ang="0">
                  <a:pos x="T2" y="T3"/>
                </a:cxn>
                <a:cxn ang="0">
                  <a:pos x="T4" y="T5"/>
                </a:cxn>
                <a:cxn ang="0">
                  <a:pos x="T6" y="T7"/>
                </a:cxn>
                <a:cxn ang="0">
                  <a:pos x="T8" y="T9"/>
                </a:cxn>
                <a:cxn ang="0">
                  <a:pos x="T10" y="T11"/>
                </a:cxn>
              </a:cxnLst>
              <a:rect l="0" t="0" r="r" b="b"/>
              <a:pathLst>
                <a:path w="21" h="40">
                  <a:moveTo>
                    <a:pt x="19" y="37"/>
                  </a:moveTo>
                  <a:lnTo>
                    <a:pt x="20" y="38"/>
                  </a:lnTo>
                  <a:lnTo>
                    <a:pt x="1" y="0"/>
                  </a:lnTo>
                  <a:lnTo>
                    <a:pt x="0" y="1"/>
                  </a:lnTo>
                  <a:lnTo>
                    <a:pt x="19" y="39"/>
                  </a:lnTo>
                  <a:lnTo>
                    <a:pt x="19" y="3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099" name="Freeform 75"/>
            <p:cNvSpPr>
              <a:spLocks/>
            </p:cNvSpPr>
            <p:nvPr/>
          </p:nvSpPr>
          <p:spPr bwMode="auto">
            <a:xfrm>
              <a:off x="6120" y="913"/>
              <a:ext cx="65" cy="4"/>
            </a:xfrm>
            <a:custGeom>
              <a:avLst/>
              <a:gdLst>
                <a:gd name="T0" fmla="*/ 63 w 65"/>
                <a:gd name="T1" fmla="*/ 1 h 4"/>
                <a:gd name="T2" fmla="*/ 63 w 65"/>
                <a:gd name="T3" fmla="*/ 1 h 4"/>
                <a:gd name="T4" fmla="*/ 0 w 65"/>
                <a:gd name="T5" fmla="*/ 3 h 4"/>
                <a:gd name="T6" fmla="*/ 0 w 65"/>
                <a:gd name="T7" fmla="*/ 1 h 4"/>
                <a:gd name="T8" fmla="*/ 63 w 65"/>
                <a:gd name="T9" fmla="*/ 0 h 4"/>
                <a:gd name="T10" fmla="*/ 64 w 65"/>
                <a:gd name="T11" fmla="*/ 0 h 4"/>
                <a:gd name="T12" fmla="*/ 63 w 65"/>
                <a:gd name="T13" fmla="*/ 0 h 4"/>
                <a:gd name="T14" fmla="*/ 64 w 65"/>
                <a:gd name="T15" fmla="*/ 0 h 4"/>
                <a:gd name="T16" fmla="*/ 63 w 65"/>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
                  <a:moveTo>
                    <a:pt x="63" y="1"/>
                  </a:moveTo>
                  <a:lnTo>
                    <a:pt x="63" y="1"/>
                  </a:lnTo>
                  <a:lnTo>
                    <a:pt x="0" y="3"/>
                  </a:lnTo>
                  <a:lnTo>
                    <a:pt x="0" y="1"/>
                  </a:lnTo>
                  <a:lnTo>
                    <a:pt x="63" y="0"/>
                  </a:lnTo>
                  <a:lnTo>
                    <a:pt x="64" y="0"/>
                  </a:lnTo>
                  <a:lnTo>
                    <a:pt x="63" y="0"/>
                  </a:lnTo>
                  <a:lnTo>
                    <a:pt x="64" y="0"/>
                  </a:lnTo>
                  <a:lnTo>
                    <a:pt x="63"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0" name="Freeform 76"/>
            <p:cNvSpPr>
              <a:spLocks/>
            </p:cNvSpPr>
            <p:nvPr/>
          </p:nvSpPr>
          <p:spPr bwMode="auto">
            <a:xfrm>
              <a:off x="6190" y="911"/>
              <a:ext cx="18" cy="11"/>
            </a:xfrm>
            <a:custGeom>
              <a:avLst/>
              <a:gdLst>
                <a:gd name="T0" fmla="*/ 5 w 18"/>
                <a:gd name="T1" fmla="*/ 10 h 11"/>
                <a:gd name="T2" fmla="*/ 5 w 18"/>
                <a:gd name="T3" fmla="*/ 10 h 11"/>
                <a:gd name="T4" fmla="*/ 9 w 18"/>
                <a:gd name="T5" fmla="*/ 8 h 11"/>
                <a:gd name="T6" fmla="*/ 12 w 18"/>
                <a:gd name="T7" fmla="*/ 6 h 11"/>
                <a:gd name="T8" fmla="*/ 15 w 18"/>
                <a:gd name="T9" fmla="*/ 4 h 11"/>
                <a:gd name="T10" fmla="*/ 15 w 18"/>
                <a:gd name="T11" fmla="*/ 3 h 11"/>
                <a:gd name="T12" fmla="*/ 17 w 18"/>
                <a:gd name="T13" fmla="*/ 2 h 11"/>
                <a:gd name="T14" fmla="*/ 17 w 18"/>
                <a:gd name="T15" fmla="*/ 1 h 11"/>
                <a:gd name="T16" fmla="*/ 15 w 18"/>
                <a:gd name="T17" fmla="*/ 0 h 11"/>
                <a:gd name="T18" fmla="*/ 15 w 18"/>
                <a:gd name="T19" fmla="*/ 0 h 11"/>
                <a:gd name="T20" fmla="*/ 12 w 18"/>
                <a:gd name="T21" fmla="*/ 0 h 11"/>
                <a:gd name="T22" fmla="*/ 11 w 18"/>
                <a:gd name="T23" fmla="*/ 1 h 11"/>
                <a:gd name="T24" fmla="*/ 9 w 18"/>
                <a:gd name="T25" fmla="*/ 1 h 11"/>
                <a:gd name="T26" fmla="*/ 6 w 18"/>
                <a:gd name="T27" fmla="*/ 2 h 11"/>
                <a:gd name="T28" fmla="*/ 5 w 18"/>
                <a:gd name="T29" fmla="*/ 3 h 11"/>
                <a:gd name="T30" fmla="*/ 3 w 18"/>
                <a:gd name="T31" fmla="*/ 3 h 11"/>
                <a:gd name="T32" fmla="*/ 2 w 18"/>
                <a:gd name="T33" fmla="*/ 4 h 11"/>
                <a:gd name="T34" fmla="*/ 0 w 18"/>
                <a:gd name="T35" fmla="*/ 4 h 11"/>
                <a:gd name="T36" fmla="*/ 1 w 18"/>
                <a:gd name="T37" fmla="*/ 5 h 11"/>
                <a:gd name="T38" fmla="*/ 2 w 18"/>
                <a:gd name="T39" fmla="*/ 4 h 11"/>
                <a:gd name="T40" fmla="*/ 3 w 18"/>
                <a:gd name="T41" fmla="*/ 4 h 11"/>
                <a:gd name="T42" fmla="*/ 5 w 18"/>
                <a:gd name="T43" fmla="*/ 3 h 11"/>
                <a:gd name="T44" fmla="*/ 6 w 18"/>
                <a:gd name="T45" fmla="*/ 3 h 11"/>
                <a:gd name="T46" fmla="*/ 9 w 18"/>
                <a:gd name="T47" fmla="*/ 2 h 11"/>
                <a:gd name="T48" fmla="*/ 11 w 18"/>
                <a:gd name="T49" fmla="*/ 1 h 11"/>
                <a:gd name="T50" fmla="*/ 13 w 18"/>
                <a:gd name="T51" fmla="*/ 1 h 11"/>
                <a:gd name="T52" fmla="*/ 15 w 18"/>
                <a:gd name="T53" fmla="*/ 1 h 11"/>
                <a:gd name="T54" fmla="*/ 15 w 18"/>
                <a:gd name="T55" fmla="*/ 1 h 11"/>
                <a:gd name="T56" fmla="*/ 15 w 18"/>
                <a:gd name="T57" fmla="*/ 1 h 11"/>
                <a:gd name="T58" fmla="*/ 15 w 18"/>
                <a:gd name="T59" fmla="*/ 2 h 11"/>
                <a:gd name="T60" fmla="*/ 14 w 18"/>
                <a:gd name="T61" fmla="*/ 3 h 11"/>
                <a:gd name="T62" fmla="*/ 11 w 18"/>
                <a:gd name="T63" fmla="*/ 5 h 11"/>
                <a:gd name="T64" fmla="*/ 8 w 18"/>
                <a:gd name="T65" fmla="*/ 7 h 11"/>
                <a:gd name="T66" fmla="*/ 4 w 18"/>
                <a:gd name="T67" fmla="*/ 9 h 11"/>
                <a:gd name="T68" fmla="*/ 5 w 18"/>
                <a:gd name="T69"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1">
                  <a:moveTo>
                    <a:pt x="5" y="10"/>
                  </a:moveTo>
                  <a:lnTo>
                    <a:pt x="5" y="10"/>
                  </a:lnTo>
                  <a:lnTo>
                    <a:pt x="9" y="8"/>
                  </a:lnTo>
                  <a:lnTo>
                    <a:pt x="12" y="6"/>
                  </a:lnTo>
                  <a:lnTo>
                    <a:pt x="15" y="4"/>
                  </a:lnTo>
                  <a:lnTo>
                    <a:pt x="15" y="3"/>
                  </a:lnTo>
                  <a:lnTo>
                    <a:pt x="17" y="2"/>
                  </a:lnTo>
                  <a:lnTo>
                    <a:pt x="17" y="1"/>
                  </a:lnTo>
                  <a:lnTo>
                    <a:pt x="15" y="0"/>
                  </a:lnTo>
                  <a:lnTo>
                    <a:pt x="15" y="0"/>
                  </a:lnTo>
                  <a:lnTo>
                    <a:pt x="12" y="0"/>
                  </a:lnTo>
                  <a:lnTo>
                    <a:pt x="11" y="1"/>
                  </a:lnTo>
                  <a:lnTo>
                    <a:pt x="9" y="1"/>
                  </a:lnTo>
                  <a:lnTo>
                    <a:pt x="6" y="2"/>
                  </a:lnTo>
                  <a:lnTo>
                    <a:pt x="5" y="3"/>
                  </a:lnTo>
                  <a:lnTo>
                    <a:pt x="3" y="3"/>
                  </a:lnTo>
                  <a:lnTo>
                    <a:pt x="2" y="4"/>
                  </a:lnTo>
                  <a:lnTo>
                    <a:pt x="0" y="4"/>
                  </a:lnTo>
                  <a:lnTo>
                    <a:pt x="1" y="5"/>
                  </a:lnTo>
                  <a:lnTo>
                    <a:pt x="2" y="4"/>
                  </a:lnTo>
                  <a:lnTo>
                    <a:pt x="3" y="4"/>
                  </a:lnTo>
                  <a:lnTo>
                    <a:pt x="5" y="3"/>
                  </a:lnTo>
                  <a:lnTo>
                    <a:pt x="6" y="3"/>
                  </a:lnTo>
                  <a:lnTo>
                    <a:pt x="9" y="2"/>
                  </a:lnTo>
                  <a:lnTo>
                    <a:pt x="11" y="1"/>
                  </a:lnTo>
                  <a:lnTo>
                    <a:pt x="13" y="1"/>
                  </a:lnTo>
                  <a:lnTo>
                    <a:pt x="15" y="1"/>
                  </a:lnTo>
                  <a:lnTo>
                    <a:pt x="15" y="1"/>
                  </a:lnTo>
                  <a:lnTo>
                    <a:pt x="15" y="1"/>
                  </a:lnTo>
                  <a:lnTo>
                    <a:pt x="15" y="2"/>
                  </a:lnTo>
                  <a:lnTo>
                    <a:pt x="14" y="3"/>
                  </a:lnTo>
                  <a:lnTo>
                    <a:pt x="11" y="5"/>
                  </a:lnTo>
                  <a:lnTo>
                    <a:pt x="8" y="7"/>
                  </a:lnTo>
                  <a:lnTo>
                    <a:pt x="4" y="9"/>
                  </a:lnTo>
                  <a:lnTo>
                    <a:pt x="5" y="1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1" name="Freeform 77"/>
            <p:cNvSpPr>
              <a:spLocks/>
            </p:cNvSpPr>
            <p:nvPr/>
          </p:nvSpPr>
          <p:spPr bwMode="auto">
            <a:xfrm>
              <a:off x="6172" y="923"/>
              <a:ext cx="19" cy="4"/>
            </a:xfrm>
            <a:custGeom>
              <a:avLst/>
              <a:gdLst>
                <a:gd name="T0" fmla="*/ 1 w 19"/>
                <a:gd name="T1" fmla="*/ 0 h 4"/>
                <a:gd name="T2" fmla="*/ 0 w 19"/>
                <a:gd name="T3" fmla="*/ 0 h 4"/>
                <a:gd name="T4" fmla="*/ 1 w 19"/>
                <a:gd name="T5" fmla="*/ 0 h 4"/>
                <a:gd name="T6" fmla="*/ 2 w 19"/>
                <a:gd name="T7" fmla="*/ 0 h 4"/>
                <a:gd name="T8" fmla="*/ 2 w 19"/>
                <a:gd name="T9" fmla="*/ 0 h 4"/>
                <a:gd name="T10" fmla="*/ 3 w 19"/>
                <a:gd name="T11" fmla="*/ 0 h 4"/>
                <a:gd name="T12" fmla="*/ 4 w 19"/>
                <a:gd name="T13" fmla="*/ 0 h 4"/>
                <a:gd name="T14" fmla="*/ 6 w 19"/>
                <a:gd name="T15" fmla="*/ 0 h 4"/>
                <a:gd name="T16" fmla="*/ 7 w 19"/>
                <a:gd name="T17" fmla="*/ 0 h 4"/>
                <a:gd name="T18" fmla="*/ 7 w 19"/>
                <a:gd name="T19" fmla="*/ 0 h 4"/>
                <a:gd name="T20" fmla="*/ 9 w 19"/>
                <a:gd name="T21" fmla="*/ 0 h 4"/>
                <a:gd name="T22" fmla="*/ 11 w 19"/>
                <a:gd name="T23" fmla="*/ 0 h 4"/>
                <a:gd name="T24" fmla="*/ 12 w 19"/>
                <a:gd name="T25" fmla="*/ 0 h 4"/>
                <a:gd name="T26" fmla="*/ 13 w 19"/>
                <a:gd name="T27" fmla="*/ 1 h 4"/>
                <a:gd name="T28" fmla="*/ 15 w 19"/>
                <a:gd name="T29" fmla="*/ 1 h 4"/>
                <a:gd name="T30" fmla="*/ 16 w 19"/>
                <a:gd name="T31" fmla="*/ 2 h 4"/>
                <a:gd name="T32" fmla="*/ 18 w 19"/>
                <a:gd name="T33" fmla="*/ 2 h 4"/>
                <a:gd name="T34" fmla="*/ 17 w 19"/>
                <a:gd name="T35" fmla="*/ 3 h 4"/>
                <a:gd name="T36" fmla="*/ 16 w 19"/>
                <a:gd name="T37" fmla="*/ 3 h 4"/>
                <a:gd name="T38" fmla="*/ 15 w 19"/>
                <a:gd name="T39" fmla="*/ 2 h 4"/>
                <a:gd name="T40" fmla="*/ 13 w 19"/>
                <a:gd name="T41" fmla="*/ 2 h 4"/>
                <a:gd name="T42" fmla="*/ 12 w 19"/>
                <a:gd name="T43" fmla="*/ 2 h 4"/>
                <a:gd name="T44" fmla="*/ 11 w 19"/>
                <a:gd name="T45" fmla="*/ 2 h 4"/>
                <a:gd name="T46" fmla="*/ 9 w 19"/>
                <a:gd name="T47" fmla="*/ 2 h 4"/>
                <a:gd name="T48" fmla="*/ 7 w 19"/>
                <a:gd name="T49" fmla="*/ 2 h 4"/>
                <a:gd name="T50" fmla="*/ 7 w 19"/>
                <a:gd name="T51" fmla="*/ 2 h 4"/>
                <a:gd name="T52" fmla="*/ 6 w 19"/>
                <a:gd name="T53" fmla="*/ 2 h 4"/>
                <a:gd name="T54" fmla="*/ 4 w 19"/>
                <a:gd name="T55" fmla="*/ 2 h 4"/>
                <a:gd name="T56" fmla="*/ 3 w 19"/>
                <a:gd name="T57" fmla="*/ 2 h 4"/>
                <a:gd name="T58" fmla="*/ 2 w 19"/>
                <a:gd name="T59" fmla="*/ 2 h 4"/>
                <a:gd name="T60" fmla="*/ 2 w 19"/>
                <a:gd name="T61" fmla="*/ 2 h 4"/>
                <a:gd name="T62" fmla="*/ 1 w 19"/>
                <a:gd name="T63" fmla="*/ 2 h 4"/>
                <a:gd name="T64" fmla="*/ 1 w 19"/>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4">
                  <a:moveTo>
                    <a:pt x="1" y="0"/>
                  </a:moveTo>
                  <a:lnTo>
                    <a:pt x="0" y="0"/>
                  </a:lnTo>
                  <a:lnTo>
                    <a:pt x="1" y="0"/>
                  </a:lnTo>
                  <a:lnTo>
                    <a:pt x="2" y="0"/>
                  </a:lnTo>
                  <a:lnTo>
                    <a:pt x="2" y="0"/>
                  </a:lnTo>
                  <a:lnTo>
                    <a:pt x="3" y="0"/>
                  </a:lnTo>
                  <a:lnTo>
                    <a:pt x="4" y="0"/>
                  </a:lnTo>
                  <a:lnTo>
                    <a:pt x="6" y="0"/>
                  </a:lnTo>
                  <a:lnTo>
                    <a:pt x="7" y="0"/>
                  </a:lnTo>
                  <a:lnTo>
                    <a:pt x="7" y="0"/>
                  </a:lnTo>
                  <a:lnTo>
                    <a:pt x="9" y="0"/>
                  </a:lnTo>
                  <a:lnTo>
                    <a:pt x="11" y="0"/>
                  </a:lnTo>
                  <a:lnTo>
                    <a:pt x="12" y="0"/>
                  </a:lnTo>
                  <a:lnTo>
                    <a:pt x="13" y="1"/>
                  </a:lnTo>
                  <a:lnTo>
                    <a:pt x="15" y="1"/>
                  </a:lnTo>
                  <a:lnTo>
                    <a:pt x="16" y="2"/>
                  </a:lnTo>
                  <a:lnTo>
                    <a:pt x="18" y="2"/>
                  </a:lnTo>
                  <a:lnTo>
                    <a:pt x="17" y="3"/>
                  </a:lnTo>
                  <a:lnTo>
                    <a:pt x="16" y="3"/>
                  </a:lnTo>
                  <a:lnTo>
                    <a:pt x="15" y="2"/>
                  </a:lnTo>
                  <a:lnTo>
                    <a:pt x="13" y="2"/>
                  </a:lnTo>
                  <a:lnTo>
                    <a:pt x="12" y="2"/>
                  </a:lnTo>
                  <a:lnTo>
                    <a:pt x="11" y="2"/>
                  </a:lnTo>
                  <a:lnTo>
                    <a:pt x="9" y="2"/>
                  </a:lnTo>
                  <a:lnTo>
                    <a:pt x="7" y="2"/>
                  </a:lnTo>
                  <a:lnTo>
                    <a:pt x="7" y="2"/>
                  </a:lnTo>
                  <a:lnTo>
                    <a:pt x="6" y="2"/>
                  </a:lnTo>
                  <a:lnTo>
                    <a:pt x="4" y="2"/>
                  </a:lnTo>
                  <a:lnTo>
                    <a:pt x="3" y="2"/>
                  </a:lnTo>
                  <a:lnTo>
                    <a:pt x="2" y="2"/>
                  </a:lnTo>
                  <a:lnTo>
                    <a:pt x="2" y="2"/>
                  </a:lnTo>
                  <a:lnTo>
                    <a:pt x="1" y="2"/>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2" name="Freeform 78"/>
            <p:cNvSpPr>
              <a:spLocks/>
            </p:cNvSpPr>
            <p:nvPr/>
          </p:nvSpPr>
          <p:spPr bwMode="auto">
            <a:xfrm>
              <a:off x="5970" y="922"/>
              <a:ext cx="197" cy="2"/>
            </a:xfrm>
            <a:custGeom>
              <a:avLst/>
              <a:gdLst>
                <a:gd name="T0" fmla="*/ 0 w 197"/>
                <a:gd name="T1" fmla="*/ 0 h 2"/>
                <a:gd name="T2" fmla="*/ 0 w 197"/>
                <a:gd name="T3" fmla="*/ 0 h 2"/>
                <a:gd name="T4" fmla="*/ 196 w 197"/>
                <a:gd name="T5" fmla="*/ 1 h 2"/>
                <a:gd name="T6" fmla="*/ 196 w 197"/>
                <a:gd name="T7" fmla="*/ 1 h 2"/>
                <a:gd name="T8" fmla="*/ 0 w 197"/>
                <a:gd name="T9" fmla="*/ 0 h 2"/>
                <a:gd name="T10" fmla="*/ 0 w 197"/>
                <a:gd name="T11" fmla="*/ 0 h 2"/>
              </a:gdLst>
              <a:ahLst/>
              <a:cxnLst>
                <a:cxn ang="0">
                  <a:pos x="T0" y="T1"/>
                </a:cxn>
                <a:cxn ang="0">
                  <a:pos x="T2" y="T3"/>
                </a:cxn>
                <a:cxn ang="0">
                  <a:pos x="T4" y="T5"/>
                </a:cxn>
                <a:cxn ang="0">
                  <a:pos x="T6" y="T7"/>
                </a:cxn>
                <a:cxn ang="0">
                  <a:pos x="T8" y="T9"/>
                </a:cxn>
                <a:cxn ang="0">
                  <a:pos x="T10" y="T11"/>
                </a:cxn>
              </a:cxnLst>
              <a:rect l="0" t="0" r="r" b="b"/>
              <a:pathLst>
                <a:path w="197" h="2">
                  <a:moveTo>
                    <a:pt x="0" y="0"/>
                  </a:moveTo>
                  <a:lnTo>
                    <a:pt x="0" y="0"/>
                  </a:lnTo>
                  <a:lnTo>
                    <a:pt x="196" y="1"/>
                  </a:lnTo>
                  <a:lnTo>
                    <a:pt x="196"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3" name="Freeform 79"/>
            <p:cNvSpPr>
              <a:spLocks/>
            </p:cNvSpPr>
            <p:nvPr/>
          </p:nvSpPr>
          <p:spPr bwMode="auto">
            <a:xfrm>
              <a:off x="5948" y="878"/>
              <a:ext cx="17" cy="40"/>
            </a:xfrm>
            <a:custGeom>
              <a:avLst/>
              <a:gdLst>
                <a:gd name="T0" fmla="*/ 0 w 17"/>
                <a:gd name="T1" fmla="*/ 1 h 40"/>
                <a:gd name="T2" fmla="*/ 0 w 17"/>
                <a:gd name="T3" fmla="*/ 1 h 40"/>
                <a:gd name="T4" fmla="*/ 16 w 17"/>
                <a:gd name="T5" fmla="*/ 39 h 40"/>
                <a:gd name="T6" fmla="*/ 16 w 17"/>
                <a:gd name="T7" fmla="*/ 38 h 40"/>
                <a:gd name="T8" fmla="*/ 1 w 17"/>
                <a:gd name="T9" fmla="*/ 0 h 40"/>
                <a:gd name="T10" fmla="*/ 0 w 17"/>
                <a:gd name="T11" fmla="*/ 1 h 40"/>
              </a:gdLst>
              <a:ahLst/>
              <a:cxnLst>
                <a:cxn ang="0">
                  <a:pos x="T0" y="T1"/>
                </a:cxn>
                <a:cxn ang="0">
                  <a:pos x="T2" y="T3"/>
                </a:cxn>
                <a:cxn ang="0">
                  <a:pos x="T4" y="T5"/>
                </a:cxn>
                <a:cxn ang="0">
                  <a:pos x="T6" y="T7"/>
                </a:cxn>
                <a:cxn ang="0">
                  <a:pos x="T8" y="T9"/>
                </a:cxn>
                <a:cxn ang="0">
                  <a:pos x="T10" y="T11"/>
                </a:cxn>
              </a:cxnLst>
              <a:rect l="0" t="0" r="r" b="b"/>
              <a:pathLst>
                <a:path w="17" h="40">
                  <a:moveTo>
                    <a:pt x="0" y="1"/>
                  </a:moveTo>
                  <a:lnTo>
                    <a:pt x="0" y="1"/>
                  </a:lnTo>
                  <a:lnTo>
                    <a:pt x="16" y="39"/>
                  </a:lnTo>
                  <a:lnTo>
                    <a:pt x="16" y="38"/>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4" name="Freeform 80"/>
            <p:cNvSpPr>
              <a:spLocks/>
            </p:cNvSpPr>
            <p:nvPr/>
          </p:nvSpPr>
          <p:spPr bwMode="auto">
            <a:xfrm>
              <a:off x="5952" y="877"/>
              <a:ext cx="30" cy="36"/>
            </a:xfrm>
            <a:custGeom>
              <a:avLst/>
              <a:gdLst>
                <a:gd name="T0" fmla="*/ 0 w 30"/>
                <a:gd name="T1" fmla="*/ 2 h 36"/>
                <a:gd name="T2" fmla="*/ 20 w 30"/>
                <a:gd name="T3" fmla="*/ 34 h 36"/>
                <a:gd name="T4" fmla="*/ 29 w 30"/>
                <a:gd name="T5" fmla="*/ 35 h 36"/>
                <a:gd name="T6" fmla="*/ 11 w 30"/>
                <a:gd name="T7" fmla="*/ 3 h 36"/>
                <a:gd name="T8" fmla="*/ 9 w 30"/>
                <a:gd name="T9" fmla="*/ 3 h 36"/>
                <a:gd name="T10" fmla="*/ 8 w 30"/>
                <a:gd name="T11" fmla="*/ 1 h 36"/>
                <a:gd name="T12" fmla="*/ 6 w 30"/>
                <a:gd name="T13" fmla="*/ 1 h 36"/>
                <a:gd name="T14" fmla="*/ 5 w 30"/>
                <a:gd name="T15" fmla="*/ 0 h 36"/>
                <a:gd name="T16" fmla="*/ 3 w 30"/>
                <a:gd name="T17" fmla="*/ 0 h 36"/>
                <a:gd name="T18" fmla="*/ 2 w 30"/>
                <a:gd name="T19" fmla="*/ 1 h 36"/>
                <a:gd name="T20" fmla="*/ 1 w 30"/>
                <a:gd name="T21" fmla="*/ 1 h 36"/>
                <a:gd name="T22" fmla="*/ 0 w 30"/>
                <a:gd name="T23" fmla="*/ 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36">
                  <a:moveTo>
                    <a:pt x="0" y="2"/>
                  </a:moveTo>
                  <a:lnTo>
                    <a:pt x="20" y="34"/>
                  </a:lnTo>
                  <a:lnTo>
                    <a:pt x="29" y="35"/>
                  </a:lnTo>
                  <a:lnTo>
                    <a:pt x="11" y="3"/>
                  </a:lnTo>
                  <a:lnTo>
                    <a:pt x="9" y="3"/>
                  </a:lnTo>
                  <a:lnTo>
                    <a:pt x="8" y="1"/>
                  </a:lnTo>
                  <a:lnTo>
                    <a:pt x="6" y="1"/>
                  </a:lnTo>
                  <a:lnTo>
                    <a:pt x="5" y="0"/>
                  </a:lnTo>
                  <a:lnTo>
                    <a:pt x="3" y="0"/>
                  </a:lnTo>
                  <a:lnTo>
                    <a:pt x="2" y="1"/>
                  </a:lnTo>
                  <a:lnTo>
                    <a:pt x="1" y="1"/>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5" name="Freeform 81"/>
            <p:cNvSpPr>
              <a:spLocks/>
            </p:cNvSpPr>
            <p:nvPr/>
          </p:nvSpPr>
          <p:spPr bwMode="auto">
            <a:xfrm>
              <a:off x="5951" y="879"/>
              <a:ext cx="19" cy="33"/>
            </a:xfrm>
            <a:custGeom>
              <a:avLst/>
              <a:gdLst>
                <a:gd name="T0" fmla="*/ 18 w 19"/>
                <a:gd name="T1" fmla="*/ 31 h 33"/>
                <a:gd name="T2" fmla="*/ 18 w 19"/>
                <a:gd name="T3" fmla="*/ 31 h 33"/>
                <a:gd name="T4" fmla="*/ 2 w 19"/>
                <a:gd name="T5" fmla="*/ 0 h 33"/>
                <a:gd name="T6" fmla="*/ 0 w 19"/>
                <a:gd name="T7" fmla="*/ 1 h 33"/>
                <a:gd name="T8" fmla="*/ 18 w 19"/>
                <a:gd name="T9" fmla="*/ 32 h 33"/>
                <a:gd name="T10" fmla="*/ 18 w 19"/>
                <a:gd name="T11" fmla="*/ 31 h 33"/>
              </a:gdLst>
              <a:ahLst/>
              <a:cxnLst>
                <a:cxn ang="0">
                  <a:pos x="T0" y="T1"/>
                </a:cxn>
                <a:cxn ang="0">
                  <a:pos x="T2" y="T3"/>
                </a:cxn>
                <a:cxn ang="0">
                  <a:pos x="T4" y="T5"/>
                </a:cxn>
                <a:cxn ang="0">
                  <a:pos x="T6" y="T7"/>
                </a:cxn>
                <a:cxn ang="0">
                  <a:pos x="T8" y="T9"/>
                </a:cxn>
                <a:cxn ang="0">
                  <a:pos x="T10" y="T11"/>
                </a:cxn>
              </a:cxnLst>
              <a:rect l="0" t="0" r="r" b="b"/>
              <a:pathLst>
                <a:path w="19" h="33">
                  <a:moveTo>
                    <a:pt x="18" y="31"/>
                  </a:moveTo>
                  <a:lnTo>
                    <a:pt x="18" y="31"/>
                  </a:lnTo>
                  <a:lnTo>
                    <a:pt x="2" y="0"/>
                  </a:lnTo>
                  <a:lnTo>
                    <a:pt x="0" y="1"/>
                  </a:lnTo>
                  <a:lnTo>
                    <a:pt x="18" y="32"/>
                  </a:lnTo>
                  <a:lnTo>
                    <a:pt x="18" y="3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6" name="Freeform 82"/>
            <p:cNvSpPr>
              <a:spLocks/>
            </p:cNvSpPr>
            <p:nvPr/>
          </p:nvSpPr>
          <p:spPr bwMode="auto">
            <a:xfrm>
              <a:off x="5976" y="912"/>
              <a:ext cx="7" cy="5"/>
            </a:xfrm>
            <a:custGeom>
              <a:avLst/>
              <a:gdLst>
                <a:gd name="T0" fmla="*/ 5 w 7"/>
                <a:gd name="T1" fmla="*/ 0 h 5"/>
                <a:gd name="T2" fmla="*/ 5 w 7"/>
                <a:gd name="T3" fmla="*/ 2 h 5"/>
                <a:gd name="T4" fmla="*/ 0 w 7"/>
                <a:gd name="T5" fmla="*/ 4 h 5"/>
                <a:gd name="T6" fmla="*/ 0 w 7"/>
                <a:gd name="T7" fmla="*/ 2 h 5"/>
                <a:gd name="T8" fmla="*/ 5 w 7"/>
                <a:gd name="T9" fmla="*/ 0 h 5"/>
                <a:gd name="T10" fmla="*/ 6 w 7"/>
                <a:gd name="T11" fmla="*/ 0 h 5"/>
                <a:gd name="T12" fmla="*/ 5 w 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0"/>
                  </a:moveTo>
                  <a:lnTo>
                    <a:pt x="5" y="2"/>
                  </a:lnTo>
                  <a:lnTo>
                    <a:pt x="0" y="4"/>
                  </a:lnTo>
                  <a:lnTo>
                    <a:pt x="0" y="2"/>
                  </a:lnTo>
                  <a:lnTo>
                    <a:pt x="5" y="0"/>
                  </a:lnTo>
                  <a:lnTo>
                    <a:pt x="6" y="0"/>
                  </a:lnTo>
                  <a:lnTo>
                    <a:pt x="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7" name="Freeform 83"/>
            <p:cNvSpPr>
              <a:spLocks/>
            </p:cNvSpPr>
            <p:nvPr/>
          </p:nvSpPr>
          <p:spPr bwMode="auto">
            <a:xfrm>
              <a:off x="5965" y="881"/>
              <a:ext cx="17" cy="32"/>
            </a:xfrm>
            <a:custGeom>
              <a:avLst/>
              <a:gdLst>
                <a:gd name="T0" fmla="*/ 0 w 17"/>
                <a:gd name="T1" fmla="*/ 1 h 32"/>
                <a:gd name="T2" fmla="*/ 0 w 17"/>
                <a:gd name="T3" fmla="*/ 0 h 32"/>
                <a:gd name="T4" fmla="*/ 16 w 17"/>
                <a:gd name="T5" fmla="*/ 31 h 32"/>
                <a:gd name="T6" fmla="*/ 1 w 17"/>
                <a:gd name="T7" fmla="*/ 0 h 32"/>
                <a:gd name="T8" fmla="*/ 0 w 17"/>
                <a:gd name="T9" fmla="*/ 1 h 32"/>
              </a:gdLst>
              <a:ahLst/>
              <a:cxnLst>
                <a:cxn ang="0">
                  <a:pos x="T0" y="T1"/>
                </a:cxn>
                <a:cxn ang="0">
                  <a:pos x="T2" y="T3"/>
                </a:cxn>
                <a:cxn ang="0">
                  <a:pos x="T4" y="T5"/>
                </a:cxn>
                <a:cxn ang="0">
                  <a:pos x="T6" y="T7"/>
                </a:cxn>
                <a:cxn ang="0">
                  <a:pos x="T8" y="T9"/>
                </a:cxn>
              </a:cxnLst>
              <a:rect l="0" t="0" r="r" b="b"/>
              <a:pathLst>
                <a:path w="17" h="32">
                  <a:moveTo>
                    <a:pt x="0" y="1"/>
                  </a:moveTo>
                  <a:lnTo>
                    <a:pt x="0" y="0"/>
                  </a:lnTo>
                  <a:lnTo>
                    <a:pt x="16" y="3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8" name="Freeform 84"/>
            <p:cNvSpPr>
              <a:spLocks/>
            </p:cNvSpPr>
            <p:nvPr/>
          </p:nvSpPr>
          <p:spPr bwMode="auto">
            <a:xfrm>
              <a:off x="5951" y="876"/>
              <a:ext cx="9" cy="2"/>
            </a:xfrm>
            <a:custGeom>
              <a:avLst/>
              <a:gdLst>
                <a:gd name="T0" fmla="*/ 1 w 9"/>
                <a:gd name="T1" fmla="*/ 1 h 2"/>
                <a:gd name="T2" fmla="*/ 1 w 9"/>
                <a:gd name="T3" fmla="*/ 0 h 2"/>
                <a:gd name="T4" fmla="*/ 1 w 9"/>
                <a:gd name="T5" fmla="*/ 1 h 2"/>
                <a:gd name="T6" fmla="*/ 2 w 9"/>
                <a:gd name="T7" fmla="*/ 1 h 2"/>
                <a:gd name="T8" fmla="*/ 2 w 9"/>
                <a:gd name="T9" fmla="*/ 1 h 2"/>
                <a:gd name="T10" fmla="*/ 4 w 9"/>
                <a:gd name="T11" fmla="*/ 1 h 2"/>
                <a:gd name="T12" fmla="*/ 4 w 9"/>
                <a:gd name="T13" fmla="*/ 1 h 2"/>
                <a:gd name="T14" fmla="*/ 6 w 9"/>
                <a:gd name="T15" fmla="*/ 1 h 2"/>
                <a:gd name="T16" fmla="*/ 7 w 9"/>
                <a:gd name="T17" fmla="*/ 0 h 2"/>
                <a:gd name="T18" fmla="*/ 7 w 9"/>
                <a:gd name="T19" fmla="*/ 0 h 2"/>
                <a:gd name="T20" fmla="*/ 8 w 9"/>
                <a:gd name="T21" fmla="*/ 0 h 2"/>
                <a:gd name="T22" fmla="*/ 7 w 9"/>
                <a:gd name="T23" fmla="*/ 0 h 2"/>
                <a:gd name="T24" fmla="*/ 6 w 9"/>
                <a:gd name="T25" fmla="*/ 1 h 2"/>
                <a:gd name="T26" fmla="*/ 5 w 9"/>
                <a:gd name="T27" fmla="*/ 1 h 2"/>
                <a:gd name="T28" fmla="*/ 4 w 9"/>
                <a:gd name="T29" fmla="*/ 1 h 2"/>
                <a:gd name="T30" fmla="*/ 2 w 9"/>
                <a:gd name="T31" fmla="*/ 1 h 2"/>
                <a:gd name="T32" fmla="*/ 2 w 9"/>
                <a:gd name="T33" fmla="*/ 1 h 2"/>
                <a:gd name="T34" fmla="*/ 1 w 9"/>
                <a:gd name="T35" fmla="*/ 1 h 2"/>
                <a:gd name="T36" fmla="*/ 0 w 9"/>
                <a:gd name="T37" fmla="*/ 1 h 2"/>
                <a:gd name="T38" fmla="*/ 0 w 9"/>
                <a:gd name="T39" fmla="*/ 0 h 2"/>
                <a:gd name="T40" fmla="*/ 1 w 9"/>
                <a:gd name="T4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2">
                  <a:moveTo>
                    <a:pt x="1" y="1"/>
                  </a:moveTo>
                  <a:lnTo>
                    <a:pt x="1" y="0"/>
                  </a:lnTo>
                  <a:lnTo>
                    <a:pt x="1" y="1"/>
                  </a:lnTo>
                  <a:lnTo>
                    <a:pt x="2" y="1"/>
                  </a:lnTo>
                  <a:lnTo>
                    <a:pt x="2" y="1"/>
                  </a:lnTo>
                  <a:lnTo>
                    <a:pt x="4" y="1"/>
                  </a:lnTo>
                  <a:lnTo>
                    <a:pt x="4" y="1"/>
                  </a:lnTo>
                  <a:lnTo>
                    <a:pt x="6" y="1"/>
                  </a:lnTo>
                  <a:lnTo>
                    <a:pt x="7" y="0"/>
                  </a:lnTo>
                  <a:lnTo>
                    <a:pt x="7" y="0"/>
                  </a:lnTo>
                  <a:lnTo>
                    <a:pt x="8" y="0"/>
                  </a:lnTo>
                  <a:lnTo>
                    <a:pt x="7" y="0"/>
                  </a:lnTo>
                  <a:lnTo>
                    <a:pt x="6" y="1"/>
                  </a:lnTo>
                  <a:lnTo>
                    <a:pt x="5" y="1"/>
                  </a:lnTo>
                  <a:lnTo>
                    <a:pt x="4" y="1"/>
                  </a:lnTo>
                  <a:lnTo>
                    <a:pt x="2" y="1"/>
                  </a:lnTo>
                  <a:lnTo>
                    <a:pt x="2" y="1"/>
                  </a:lnTo>
                  <a:lnTo>
                    <a:pt x="1" y="1"/>
                  </a:lnTo>
                  <a:lnTo>
                    <a:pt x="0" y="1"/>
                  </a:lnTo>
                  <a:lnTo>
                    <a:pt x="0" y="0"/>
                  </a:lnTo>
                  <a:lnTo>
                    <a:pt x="1"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09" name="Freeform 85"/>
            <p:cNvSpPr>
              <a:spLocks/>
            </p:cNvSpPr>
            <p:nvPr/>
          </p:nvSpPr>
          <p:spPr bwMode="auto">
            <a:xfrm>
              <a:off x="6077" y="877"/>
              <a:ext cx="34" cy="38"/>
            </a:xfrm>
            <a:custGeom>
              <a:avLst/>
              <a:gdLst>
                <a:gd name="T0" fmla="*/ 0 w 34"/>
                <a:gd name="T1" fmla="*/ 3 h 38"/>
                <a:gd name="T2" fmla="*/ 11 w 34"/>
                <a:gd name="T3" fmla="*/ 0 h 38"/>
                <a:gd name="T4" fmla="*/ 33 w 34"/>
                <a:gd name="T5" fmla="*/ 35 h 38"/>
                <a:gd name="T6" fmla="*/ 20 w 34"/>
                <a:gd name="T7" fmla="*/ 37 h 38"/>
                <a:gd name="T8" fmla="*/ 0 w 34"/>
                <a:gd name="T9" fmla="*/ 3 h 38"/>
              </a:gdLst>
              <a:ahLst/>
              <a:cxnLst>
                <a:cxn ang="0">
                  <a:pos x="T0" y="T1"/>
                </a:cxn>
                <a:cxn ang="0">
                  <a:pos x="T2" y="T3"/>
                </a:cxn>
                <a:cxn ang="0">
                  <a:pos x="T4" y="T5"/>
                </a:cxn>
                <a:cxn ang="0">
                  <a:pos x="T6" y="T7"/>
                </a:cxn>
                <a:cxn ang="0">
                  <a:pos x="T8" y="T9"/>
                </a:cxn>
              </a:cxnLst>
              <a:rect l="0" t="0" r="r" b="b"/>
              <a:pathLst>
                <a:path w="34" h="38">
                  <a:moveTo>
                    <a:pt x="0" y="3"/>
                  </a:moveTo>
                  <a:lnTo>
                    <a:pt x="11" y="0"/>
                  </a:lnTo>
                  <a:lnTo>
                    <a:pt x="33" y="35"/>
                  </a:lnTo>
                  <a:lnTo>
                    <a:pt x="20" y="37"/>
                  </a:lnTo>
                  <a:lnTo>
                    <a:pt x="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0" name="Freeform 86"/>
            <p:cNvSpPr>
              <a:spLocks/>
            </p:cNvSpPr>
            <p:nvPr/>
          </p:nvSpPr>
          <p:spPr bwMode="auto">
            <a:xfrm>
              <a:off x="6077" y="874"/>
              <a:ext cx="9" cy="4"/>
            </a:xfrm>
            <a:custGeom>
              <a:avLst/>
              <a:gdLst>
                <a:gd name="T0" fmla="*/ 8 w 9"/>
                <a:gd name="T1" fmla="*/ 3 h 4"/>
                <a:gd name="T2" fmla="*/ 7 w 9"/>
                <a:gd name="T3" fmla="*/ 3 h 4"/>
                <a:gd name="T4" fmla="*/ 0 w 9"/>
                <a:gd name="T5" fmla="*/ 1 h 4"/>
                <a:gd name="T6" fmla="*/ 0 w 9"/>
                <a:gd name="T7" fmla="*/ 0 h 4"/>
                <a:gd name="T8" fmla="*/ 7 w 9"/>
                <a:gd name="T9" fmla="*/ 2 h 4"/>
                <a:gd name="T10" fmla="*/ 7 w 9"/>
                <a:gd name="T11" fmla="*/ 3 h 4"/>
                <a:gd name="T12" fmla="*/ 8 w 9"/>
                <a:gd name="T13" fmla="*/ 3 h 4"/>
                <a:gd name="T14" fmla="*/ 7 w 9"/>
                <a:gd name="T15" fmla="*/ 3 h 4"/>
                <a:gd name="T16" fmla="*/ 8 w 9"/>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4">
                  <a:moveTo>
                    <a:pt x="8" y="3"/>
                  </a:moveTo>
                  <a:lnTo>
                    <a:pt x="7" y="3"/>
                  </a:lnTo>
                  <a:lnTo>
                    <a:pt x="0" y="1"/>
                  </a:lnTo>
                  <a:lnTo>
                    <a:pt x="0" y="0"/>
                  </a:lnTo>
                  <a:lnTo>
                    <a:pt x="7" y="2"/>
                  </a:lnTo>
                  <a:lnTo>
                    <a:pt x="7" y="3"/>
                  </a:lnTo>
                  <a:lnTo>
                    <a:pt x="8" y="3"/>
                  </a:lnTo>
                  <a:lnTo>
                    <a:pt x="7" y="3"/>
                  </a:lnTo>
                  <a:lnTo>
                    <a:pt x="8"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1" name="Freeform 87"/>
            <p:cNvSpPr>
              <a:spLocks/>
            </p:cNvSpPr>
            <p:nvPr/>
          </p:nvSpPr>
          <p:spPr bwMode="auto">
            <a:xfrm>
              <a:off x="6091" y="877"/>
              <a:ext cx="21" cy="37"/>
            </a:xfrm>
            <a:custGeom>
              <a:avLst/>
              <a:gdLst>
                <a:gd name="T0" fmla="*/ 19 w 21"/>
                <a:gd name="T1" fmla="*/ 36 h 37"/>
                <a:gd name="T2" fmla="*/ 19 w 21"/>
                <a:gd name="T3" fmla="*/ 35 h 37"/>
                <a:gd name="T4" fmla="*/ 1 w 21"/>
                <a:gd name="T5" fmla="*/ 0 h 37"/>
                <a:gd name="T6" fmla="*/ 0 w 21"/>
                <a:gd name="T7" fmla="*/ 0 h 37"/>
                <a:gd name="T8" fmla="*/ 19 w 21"/>
                <a:gd name="T9" fmla="*/ 36 h 37"/>
                <a:gd name="T10" fmla="*/ 19 w 21"/>
                <a:gd name="T11" fmla="*/ 35 h 37"/>
                <a:gd name="T12" fmla="*/ 19 w 21"/>
                <a:gd name="T13" fmla="*/ 36 h 37"/>
                <a:gd name="T14" fmla="*/ 20 w 21"/>
                <a:gd name="T15" fmla="*/ 36 h 37"/>
                <a:gd name="T16" fmla="*/ 19 w 21"/>
                <a:gd name="T17" fmla="*/ 35 h 37"/>
                <a:gd name="T18" fmla="*/ 19 w 21"/>
                <a:gd name="T1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37">
                  <a:moveTo>
                    <a:pt x="19" y="36"/>
                  </a:moveTo>
                  <a:lnTo>
                    <a:pt x="19" y="35"/>
                  </a:lnTo>
                  <a:lnTo>
                    <a:pt x="1" y="0"/>
                  </a:lnTo>
                  <a:lnTo>
                    <a:pt x="0" y="0"/>
                  </a:lnTo>
                  <a:lnTo>
                    <a:pt x="19" y="36"/>
                  </a:lnTo>
                  <a:lnTo>
                    <a:pt x="19" y="35"/>
                  </a:lnTo>
                  <a:lnTo>
                    <a:pt x="19" y="36"/>
                  </a:lnTo>
                  <a:lnTo>
                    <a:pt x="20" y="36"/>
                  </a:lnTo>
                  <a:lnTo>
                    <a:pt x="19" y="35"/>
                  </a:lnTo>
                  <a:lnTo>
                    <a:pt x="19" y="3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2" name="Freeform 88"/>
            <p:cNvSpPr>
              <a:spLocks/>
            </p:cNvSpPr>
            <p:nvPr/>
          </p:nvSpPr>
          <p:spPr bwMode="auto">
            <a:xfrm>
              <a:off x="6101" y="915"/>
              <a:ext cx="10" cy="4"/>
            </a:xfrm>
            <a:custGeom>
              <a:avLst/>
              <a:gdLst>
                <a:gd name="T0" fmla="*/ 0 w 10"/>
                <a:gd name="T1" fmla="*/ 0 h 4"/>
                <a:gd name="T2" fmla="*/ 0 w 10"/>
                <a:gd name="T3" fmla="*/ 0 h 4"/>
                <a:gd name="T4" fmla="*/ 9 w 10"/>
                <a:gd name="T5" fmla="*/ 2 h 4"/>
                <a:gd name="T6" fmla="*/ 9 w 10"/>
                <a:gd name="T7" fmla="*/ 3 h 4"/>
                <a:gd name="T8" fmla="*/ 0 w 10"/>
                <a:gd name="T9" fmla="*/ 1 h 4"/>
                <a:gd name="T10" fmla="*/ 1 w 10"/>
                <a:gd name="T11" fmla="*/ 1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lnTo>
                    <a:pt x="9" y="2"/>
                  </a:lnTo>
                  <a:lnTo>
                    <a:pt x="9" y="3"/>
                  </a:lnTo>
                  <a:lnTo>
                    <a:pt x="0" y="1"/>
                  </a:lnTo>
                  <a:lnTo>
                    <a:pt x="1"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3" name="Freeform 89"/>
            <p:cNvSpPr>
              <a:spLocks/>
            </p:cNvSpPr>
            <p:nvPr/>
          </p:nvSpPr>
          <p:spPr bwMode="auto">
            <a:xfrm>
              <a:off x="6076" y="879"/>
              <a:ext cx="20" cy="37"/>
            </a:xfrm>
            <a:custGeom>
              <a:avLst/>
              <a:gdLst>
                <a:gd name="T0" fmla="*/ 1 w 20"/>
                <a:gd name="T1" fmla="*/ 0 h 37"/>
                <a:gd name="T2" fmla="*/ 1 w 20"/>
                <a:gd name="T3" fmla="*/ 1 h 37"/>
                <a:gd name="T4" fmla="*/ 18 w 20"/>
                <a:gd name="T5" fmla="*/ 36 h 37"/>
                <a:gd name="T6" fmla="*/ 19 w 20"/>
                <a:gd name="T7" fmla="*/ 35 h 37"/>
                <a:gd name="T8" fmla="*/ 1 w 20"/>
                <a:gd name="T9" fmla="*/ 1 h 37"/>
                <a:gd name="T10" fmla="*/ 1 w 20"/>
                <a:gd name="T11" fmla="*/ 0 h 37"/>
                <a:gd name="T12" fmla="*/ 0 w 20"/>
                <a:gd name="T13" fmla="*/ 1 h 37"/>
                <a:gd name="T14" fmla="*/ 1 w 20"/>
                <a:gd name="T15" fmla="*/ 1 h 37"/>
                <a:gd name="T16" fmla="*/ 1 w 20"/>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37">
                  <a:moveTo>
                    <a:pt x="1" y="0"/>
                  </a:moveTo>
                  <a:lnTo>
                    <a:pt x="1" y="1"/>
                  </a:lnTo>
                  <a:lnTo>
                    <a:pt x="18" y="36"/>
                  </a:lnTo>
                  <a:lnTo>
                    <a:pt x="19" y="35"/>
                  </a:lnTo>
                  <a:lnTo>
                    <a:pt x="1" y="1"/>
                  </a:lnTo>
                  <a:lnTo>
                    <a:pt x="1" y="0"/>
                  </a:lnTo>
                  <a:lnTo>
                    <a:pt x="0" y="1"/>
                  </a:lnTo>
                  <a:lnTo>
                    <a:pt x="1" y="1"/>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4" name="Freeform 90"/>
            <p:cNvSpPr>
              <a:spLocks/>
            </p:cNvSpPr>
            <p:nvPr/>
          </p:nvSpPr>
          <p:spPr bwMode="auto">
            <a:xfrm>
              <a:off x="5898" y="859"/>
              <a:ext cx="251" cy="52"/>
            </a:xfrm>
            <a:custGeom>
              <a:avLst/>
              <a:gdLst>
                <a:gd name="T0" fmla="*/ 23 w 251"/>
                <a:gd name="T1" fmla="*/ 39 h 52"/>
                <a:gd name="T2" fmla="*/ 27 w 251"/>
                <a:gd name="T3" fmla="*/ 7 h 52"/>
                <a:gd name="T4" fmla="*/ 26 w 251"/>
                <a:gd name="T5" fmla="*/ 4 h 52"/>
                <a:gd name="T6" fmla="*/ 24 w 251"/>
                <a:gd name="T7" fmla="*/ 2 h 52"/>
                <a:gd name="T8" fmla="*/ 22 w 251"/>
                <a:gd name="T9" fmla="*/ 0 h 52"/>
                <a:gd name="T10" fmla="*/ 19 w 251"/>
                <a:gd name="T11" fmla="*/ 0 h 52"/>
                <a:gd name="T12" fmla="*/ 16 w 251"/>
                <a:gd name="T13" fmla="*/ 1 h 52"/>
                <a:gd name="T14" fmla="*/ 13 w 251"/>
                <a:gd name="T15" fmla="*/ 3 h 52"/>
                <a:gd name="T16" fmla="*/ 11 w 251"/>
                <a:gd name="T17" fmla="*/ 5 h 52"/>
                <a:gd name="T18" fmla="*/ 0 w 251"/>
                <a:gd name="T19" fmla="*/ 47 h 52"/>
                <a:gd name="T20" fmla="*/ 219 w 251"/>
                <a:gd name="T21" fmla="*/ 50 h 52"/>
                <a:gd name="T22" fmla="*/ 226 w 251"/>
                <a:gd name="T23" fmla="*/ 49 h 52"/>
                <a:gd name="T24" fmla="*/ 230 w 251"/>
                <a:gd name="T25" fmla="*/ 48 h 52"/>
                <a:gd name="T26" fmla="*/ 235 w 251"/>
                <a:gd name="T27" fmla="*/ 47 h 52"/>
                <a:gd name="T28" fmla="*/ 238 w 251"/>
                <a:gd name="T29" fmla="*/ 46 h 52"/>
                <a:gd name="T30" fmla="*/ 241 w 251"/>
                <a:gd name="T31" fmla="*/ 44 h 52"/>
                <a:gd name="T32" fmla="*/ 243 w 251"/>
                <a:gd name="T33" fmla="*/ 43 h 52"/>
                <a:gd name="T34" fmla="*/ 246 w 251"/>
                <a:gd name="T35" fmla="*/ 40 h 52"/>
                <a:gd name="T36" fmla="*/ 249 w 251"/>
                <a:gd name="T37" fmla="*/ 39 h 52"/>
                <a:gd name="T38" fmla="*/ 250 w 251"/>
                <a:gd name="T39" fmla="*/ 38 h 52"/>
                <a:gd name="T40" fmla="*/ 250 w 251"/>
                <a:gd name="T41" fmla="*/ 36 h 52"/>
                <a:gd name="T42" fmla="*/ 249 w 251"/>
                <a:gd name="T43" fmla="*/ 34 h 52"/>
                <a:gd name="T44" fmla="*/ 246 w 251"/>
                <a:gd name="T45" fmla="*/ 34 h 52"/>
                <a:gd name="T46" fmla="*/ 243 w 251"/>
                <a:gd name="T47" fmla="*/ 34 h 52"/>
                <a:gd name="T48" fmla="*/ 240 w 251"/>
                <a:gd name="T49" fmla="*/ 36 h 52"/>
                <a:gd name="T50" fmla="*/ 237 w 251"/>
                <a:gd name="T51" fmla="*/ 37 h 52"/>
                <a:gd name="T52" fmla="*/ 234 w 251"/>
                <a:gd name="T53" fmla="*/ 38 h 52"/>
                <a:gd name="T54" fmla="*/ 231 w 251"/>
                <a:gd name="T55" fmla="*/ 40 h 52"/>
                <a:gd name="T56" fmla="*/ 229 w 251"/>
                <a:gd name="T57" fmla="*/ 41 h 52"/>
                <a:gd name="T58" fmla="*/ 228 w 251"/>
                <a:gd name="T59" fmla="*/ 42 h 52"/>
                <a:gd name="T60" fmla="*/ 226 w 251"/>
                <a:gd name="T61" fmla="*/ 43 h 52"/>
                <a:gd name="T62" fmla="*/ 224 w 251"/>
                <a:gd name="T63" fmla="*/ 43 h 52"/>
                <a:gd name="T64" fmla="*/ 220 w 251"/>
                <a:gd name="T65" fmla="*/ 43 h 52"/>
                <a:gd name="T66" fmla="*/ 154 w 251"/>
                <a:gd name="T67" fmla="*/ 9 h 52"/>
                <a:gd name="T68" fmla="*/ 151 w 251"/>
                <a:gd name="T69" fmla="*/ 7 h 52"/>
                <a:gd name="T70" fmla="*/ 149 w 251"/>
                <a:gd name="T71" fmla="*/ 6 h 52"/>
                <a:gd name="T72" fmla="*/ 147 w 251"/>
                <a:gd name="T73" fmla="*/ 6 h 52"/>
                <a:gd name="T74" fmla="*/ 145 w 251"/>
                <a:gd name="T75" fmla="*/ 6 h 52"/>
                <a:gd name="T76" fmla="*/ 141 w 251"/>
                <a:gd name="T77" fmla="*/ 7 h 52"/>
                <a:gd name="T78" fmla="*/ 139 w 251"/>
                <a:gd name="T79" fmla="*/ 9 h 52"/>
                <a:gd name="T80" fmla="*/ 137 w 251"/>
                <a:gd name="T81" fmla="*/ 12 h 52"/>
                <a:gd name="T82" fmla="*/ 137 w 251"/>
                <a:gd name="T83"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1" h="52">
                  <a:moveTo>
                    <a:pt x="137" y="41"/>
                  </a:moveTo>
                  <a:lnTo>
                    <a:pt x="23" y="39"/>
                  </a:lnTo>
                  <a:lnTo>
                    <a:pt x="27" y="10"/>
                  </a:lnTo>
                  <a:lnTo>
                    <a:pt x="27" y="7"/>
                  </a:lnTo>
                  <a:lnTo>
                    <a:pt x="26" y="5"/>
                  </a:lnTo>
                  <a:lnTo>
                    <a:pt x="26" y="4"/>
                  </a:lnTo>
                  <a:lnTo>
                    <a:pt x="25" y="3"/>
                  </a:lnTo>
                  <a:lnTo>
                    <a:pt x="24" y="2"/>
                  </a:lnTo>
                  <a:lnTo>
                    <a:pt x="23" y="1"/>
                  </a:lnTo>
                  <a:lnTo>
                    <a:pt x="22" y="0"/>
                  </a:lnTo>
                  <a:lnTo>
                    <a:pt x="21" y="0"/>
                  </a:lnTo>
                  <a:lnTo>
                    <a:pt x="19" y="0"/>
                  </a:lnTo>
                  <a:lnTo>
                    <a:pt x="18" y="0"/>
                  </a:lnTo>
                  <a:lnTo>
                    <a:pt x="16" y="1"/>
                  </a:lnTo>
                  <a:lnTo>
                    <a:pt x="14" y="2"/>
                  </a:lnTo>
                  <a:lnTo>
                    <a:pt x="13" y="3"/>
                  </a:lnTo>
                  <a:lnTo>
                    <a:pt x="12" y="4"/>
                  </a:lnTo>
                  <a:lnTo>
                    <a:pt x="11" y="5"/>
                  </a:lnTo>
                  <a:lnTo>
                    <a:pt x="10" y="7"/>
                  </a:lnTo>
                  <a:lnTo>
                    <a:pt x="0" y="47"/>
                  </a:lnTo>
                  <a:lnTo>
                    <a:pt x="216" y="51"/>
                  </a:lnTo>
                  <a:lnTo>
                    <a:pt x="219" y="50"/>
                  </a:lnTo>
                  <a:lnTo>
                    <a:pt x="223" y="50"/>
                  </a:lnTo>
                  <a:lnTo>
                    <a:pt x="226" y="49"/>
                  </a:lnTo>
                  <a:lnTo>
                    <a:pt x="228" y="49"/>
                  </a:lnTo>
                  <a:lnTo>
                    <a:pt x="230" y="48"/>
                  </a:lnTo>
                  <a:lnTo>
                    <a:pt x="232" y="47"/>
                  </a:lnTo>
                  <a:lnTo>
                    <a:pt x="235" y="47"/>
                  </a:lnTo>
                  <a:lnTo>
                    <a:pt x="237" y="47"/>
                  </a:lnTo>
                  <a:lnTo>
                    <a:pt x="238" y="46"/>
                  </a:lnTo>
                  <a:lnTo>
                    <a:pt x="239" y="45"/>
                  </a:lnTo>
                  <a:lnTo>
                    <a:pt x="241" y="44"/>
                  </a:lnTo>
                  <a:lnTo>
                    <a:pt x="242" y="43"/>
                  </a:lnTo>
                  <a:lnTo>
                    <a:pt x="243" y="43"/>
                  </a:lnTo>
                  <a:lnTo>
                    <a:pt x="245" y="42"/>
                  </a:lnTo>
                  <a:lnTo>
                    <a:pt x="246" y="40"/>
                  </a:lnTo>
                  <a:lnTo>
                    <a:pt x="247" y="40"/>
                  </a:lnTo>
                  <a:lnTo>
                    <a:pt x="249" y="39"/>
                  </a:lnTo>
                  <a:lnTo>
                    <a:pt x="249" y="38"/>
                  </a:lnTo>
                  <a:lnTo>
                    <a:pt x="250" y="38"/>
                  </a:lnTo>
                  <a:lnTo>
                    <a:pt x="250" y="37"/>
                  </a:lnTo>
                  <a:lnTo>
                    <a:pt x="250" y="36"/>
                  </a:lnTo>
                  <a:lnTo>
                    <a:pt x="250" y="35"/>
                  </a:lnTo>
                  <a:lnTo>
                    <a:pt x="249" y="34"/>
                  </a:lnTo>
                  <a:lnTo>
                    <a:pt x="247" y="34"/>
                  </a:lnTo>
                  <a:lnTo>
                    <a:pt x="246" y="34"/>
                  </a:lnTo>
                  <a:lnTo>
                    <a:pt x="245" y="34"/>
                  </a:lnTo>
                  <a:lnTo>
                    <a:pt x="243" y="34"/>
                  </a:lnTo>
                  <a:lnTo>
                    <a:pt x="242" y="35"/>
                  </a:lnTo>
                  <a:lnTo>
                    <a:pt x="240" y="36"/>
                  </a:lnTo>
                  <a:lnTo>
                    <a:pt x="238" y="36"/>
                  </a:lnTo>
                  <a:lnTo>
                    <a:pt x="237" y="37"/>
                  </a:lnTo>
                  <a:lnTo>
                    <a:pt x="235" y="38"/>
                  </a:lnTo>
                  <a:lnTo>
                    <a:pt x="234" y="38"/>
                  </a:lnTo>
                  <a:lnTo>
                    <a:pt x="232" y="39"/>
                  </a:lnTo>
                  <a:lnTo>
                    <a:pt x="231" y="40"/>
                  </a:lnTo>
                  <a:lnTo>
                    <a:pt x="230" y="40"/>
                  </a:lnTo>
                  <a:lnTo>
                    <a:pt x="229" y="41"/>
                  </a:lnTo>
                  <a:lnTo>
                    <a:pt x="229" y="42"/>
                  </a:lnTo>
                  <a:lnTo>
                    <a:pt x="228" y="42"/>
                  </a:lnTo>
                  <a:lnTo>
                    <a:pt x="227" y="43"/>
                  </a:lnTo>
                  <a:lnTo>
                    <a:pt x="226" y="43"/>
                  </a:lnTo>
                  <a:lnTo>
                    <a:pt x="225" y="43"/>
                  </a:lnTo>
                  <a:lnTo>
                    <a:pt x="224" y="43"/>
                  </a:lnTo>
                  <a:lnTo>
                    <a:pt x="223" y="43"/>
                  </a:lnTo>
                  <a:lnTo>
                    <a:pt x="220" y="43"/>
                  </a:lnTo>
                  <a:lnTo>
                    <a:pt x="154" y="42"/>
                  </a:lnTo>
                  <a:lnTo>
                    <a:pt x="154" y="9"/>
                  </a:lnTo>
                  <a:lnTo>
                    <a:pt x="152" y="7"/>
                  </a:lnTo>
                  <a:lnTo>
                    <a:pt x="151" y="7"/>
                  </a:lnTo>
                  <a:lnTo>
                    <a:pt x="150" y="6"/>
                  </a:lnTo>
                  <a:lnTo>
                    <a:pt x="149" y="6"/>
                  </a:lnTo>
                  <a:lnTo>
                    <a:pt x="148" y="6"/>
                  </a:lnTo>
                  <a:lnTo>
                    <a:pt x="147" y="6"/>
                  </a:lnTo>
                  <a:lnTo>
                    <a:pt x="146" y="6"/>
                  </a:lnTo>
                  <a:lnTo>
                    <a:pt x="145" y="6"/>
                  </a:lnTo>
                  <a:lnTo>
                    <a:pt x="143" y="7"/>
                  </a:lnTo>
                  <a:lnTo>
                    <a:pt x="141" y="7"/>
                  </a:lnTo>
                  <a:lnTo>
                    <a:pt x="140" y="9"/>
                  </a:lnTo>
                  <a:lnTo>
                    <a:pt x="139" y="9"/>
                  </a:lnTo>
                  <a:lnTo>
                    <a:pt x="138" y="10"/>
                  </a:lnTo>
                  <a:lnTo>
                    <a:pt x="137" y="12"/>
                  </a:lnTo>
                  <a:lnTo>
                    <a:pt x="136" y="13"/>
                  </a:lnTo>
                  <a:lnTo>
                    <a:pt x="137" y="4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5" name="Freeform 91"/>
            <p:cNvSpPr>
              <a:spLocks/>
            </p:cNvSpPr>
            <p:nvPr/>
          </p:nvSpPr>
          <p:spPr bwMode="auto">
            <a:xfrm>
              <a:off x="5921" y="900"/>
              <a:ext cx="112" cy="3"/>
            </a:xfrm>
            <a:custGeom>
              <a:avLst/>
              <a:gdLst>
                <a:gd name="T0" fmla="*/ 0 w 112"/>
                <a:gd name="T1" fmla="*/ 2 h 3"/>
                <a:gd name="T2" fmla="*/ 1 w 112"/>
                <a:gd name="T3" fmla="*/ 1 h 3"/>
                <a:gd name="T4" fmla="*/ 111 w 112"/>
                <a:gd name="T5" fmla="*/ 0 h 3"/>
                <a:gd name="T6" fmla="*/ 111 w 112"/>
                <a:gd name="T7" fmla="*/ 1 h 3"/>
                <a:gd name="T8" fmla="*/ 1 w 112"/>
                <a:gd name="T9" fmla="*/ 2 h 3"/>
                <a:gd name="T10" fmla="*/ 2 w 112"/>
                <a:gd name="T11" fmla="*/ 1 h 3"/>
                <a:gd name="T12" fmla="*/ 0 w 112"/>
                <a:gd name="T13" fmla="*/ 2 h 3"/>
                <a:gd name="T14" fmla="*/ 0 w 112"/>
                <a:gd name="T15" fmla="*/ 1 h 3"/>
                <a:gd name="T16" fmla="*/ 1 w 112"/>
                <a:gd name="T17" fmla="*/ 1 h 3"/>
                <a:gd name="T18" fmla="*/ 0 w 112"/>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3">
                  <a:moveTo>
                    <a:pt x="0" y="2"/>
                  </a:moveTo>
                  <a:lnTo>
                    <a:pt x="1" y="1"/>
                  </a:lnTo>
                  <a:lnTo>
                    <a:pt x="111" y="0"/>
                  </a:lnTo>
                  <a:lnTo>
                    <a:pt x="111" y="1"/>
                  </a:lnTo>
                  <a:lnTo>
                    <a:pt x="1" y="2"/>
                  </a:lnTo>
                  <a:lnTo>
                    <a:pt x="2" y="1"/>
                  </a:lnTo>
                  <a:lnTo>
                    <a:pt x="0" y="2"/>
                  </a:lnTo>
                  <a:lnTo>
                    <a:pt x="0" y="1"/>
                  </a:lnTo>
                  <a:lnTo>
                    <a:pt x="1" y="1"/>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6" name="Freeform 92"/>
            <p:cNvSpPr>
              <a:spLocks/>
            </p:cNvSpPr>
            <p:nvPr/>
          </p:nvSpPr>
          <p:spPr bwMode="auto">
            <a:xfrm>
              <a:off x="5921" y="869"/>
              <a:ext cx="1" cy="29"/>
            </a:xfrm>
            <a:custGeom>
              <a:avLst/>
              <a:gdLst>
                <a:gd name="T0" fmla="*/ 0 w 1"/>
                <a:gd name="T1" fmla="*/ 1 h 29"/>
                <a:gd name="T2" fmla="*/ 0 w 1"/>
                <a:gd name="T3" fmla="*/ 0 h 29"/>
                <a:gd name="T4" fmla="*/ 0 w 1"/>
                <a:gd name="T5" fmla="*/ 27 h 29"/>
                <a:gd name="T6" fmla="*/ 0 w 1"/>
                <a:gd name="T7" fmla="*/ 28 h 29"/>
                <a:gd name="T8" fmla="*/ 0 w 1"/>
                <a:gd name="T9" fmla="*/ 1 h 29"/>
                <a:gd name="T10" fmla="*/ 0 w 1"/>
                <a:gd name="T11" fmla="*/ 1 h 29"/>
              </a:gdLst>
              <a:ahLst/>
              <a:cxnLst>
                <a:cxn ang="0">
                  <a:pos x="T0" y="T1"/>
                </a:cxn>
                <a:cxn ang="0">
                  <a:pos x="T2" y="T3"/>
                </a:cxn>
                <a:cxn ang="0">
                  <a:pos x="T4" y="T5"/>
                </a:cxn>
                <a:cxn ang="0">
                  <a:pos x="T6" y="T7"/>
                </a:cxn>
                <a:cxn ang="0">
                  <a:pos x="T8" y="T9"/>
                </a:cxn>
                <a:cxn ang="0">
                  <a:pos x="T10" y="T11"/>
                </a:cxn>
              </a:cxnLst>
              <a:rect l="0" t="0" r="r" b="b"/>
              <a:pathLst>
                <a:path w="1" h="29">
                  <a:moveTo>
                    <a:pt x="0" y="1"/>
                  </a:moveTo>
                  <a:lnTo>
                    <a:pt x="0" y="0"/>
                  </a:lnTo>
                  <a:lnTo>
                    <a:pt x="0" y="27"/>
                  </a:lnTo>
                  <a:lnTo>
                    <a:pt x="0" y="28"/>
                  </a:lnTo>
                  <a:lnTo>
                    <a:pt x="0" y="1"/>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7" name="Freeform 93"/>
            <p:cNvSpPr>
              <a:spLocks/>
            </p:cNvSpPr>
            <p:nvPr/>
          </p:nvSpPr>
          <p:spPr bwMode="auto">
            <a:xfrm>
              <a:off x="5907" y="858"/>
              <a:ext cx="15" cy="7"/>
            </a:xfrm>
            <a:custGeom>
              <a:avLst/>
              <a:gdLst>
                <a:gd name="T0" fmla="*/ 1 w 15"/>
                <a:gd name="T1" fmla="*/ 5 h 7"/>
                <a:gd name="T2" fmla="*/ 1 w 15"/>
                <a:gd name="T3" fmla="*/ 5 h 7"/>
                <a:gd name="T4" fmla="*/ 2 w 15"/>
                <a:gd name="T5" fmla="*/ 4 h 7"/>
                <a:gd name="T6" fmla="*/ 2 w 15"/>
                <a:gd name="T7" fmla="*/ 3 h 7"/>
                <a:gd name="T8" fmla="*/ 3 w 15"/>
                <a:gd name="T9" fmla="*/ 2 h 7"/>
                <a:gd name="T10" fmla="*/ 4 w 15"/>
                <a:gd name="T11" fmla="*/ 2 h 7"/>
                <a:gd name="T12" fmla="*/ 5 w 15"/>
                <a:gd name="T13" fmla="*/ 2 h 7"/>
                <a:gd name="T14" fmla="*/ 6 w 15"/>
                <a:gd name="T15" fmla="*/ 1 h 7"/>
                <a:gd name="T16" fmla="*/ 7 w 15"/>
                <a:gd name="T17" fmla="*/ 1 h 7"/>
                <a:gd name="T18" fmla="*/ 9 w 15"/>
                <a:gd name="T19" fmla="*/ 1 h 7"/>
                <a:gd name="T20" fmla="*/ 9 w 15"/>
                <a:gd name="T21" fmla="*/ 1 h 7"/>
                <a:gd name="T22" fmla="*/ 9 w 15"/>
                <a:gd name="T23" fmla="*/ 2 h 7"/>
                <a:gd name="T24" fmla="*/ 11 w 15"/>
                <a:gd name="T25" fmla="*/ 2 h 7"/>
                <a:gd name="T26" fmla="*/ 12 w 15"/>
                <a:gd name="T27" fmla="*/ 2 h 7"/>
                <a:gd name="T28" fmla="*/ 12 w 15"/>
                <a:gd name="T29" fmla="*/ 3 h 7"/>
                <a:gd name="T30" fmla="*/ 12 w 15"/>
                <a:gd name="T31" fmla="*/ 4 h 7"/>
                <a:gd name="T32" fmla="*/ 12 w 15"/>
                <a:gd name="T33" fmla="*/ 5 h 7"/>
                <a:gd name="T34" fmla="*/ 12 w 15"/>
                <a:gd name="T35" fmla="*/ 6 h 7"/>
                <a:gd name="T36" fmla="*/ 14 w 15"/>
                <a:gd name="T37" fmla="*/ 6 h 7"/>
                <a:gd name="T38" fmla="*/ 14 w 15"/>
                <a:gd name="T39" fmla="*/ 5 h 7"/>
                <a:gd name="T40" fmla="*/ 13 w 15"/>
                <a:gd name="T41" fmla="*/ 4 h 7"/>
                <a:gd name="T42" fmla="*/ 12 w 15"/>
                <a:gd name="T43" fmla="*/ 3 h 7"/>
                <a:gd name="T44" fmla="*/ 12 w 15"/>
                <a:gd name="T45" fmla="*/ 2 h 7"/>
                <a:gd name="T46" fmla="*/ 12 w 15"/>
                <a:gd name="T47" fmla="*/ 2 h 7"/>
                <a:gd name="T48" fmla="*/ 10 w 15"/>
                <a:gd name="T49" fmla="*/ 1 h 7"/>
                <a:gd name="T50" fmla="*/ 9 w 15"/>
                <a:gd name="T51" fmla="*/ 1 h 7"/>
                <a:gd name="T52" fmla="*/ 9 w 15"/>
                <a:gd name="T53" fmla="*/ 1 h 7"/>
                <a:gd name="T54" fmla="*/ 7 w 15"/>
                <a:gd name="T55" fmla="*/ 0 h 7"/>
                <a:gd name="T56" fmla="*/ 6 w 15"/>
                <a:gd name="T57" fmla="*/ 1 h 7"/>
                <a:gd name="T58" fmla="*/ 5 w 15"/>
                <a:gd name="T59" fmla="*/ 1 h 7"/>
                <a:gd name="T60" fmla="*/ 4 w 15"/>
                <a:gd name="T61" fmla="*/ 2 h 7"/>
                <a:gd name="T62" fmla="*/ 3 w 15"/>
                <a:gd name="T63" fmla="*/ 2 h 7"/>
                <a:gd name="T64" fmla="*/ 2 w 15"/>
                <a:gd name="T65" fmla="*/ 3 h 7"/>
                <a:gd name="T66" fmla="*/ 1 w 15"/>
                <a:gd name="T67" fmla="*/ 4 h 7"/>
                <a:gd name="T68" fmla="*/ 0 w 15"/>
                <a:gd name="T69" fmla="*/ 5 h 7"/>
                <a:gd name="T70" fmla="*/ 1 w 15"/>
                <a:gd name="T7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7">
                  <a:moveTo>
                    <a:pt x="1" y="5"/>
                  </a:moveTo>
                  <a:lnTo>
                    <a:pt x="1" y="5"/>
                  </a:lnTo>
                  <a:lnTo>
                    <a:pt x="2" y="4"/>
                  </a:lnTo>
                  <a:lnTo>
                    <a:pt x="2" y="3"/>
                  </a:lnTo>
                  <a:lnTo>
                    <a:pt x="3" y="2"/>
                  </a:lnTo>
                  <a:lnTo>
                    <a:pt x="4" y="2"/>
                  </a:lnTo>
                  <a:lnTo>
                    <a:pt x="5" y="2"/>
                  </a:lnTo>
                  <a:lnTo>
                    <a:pt x="6" y="1"/>
                  </a:lnTo>
                  <a:lnTo>
                    <a:pt x="7" y="1"/>
                  </a:lnTo>
                  <a:lnTo>
                    <a:pt x="9" y="1"/>
                  </a:lnTo>
                  <a:lnTo>
                    <a:pt x="9" y="1"/>
                  </a:lnTo>
                  <a:lnTo>
                    <a:pt x="9" y="2"/>
                  </a:lnTo>
                  <a:lnTo>
                    <a:pt x="11" y="2"/>
                  </a:lnTo>
                  <a:lnTo>
                    <a:pt x="12" y="2"/>
                  </a:lnTo>
                  <a:lnTo>
                    <a:pt x="12" y="3"/>
                  </a:lnTo>
                  <a:lnTo>
                    <a:pt x="12" y="4"/>
                  </a:lnTo>
                  <a:lnTo>
                    <a:pt x="12" y="5"/>
                  </a:lnTo>
                  <a:lnTo>
                    <a:pt x="12" y="6"/>
                  </a:lnTo>
                  <a:lnTo>
                    <a:pt x="14" y="6"/>
                  </a:lnTo>
                  <a:lnTo>
                    <a:pt x="14" y="5"/>
                  </a:lnTo>
                  <a:lnTo>
                    <a:pt x="13" y="4"/>
                  </a:lnTo>
                  <a:lnTo>
                    <a:pt x="12" y="3"/>
                  </a:lnTo>
                  <a:lnTo>
                    <a:pt x="12" y="2"/>
                  </a:lnTo>
                  <a:lnTo>
                    <a:pt x="12" y="2"/>
                  </a:lnTo>
                  <a:lnTo>
                    <a:pt x="10" y="1"/>
                  </a:lnTo>
                  <a:lnTo>
                    <a:pt x="9" y="1"/>
                  </a:lnTo>
                  <a:lnTo>
                    <a:pt x="9" y="1"/>
                  </a:lnTo>
                  <a:lnTo>
                    <a:pt x="7" y="0"/>
                  </a:lnTo>
                  <a:lnTo>
                    <a:pt x="6" y="1"/>
                  </a:lnTo>
                  <a:lnTo>
                    <a:pt x="5" y="1"/>
                  </a:lnTo>
                  <a:lnTo>
                    <a:pt x="4" y="2"/>
                  </a:lnTo>
                  <a:lnTo>
                    <a:pt x="3" y="2"/>
                  </a:lnTo>
                  <a:lnTo>
                    <a:pt x="2" y="3"/>
                  </a:lnTo>
                  <a:lnTo>
                    <a:pt x="1" y="4"/>
                  </a:lnTo>
                  <a:lnTo>
                    <a:pt x="0" y="5"/>
                  </a:lnTo>
                  <a:lnTo>
                    <a:pt x="1"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8" name="Freeform 94"/>
            <p:cNvSpPr>
              <a:spLocks/>
            </p:cNvSpPr>
            <p:nvPr/>
          </p:nvSpPr>
          <p:spPr bwMode="auto">
            <a:xfrm>
              <a:off x="5897" y="867"/>
              <a:ext cx="6" cy="40"/>
            </a:xfrm>
            <a:custGeom>
              <a:avLst/>
              <a:gdLst>
                <a:gd name="T0" fmla="*/ 1 w 6"/>
                <a:gd name="T1" fmla="*/ 38 h 40"/>
                <a:gd name="T2" fmla="*/ 1 w 6"/>
                <a:gd name="T3" fmla="*/ 39 h 40"/>
                <a:gd name="T4" fmla="*/ 5 w 6"/>
                <a:gd name="T5" fmla="*/ 0 h 40"/>
                <a:gd name="T6" fmla="*/ 5 w 6"/>
                <a:gd name="T7" fmla="*/ 0 h 40"/>
                <a:gd name="T8" fmla="*/ 0 w 6"/>
                <a:gd name="T9" fmla="*/ 38 h 40"/>
                <a:gd name="T10" fmla="*/ 1 w 6"/>
                <a:gd name="T11" fmla="*/ 39 h 40"/>
                <a:gd name="T12" fmla="*/ 1 w 6"/>
                <a:gd name="T13" fmla="*/ 38 h 40"/>
              </a:gdLst>
              <a:ahLst/>
              <a:cxnLst>
                <a:cxn ang="0">
                  <a:pos x="T0" y="T1"/>
                </a:cxn>
                <a:cxn ang="0">
                  <a:pos x="T2" y="T3"/>
                </a:cxn>
                <a:cxn ang="0">
                  <a:pos x="T4" y="T5"/>
                </a:cxn>
                <a:cxn ang="0">
                  <a:pos x="T6" y="T7"/>
                </a:cxn>
                <a:cxn ang="0">
                  <a:pos x="T8" y="T9"/>
                </a:cxn>
                <a:cxn ang="0">
                  <a:pos x="T10" y="T11"/>
                </a:cxn>
                <a:cxn ang="0">
                  <a:pos x="T12" y="T13"/>
                </a:cxn>
              </a:cxnLst>
              <a:rect l="0" t="0" r="r" b="b"/>
              <a:pathLst>
                <a:path w="6" h="40">
                  <a:moveTo>
                    <a:pt x="1" y="38"/>
                  </a:moveTo>
                  <a:lnTo>
                    <a:pt x="1" y="39"/>
                  </a:lnTo>
                  <a:lnTo>
                    <a:pt x="5" y="0"/>
                  </a:lnTo>
                  <a:lnTo>
                    <a:pt x="5" y="0"/>
                  </a:lnTo>
                  <a:lnTo>
                    <a:pt x="0" y="38"/>
                  </a:lnTo>
                  <a:lnTo>
                    <a:pt x="1" y="39"/>
                  </a:lnTo>
                  <a:lnTo>
                    <a:pt x="1" y="3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19" name="Freeform 95"/>
            <p:cNvSpPr>
              <a:spLocks/>
            </p:cNvSpPr>
            <p:nvPr/>
          </p:nvSpPr>
          <p:spPr bwMode="auto">
            <a:xfrm>
              <a:off x="5898" y="910"/>
              <a:ext cx="216" cy="2"/>
            </a:xfrm>
            <a:custGeom>
              <a:avLst/>
              <a:gdLst>
                <a:gd name="T0" fmla="*/ 215 w 216"/>
                <a:gd name="T1" fmla="*/ 0 h 2"/>
                <a:gd name="T2" fmla="*/ 215 w 216"/>
                <a:gd name="T3" fmla="*/ 0 h 2"/>
                <a:gd name="T4" fmla="*/ 0 w 216"/>
                <a:gd name="T5" fmla="*/ 1 h 2"/>
                <a:gd name="T6" fmla="*/ 0 w 216"/>
                <a:gd name="T7" fmla="*/ 1 h 2"/>
                <a:gd name="T8" fmla="*/ 215 w 216"/>
                <a:gd name="T9" fmla="*/ 0 h 2"/>
                <a:gd name="T10" fmla="*/ 215 w 216"/>
                <a:gd name="T11" fmla="*/ 0 h 2"/>
              </a:gdLst>
              <a:ahLst/>
              <a:cxnLst>
                <a:cxn ang="0">
                  <a:pos x="T0" y="T1"/>
                </a:cxn>
                <a:cxn ang="0">
                  <a:pos x="T2" y="T3"/>
                </a:cxn>
                <a:cxn ang="0">
                  <a:pos x="T4" y="T5"/>
                </a:cxn>
                <a:cxn ang="0">
                  <a:pos x="T6" y="T7"/>
                </a:cxn>
                <a:cxn ang="0">
                  <a:pos x="T8" y="T9"/>
                </a:cxn>
                <a:cxn ang="0">
                  <a:pos x="T10" y="T11"/>
                </a:cxn>
              </a:cxnLst>
              <a:rect l="0" t="0" r="r" b="b"/>
              <a:pathLst>
                <a:path w="216" h="2">
                  <a:moveTo>
                    <a:pt x="215" y="0"/>
                  </a:moveTo>
                  <a:lnTo>
                    <a:pt x="215" y="0"/>
                  </a:lnTo>
                  <a:lnTo>
                    <a:pt x="0" y="1"/>
                  </a:lnTo>
                  <a:lnTo>
                    <a:pt x="0" y="1"/>
                  </a:lnTo>
                  <a:lnTo>
                    <a:pt x="215" y="0"/>
                  </a:lnTo>
                  <a:lnTo>
                    <a:pt x="21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0" name="Freeform 96"/>
            <p:cNvSpPr>
              <a:spLocks/>
            </p:cNvSpPr>
            <p:nvPr/>
          </p:nvSpPr>
          <p:spPr bwMode="auto">
            <a:xfrm>
              <a:off x="6120" y="903"/>
              <a:ext cx="27" cy="8"/>
            </a:xfrm>
            <a:custGeom>
              <a:avLst/>
              <a:gdLst>
                <a:gd name="T0" fmla="*/ 25 w 27"/>
                <a:gd name="T1" fmla="*/ 0 h 8"/>
                <a:gd name="T2" fmla="*/ 25 w 27"/>
                <a:gd name="T3" fmla="*/ 0 h 8"/>
                <a:gd name="T4" fmla="*/ 24 w 27"/>
                <a:gd name="T5" fmla="*/ 1 h 8"/>
                <a:gd name="T6" fmla="*/ 23 w 27"/>
                <a:gd name="T7" fmla="*/ 1 h 8"/>
                <a:gd name="T8" fmla="*/ 22 w 27"/>
                <a:gd name="T9" fmla="*/ 2 h 8"/>
                <a:gd name="T10" fmla="*/ 22 w 27"/>
                <a:gd name="T11" fmla="*/ 2 h 8"/>
                <a:gd name="T12" fmla="*/ 20 w 27"/>
                <a:gd name="T13" fmla="*/ 3 h 8"/>
                <a:gd name="T14" fmla="*/ 19 w 27"/>
                <a:gd name="T15" fmla="*/ 3 h 8"/>
                <a:gd name="T16" fmla="*/ 18 w 27"/>
                <a:gd name="T17" fmla="*/ 4 h 8"/>
                <a:gd name="T18" fmla="*/ 16 w 27"/>
                <a:gd name="T19" fmla="*/ 4 h 8"/>
                <a:gd name="T20" fmla="*/ 14 w 27"/>
                <a:gd name="T21" fmla="*/ 4 h 8"/>
                <a:gd name="T22" fmla="*/ 13 w 27"/>
                <a:gd name="T23" fmla="*/ 5 h 8"/>
                <a:gd name="T24" fmla="*/ 12 w 27"/>
                <a:gd name="T25" fmla="*/ 5 h 8"/>
                <a:gd name="T26" fmla="*/ 10 w 27"/>
                <a:gd name="T27" fmla="*/ 5 h 8"/>
                <a:gd name="T28" fmla="*/ 7 w 27"/>
                <a:gd name="T29" fmla="*/ 6 h 8"/>
                <a:gd name="T30" fmla="*/ 5 w 27"/>
                <a:gd name="T31" fmla="*/ 6 h 8"/>
                <a:gd name="T32" fmla="*/ 3 w 27"/>
                <a:gd name="T33" fmla="*/ 6 h 8"/>
                <a:gd name="T34" fmla="*/ 0 w 27"/>
                <a:gd name="T35" fmla="*/ 6 h 8"/>
                <a:gd name="T36" fmla="*/ 0 w 27"/>
                <a:gd name="T37" fmla="*/ 7 h 8"/>
                <a:gd name="T38" fmla="*/ 3 w 27"/>
                <a:gd name="T39" fmla="*/ 7 h 8"/>
                <a:gd name="T40" fmla="*/ 5 w 27"/>
                <a:gd name="T41" fmla="*/ 6 h 8"/>
                <a:gd name="T42" fmla="*/ 8 w 27"/>
                <a:gd name="T43" fmla="*/ 6 h 8"/>
                <a:gd name="T44" fmla="*/ 10 w 27"/>
                <a:gd name="T45" fmla="*/ 6 h 8"/>
                <a:gd name="T46" fmla="*/ 12 w 27"/>
                <a:gd name="T47" fmla="*/ 6 h 8"/>
                <a:gd name="T48" fmla="*/ 13 w 27"/>
                <a:gd name="T49" fmla="*/ 5 h 8"/>
                <a:gd name="T50" fmla="*/ 15 w 27"/>
                <a:gd name="T51" fmla="*/ 5 h 8"/>
                <a:gd name="T52" fmla="*/ 17 w 27"/>
                <a:gd name="T53" fmla="*/ 4 h 8"/>
                <a:gd name="T54" fmla="*/ 18 w 27"/>
                <a:gd name="T55" fmla="*/ 4 h 8"/>
                <a:gd name="T56" fmla="*/ 19 w 27"/>
                <a:gd name="T57" fmla="*/ 4 h 8"/>
                <a:gd name="T58" fmla="*/ 21 w 27"/>
                <a:gd name="T59" fmla="*/ 3 h 8"/>
                <a:gd name="T60" fmla="*/ 22 w 27"/>
                <a:gd name="T61" fmla="*/ 3 h 8"/>
                <a:gd name="T62" fmla="*/ 23 w 27"/>
                <a:gd name="T63" fmla="*/ 2 h 8"/>
                <a:gd name="T64" fmla="*/ 24 w 27"/>
                <a:gd name="T65" fmla="*/ 2 h 8"/>
                <a:gd name="T66" fmla="*/ 25 w 27"/>
                <a:gd name="T67" fmla="*/ 1 h 8"/>
                <a:gd name="T68" fmla="*/ 26 w 27"/>
                <a:gd name="T69" fmla="*/ 1 h 8"/>
                <a:gd name="T70" fmla="*/ 25 w 27"/>
                <a:gd name="T7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8">
                  <a:moveTo>
                    <a:pt x="25" y="0"/>
                  </a:moveTo>
                  <a:lnTo>
                    <a:pt x="25" y="0"/>
                  </a:lnTo>
                  <a:lnTo>
                    <a:pt x="24" y="1"/>
                  </a:lnTo>
                  <a:lnTo>
                    <a:pt x="23" y="1"/>
                  </a:lnTo>
                  <a:lnTo>
                    <a:pt x="22" y="2"/>
                  </a:lnTo>
                  <a:lnTo>
                    <a:pt x="22" y="2"/>
                  </a:lnTo>
                  <a:lnTo>
                    <a:pt x="20" y="3"/>
                  </a:lnTo>
                  <a:lnTo>
                    <a:pt x="19" y="3"/>
                  </a:lnTo>
                  <a:lnTo>
                    <a:pt x="18" y="4"/>
                  </a:lnTo>
                  <a:lnTo>
                    <a:pt x="16" y="4"/>
                  </a:lnTo>
                  <a:lnTo>
                    <a:pt x="14" y="4"/>
                  </a:lnTo>
                  <a:lnTo>
                    <a:pt x="13" y="5"/>
                  </a:lnTo>
                  <a:lnTo>
                    <a:pt x="12" y="5"/>
                  </a:lnTo>
                  <a:lnTo>
                    <a:pt x="10" y="5"/>
                  </a:lnTo>
                  <a:lnTo>
                    <a:pt x="7" y="6"/>
                  </a:lnTo>
                  <a:lnTo>
                    <a:pt x="5" y="6"/>
                  </a:lnTo>
                  <a:lnTo>
                    <a:pt x="3" y="6"/>
                  </a:lnTo>
                  <a:lnTo>
                    <a:pt x="0" y="6"/>
                  </a:lnTo>
                  <a:lnTo>
                    <a:pt x="0" y="7"/>
                  </a:lnTo>
                  <a:lnTo>
                    <a:pt x="3" y="7"/>
                  </a:lnTo>
                  <a:lnTo>
                    <a:pt x="5" y="6"/>
                  </a:lnTo>
                  <a:lnTo>
                    <a:pt x="8" y="6"/>
                  </a:lnTo>
                  <a:lnTo>
                    <a:pt x="10" y="6"/>
                  </a:lnTo>
                  <a:lnTo>
                    <a:pt x="12" y="6"/>
                  </a:lnTo>
                  <a:lnTo>
                    <a:pt x="13" y="5"/>
                  </a:lnTo>
                  <a:lnTo>
                    <a:pt x="15" y="5"/>
                  </a:lnTo>
                  <a:lnTo>
                    <a:pt x="17" y="4"/>
                  </a:lnTo>
                  <a:lnTo>
                    <a:pt x="18" y="4"/>
                  </a:lnTo>
                  <a:lnTo>
                    <a:pt x="19" y="4"/>
                  </a:lnTo>
                  <a:lnTo>
                    <a:pt x="21" y="3"/>
                  </a:lnTo>
                  <a:lnTo>
                    <a:pt x="22" y="3"/>
                  </a:lnTo>
                  <a:lnTo>
                    <a:pt x="23" y="2"/>
                  </a:lnTo>
                  <a:lnTo>
                    <a:pt x="24" y="2"/>
                  </a:lnTo>
                  <a:lnTo>
                    <a:pt x="25" y="1"/>
                  </a:lnTo>
                  <a:lnTo>
                    <a:pt x="26" y="1"/>
                  </a:lnTo>
                  <a:lnTo>
                    <a:pt x="2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1" name="Freeform 97"/>
            <p:cNvSpPr>
              <a:spLocks/>
            </p:cNvSpPr>
            <p:nvPr/>
          </p:nvSpPr>
          <p:spPr bwMode="auto">
            <a:xfrm>
              <a:off x="6143" y="897"/>
              <a:ext cx="7" cy="2"/>
            </a:xfrm>
            <a:custGeom>
              <a:avLst/>
              <a:gdLst>
                <a:gd name="T0" fmla="*/ 1 w 7"/>
                <a:gd name="T1" fmla="*/ 0 h 2"/>
                <a:gd name="T2" fmla="*/ 1 w 7"/>
                <a:gd name="T3" fmla="*/ 0 h 2"/>
                <a:gd name="T4" fmla="*/ 1 w 7"/>
                <a:gd name="T5" fmla="*/ 0 h 2"/>
                <a:gd name="T6" fmla="*/ 2 w 7"/>
                <a:gd name="T7" fmla="*/ 0 h 2"/>
                <a:gd name="T8" fmla="*/ 3 w 7"/>
                <a:gd name="T9" fmla="*/ 0 h 2"/>
                <a:gd name="T10" fmla="*/ 3 w 7"/>
                <a:gd name="T11" fmla="*/ 0 h 2"/>
                <a:gd name="T12" fmla="*/ 4 w 7"/>
                <a:gd name="T13" fmla="*/ 0 h 2"/>
                <a:gd name="T14" fmla="*/ 4 w 7"/>
                <a:gd name="T15" fmla="*/ 0 h 2"/>
                <a:gd name="T16" fmla="*/ 5 w 7"/>
                <a:gd name="T17" fmla="*/ 0 h 2"/>
                <a:gd name="T18" fmla="*/ 5 w 7"/>
                <a:gd name="T19" fmla="*/ 0 h 2"/>
                <a:gd name="T20" fmla="*/ 5 w 7"/>
                <a:gd name="T21" fmla="*/ 0 h 2"/>
                <a:gd name="T22" fmla="*/ 6 w 7"/>
                <a:gd name="T23" fmla="*/ 0 h 2"/>
                <a:gd name="T24" fmla="*/ 5 w 7"/>
                <a:gd name="T25" fmla="*/ 0 h 2"/>
                <a:gd name="T26" fmla="*/ 5 w 7"/>
                <a:gd name="T27" fmla="*/ 1 h 2"/>
                <a:gd name="T28" fmla="*/ 5 w 7"/>
                <a:gd name="T29" fmla="*/ 1 h 2"/>
                <a:gd name="T30" fmla="*/ 4 w 7"/>
                <a:gd name="T31" fmla="*/ 1 h 2"/>
                <a:gd name="T32" fmla="*/ 5 w 7"/>
                <a:gd name="T33" fmla="*/ 1 h 2"/>
                <a:gd name="T34" fmla="*/ 5 w 7"/>
                <a:gd name="T35" fmla="*/ 1 h 2"/>
                <a:gd name="T36" fmla="*/ 6 w 7"/>
                <a:gd name="T37" fmla="*/ 1 h 2"/>
                <a:gd name="T38" fmla="*/ 6 w 7"/>
                <a:gd name="T39" fmla="*/ 1 h 2"/>
                <a:gd name="T40" fmla="*/ 6 w 7"/>
                <a:gd name="T41" fmla="*/ 0 h 2"/>
                <a:gd name="T42" fmla="*/ 6 w 7"/>
                <a:gd name="T43" fmla="*/ 0 h 2"/>
                <a:gd name="T44" fmla="*/ 6 w 7"/>
                <a:gd name="T45" fmla="*/ 0 h 2"/>
                <a:gd name="T46" fmla="*/ 6 w 7"/>
                <a:gd name="T47" fmla="*/ 0 h 2"/>
                <a:gd name="T48" fmla="*/ 5 w 7"/>
                <a:gd name="T49" fmla="*/ 0 h 2"/>
                <a:gd name="T50" fmla="*/ 4 w 7"/>
                <a:gd name="T51" fmla="*/ 0 h 2"/>
                <a:gd name="T52" fmla="*/ 4 w 7"/>
                <a:gd name="T53" fmla="*/ 0 h 2"/>
                <a:gd name="T54" fmla="*/ 3 w 7"/>
                <a:gd name="T55" fmla="*/ 0 h 2"/>
                <a:gd name="T56" fmla="*/ 3 w 7"/>
                <a:gd name="T57" fmla="*/ 0 h 2"/>
                <a:gd name="T58" fmla="*/ 2 w 7"/>
                <a:gd name="T59" fmla="*/ 0 h 2"/>
                <a:gd name="T60" fmla="*/ 1 w 7"/>
                <a:gd name="T61" fmla="*/ 0 h 2"/>
                <a:gd name="T62" fmla="*/ 0 w 7"/>
                <a:gd name="T63" fmla="*/ 0 h 2"/>
                <a:gd name="T64" fmla="*/ 1 w 7"/>
                <a:gd name="T6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2">
                  <a:moveTo>
                    <a:pt x="1" y="0"/>
                  </a:moveTo>
                  <a:lnTo>
                    <a:pt x="1" y="0"/>
                  </a:lnTo>
                  <a:lnTo>
                    <a:pt x="1" y="0"/>
                  </a:lnTo>
                  <a:lnTo>
                    <a:pt x="2" y="0"/>
                  </a:lnTo>
                  <a:lnTo>
                    <a:pt x="3" y="0"/>
                  </a:lnTo>
                  <a:lnTo>
                    <a:pt x="3" y="0"/>
                  </a:lnTo>
                  <a:lnTo>
                    <a:pt x="4" y="0"/>
                  </a:lnTo>
                  <a:lnTo>
                    <a:pt x="4" y="0"/>
                  </a:lnTo>
                  <a:lnTo>
                    <a:pt x="5" y="0"/>
                  </a:lnTo>
                  <a:lnTo>
                    <a:pt x="5" y="0"/>
                  </a:lnTo>
                  <a:lnTo>
                    <a:pt x="5" y="0"/>
                  </a:lnTo>
                  <a:lnTo>
                    <a:pt x="6" y="0"/>
                  </a:lnTo>
                  <a:lnTo>
                    <a:pt x="5" y="0"/>
                  </a:lnTo>
                  <a:lnTo>
                    <a:pt x="5" y="1"/>
                  </a:lnTo>
                  <a:lnTo>
                    <a:pt x="5" y="1"/>
                  </a:lnTo>
                  <a:lnTo>
                    <a:pt x="4" y="1"/>
                  </a:lnTo>
                  <a:lnTo>
                    <a:pt x="5" y="1"/>
                  </a:lnTo>
                  <a:lnTo>
                    <a:pt x="5" y="1"/>
                  </a:lnTo>
                  <a:lnTo>
                    <a:pt x="6" y="1"/>
                  </a:lnTo>
                  <a:lnTo>
                    <a:pt x="6" y="1"/>
                  </a:lnTo>
                  <a:lnTo>
                    <a:pt x="6" y="0"/>
                  </a:lnTo>
                  <a:lnTo>
                    <a:pt x="6" y="0"/>
                  </a:lnTo>
                  <a:lnTo>
                    <a:pt x="6" y="0"/>
                  </a:lnTo>
                  <a:lnTo>
                    <a:pt x="6" y="0"/>
                  </a:lnTo>
                  <a:lnTo>
                    <a:pt x="5" y="0"/>
                  </a:lnTo>
                  <a:lnTo>
                    <a:pt x="4" y="0"/>
                  </a:lnTo>
                  <a:lnTo>
                    <a:pt x="4" y="0"/>
                  </a:lnTo>
                  <a:lnTo>
                    <a:pt x="3" y="0"/>
                  </a:lnTo>
                  <a:lnTo>
                    <a:pt x="3" y="0"/>
                  </a:lnTo>
                  <a:lnTo>
                    <a:pt x="2" y="0"/>
                  </a:lnTo>
                  <a:lnTo>
                    <a:pt x="1" y="0"/>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2" name="Freeform 98"/>
            <p:cNvSpPr>
              <a:spLocks/>
            </p:cNvSpPr>
            <p:nvPr/>
          </p:nvSpPr>
          <p:spPr bwMode="auto">
            <a:xfrm>
              <a:off x="6125" y="899"/>
              <a:ext cx="13" cy="4"/>
            </a:xfrm>
            <a:custGeom>
              <a:avLst/>
              <a:gdLst>
                <a:gd name="T0" fmla="*/ 0 w 13"/>
                <a:gd name="T1" fmla="*/ 3 h 4"/>
                <a:gd name="T2" fmla="*/ 0 w 13"/>
                <a:gd name="T3" fmla="*/ 3 h 4"/>
                <a:gd name="T4" fmla="*/ 1 w 13"/>
                <a:gd name="T5" fmla="*/ 3 h 4"/>
                <a:gd name="T6" fmla="*/ 2 w 13"/>
                <a:gd name="T7" fmla="*/ 3 h 4"/>
                <a:gd name="T8" fmla="*/ 3 w 13"/>
                <a:gd name="T9" fmla="*/ 3 h 4"/>
                <a:gd name="T10" fmla="*/ 4 w 13"/>
                <a:gd name="T11" fmla="*/ 3 h 4"/>
                <a:gd name="T12" fmla="*/ 5 w 13"/>
                <a:gd name="T13" fmla="*/ 3 h 4"/>
                <a:gd name="T14" fmla="*/ 6 w 13"/>
                <a:gd name="T15" fmla="*/ 2 h 4"/>
                <a:gd name="T16" fmla="*/ 6 w 13"/>
                <a:gd name="T17" fmla="*/ 2 h 4"/>
                <a:gd name="T18" fmla="*/ 6 w 13"/>
                <a:gd name="T19" fmla="*/ 2 h 4"/>
                <a:gd name="T20" fmla="*/ 7 w 13"/>
                <a:gd name="T21" fmla="*/ 2 h 4"/>
                <a:gd name="T22" fmla="*/ 8 w 13"/>
                <a:gd name="T23" fmla="*/ 2 h 4"/>
                <a:gd name="T24" fmla="*/ 8 w 13"/>
                <a:gd name="T25" fmla="*/ 1 h 4"/>
                <a:gd name="T26" fmla="*/ 9 w 13"/>
                <a:gd name="T27" fmla="*/ 1 h 4"/>
                <a:gd name="T28" fmla="*/ 10 w 13"/>
                <a:gd name="T29" fmla="*/ 1 h 4"/>
                <a:gd name="T30" fmla="*/ 11 w 13"/>
                <a:gd name="T31" fmla="*/ 1 h 4"/>
                <a:gd name="T32" fmla="*/ 12 w 13"/>
                <a:gd name="T33" fmla="*/ 0 h 4"/>
                <a:gd name="T34" fmla="*/ 11 w 13"/>
                <a:gd name="T35" fmla="*/ 0 h 4"/>
                <a:gd name="T36" fmla="*/ 11 w 13"/>
                <a:gd name="T37" fmla="*/ 0 h 4"/>
                <a:gd name="T38" fmla="*/ 9 w 13"/>
                <a:gd name="T39" fmla="*/ 0 h 4"/>
                <a:gd name="T40" fmla="*/ 8 w 13"/>
                <a:gd name="T41" fmla="*/ 1 h 4"/>
                <a:gd name="T42" fmla="*/ 8 w 13"/>
                <a:gd name="T43" fmla="*/ 1 h 4"/>
                <a:gd name="T44" fmla="*/ 7 w 13"/>
                <a:gd name="T45" fmla="*/ 1 h 4"/>
                <a:gd name="T46" fmla="*/ 6 w 13"/>
                <a:gd name="T47" fmla="*/ 2 h 4"/>
                <a:gd name="T48" fmla="*/ 6 w 13"/>
                <a:gd name="T49" fmla="*/ 2 h 4"/>
                <a:gd name="T50" fmla="*/ 5 w 13"/>
                <a:gd name="T51" fmla="*/ 2 h 4"/>
                <a:gd name="T52" fmla="*/ 5 w 13"/>
                <a:gd name="T53" fmla="*/ 2 h 4"/>
                <a:gd name="T54" fmla="*/ 4 w 13"/>
                <a:gd name="T55" fmla="*/ 2 h 4"/>
                <a:gd name="T56" fmla="*/ 4 w 13"/>
                <a:gd name="T57" fmla="*/ 2 h 4"/>
                <a:gd name="T58" fmla="*/ 3 w 13"/>
                <a:gd name="T59" fmla="*/ 3 h 4"/>
                <a:gd name="T60" fmla="*/ 2 w 13"/>
                <a:gd name="T61" fmla="*/ 3 h 4"/>
                <a:gd name="T62" fmla="*/ 1 w 13"/>
                <a:gd name="T63" fmla="*/ 3 h 4"/>
                <a:gd name="T64" fmla="*/ 0 w 13"/>
                <a:gd name="T65" fmla="*/ 3 h 4"/>
                <a:gd name="T66" fmla="*/ 0 w 13"/>
                <a:gd name="T6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
                  <a:moveTo>
                    <a:pt x="0" y="3"/>
                  </a:moveTo>
                  <a:lnTo>
                    <a:pt x="0" y="3"/>
                  </a:lnTo>
                  <a:lnTo>
                    <a:pt x="1" y="3"/>
                  </a:lnTo>
                  <a:lnTo>
                    <a:pt x="2" y="3"/>
                  </a:lnTo>
                  <a:lnTo>
                    <a:pt x="3" y="3"/>
                  </a:lnTo>
                  <a:lnTo>
                    <a:pt x="4" y="3"/>
                  </a:lnTo>
                  <a:lnTo>
                    <a:pt x="5" y="3"/>
                  </a:lnTo>
                  <a:lnTo>
                    <a:pt x="6" y="2"/>
                  </a:lnTo>
                  <a:lnTo>
                    <a:pt x="6" y="2"/>
                  </a:lnTo>
                  <a:lnTo>
                    <a:pt x="6" y="2"/>
                  </a:lnTo>
                  <a:lnTo>
                    <a:pt x="7" y="2"/>
                  </a:lnTo>
                  <a:lnTo>
                    <a:pt x="8" y="2"/>
                  </a:lnTo>
                  <a:lnTo>
                    <a:pt x="8" y="1"/>
                  </a:lnTo>
                  <a:lnTo>
                    <a:pt x="9" y="1"/>
                  </a:lnTo>
                  <a:lnTo>
                    <a:pt x="10" y="1"/>
                  </a:lnTo>
                  <a:lnTo>
                    <a:pt x="11" y="1"/>
                  </a:lnTo>
                  <a:lnTo>
                    <a:pt x="12" y="0"/>
                  </a:lnTo>
                  <a:lnTo>
                    <a:pt x="11" y="0"/>
                  </a:lnTo>
                  <a:lnTo>
                    <a:pt x="11" y="0"/>
                  </a:lnTo>
                  <a:lnTo>
                    <a:pt x="9" y="0"/>
                  </a:lnTo>
                  <a:lnTo>
                    <a:pt x="8" y="1"/>
                  </a:lnTo>
                  <a:lnTo>
                    <a:pt x="8" y="1"/>
                  </a:lnTo>
                  <a:lnTo>
                    <a:pt x="7" y="1"/>
                  </a:lnTo>
                  <a:lnTo>
                    <a:pt x="6" y="2"/>
                  </a:lnTo>
                  <a:lnTo>
                    <a:pt x="6" y="2"/>
                  </a:lnTo>
                  <a:lnTo>
                    <a:pt x="5" y="2"/>
                  </a:lnTo>
                  <a:lnTo>
                    <a:pt x="5" y="2"/>
                  </a:lnTo>
                  <a:lnTo>
                    <a:pt x="4" y="2"/>
                  </a:lnTo>
                  <a:lnTo>
                    <a:pt x="4" y="2"/>
                  </a:lnTo>
                  <a:lnTo>
                    <a:pt x="3" y="3"/>
                  </a:lnTo>
                  <a:lnTo>
                    <a:pt x="2" y="3"/>
                  </a:lnTo>
                  <a:lnTo>
                    <a:pt x="1" y="3"/>
                  </a:lnTo>
                  <a:lnTo>
                    <a:pt x="0" y="3"/>
                  </a:lnTo>
                  <a:lnTo>
                    <a:pt x="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3" name="Freeform 99"/>
            <p:cNvSpPr>
              <a:spLocks/>
            </p:cNvSpPr>
            <p:nvPr/>
          </p:nvSpPr>
          <p:spPr bwMode="auto">
            <a:xfrm>
              <a:off x="6055" y="902"/>
              <a:ext cx="64" cy="5"/>
            </a:xfrm>
            <a:custGeom>
              <a:avLst/>
              <a:gdLst>
                <a:gd name="T0" fmla="*/ 0 w 64"/>
                <a:gd name="T1" fmla="*/ 4 h 5"/>
                <a:gd name="T2" fmla="*/ 1 w 64"/>
                <a:gd name="T3" fmla="*/ 2 h 5"/>
                <a:gd name="T4" fmla="*/ 63 w 64"/>
                <a:gd name="T5" fmla="*/ 0 h 5"/>
                <a:gd name="T6" fmla="*/ 63 w 64"/>
                <a:gd name="T7" fmla="*/ 2 h 5"/>
                <a:gd name="T8" fmla="*/ 1 w 64"/>
                <a:gd name="T9" fmla="*/ 4 h 5"/>
                <a:gd name="T10" fmla="*/ 0 w 64"/>
                <a:gd name="T11" fmla="*/ 4 h 5"/>
              </a:gdLst>
              <a:ahLst/>
              <a:cxnLst>
                <a:cxn ang="0">
                  <a:pos x="T0" y="T1"/>
                </a:cxn>
                <a:cxn ang="0">
                  <a:pos x="T2" y="T3"/>
                </a:cxn>
                <a:cxn ang="0">
                  <a:pos x="T4" y="T5"/>
                </a:cxn>
                <a:cxn ang="0">
                  <a:pos x="T6" y="T7"/>
                </a:cxn>
                <a:cxn ang="0">
                  <a:pos x="T8" y="T9"/>
                </a:cxn>
                <a:cxn ang="0">
                  <a:pos x="T10" y="T11"/>
                </a:cxn>
              </a:cxnLst>
              <a:rect l="0" t="0" r="r" b="b"/>
              <a:pathLst>
                <a:path w="64" h="5">
                  <a:moveTo>
                    <a:pt x="0" y="4"/>
                  </a:moveTo>
                  <a:lnTo>
                    <a:pt x="1" y="2"/>
                  </a:lnTo>
                  <a:lnTo>
                    <a:pt x="63" y="0"/>
                  </a:lnTo>
                  <a:lnTo>
                    <a:pt x="63" y="2"/>
                  </a:lnTo>
                  <a:lnTo>
                    <a:pt x="1"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4" name="Freeform 100"/>
            <p:cNvSpPr>
              <a:spLocks/>
            </p:cNvSpPr>
            <p:nvPr/>
          </p:nvSpPr>
          <p:spPr bwMode="auto">
            <a:xfrm>
              <a:off x="6049" y="869"/>
              <a:ext cx="7" cy="32"/>
            </a:xfrm>
            <a:custGeom>
              <a:avLst/>
              <a:gdLst>
                <a:gd name="T0" fmla="*/ 6 w 7"/>
                <a:gd name="T1" fmla="*/ 0 h 32"/>
                <a:gd name="T2" fmla="*/ 6 w 7"/>
                <a:gd name="T3" fmla="*/ 0 h 32"/>
                <a:gd name="T4" fmla="*/ 6 w 7"/>
                <a:gd name="T5" fmla="*/ 31 h 32"/>
                <a:gd name="T6" fmla="*/ 0 w 7"/>
                <a:gd name="T7" fmla="*/ 31 h 32"/>
                <a:gd name="T8" fmla="*/ 0 w 7"/>
                <a:gd name="T9" fmla="*/ 0 h 32"/>
                <a:gd name="T10" fmla="*/ 6 w 7"/>
                <a:gd name="T11" fmla="*/ 0 h 32"/>
              </a:gdLst>
              <a:ahLst/>
              <a:cxnLst>
                <a:cxn ang="0">
                  <a:pos x="T0" y="T1"/>
                </a:cxn>
                <a:cxn ang="0">
                  <a:pos x="T2" y="T3"/>
                </a:cxn>
                <a:cxn ang="0">
                  <a:pos x="T4" y="T5"/>
                </a:cxn>
                <a:cxn ang="0">
                  <a:pos x="T6" y="T7"/>
                </a:cxn>
                <a:cxn ang="0">
                  <a:pos x="T8" y="T9"/>
                </a:cxn>
                <a:cxn ang="0">
                  <a:pos x="T10" y="T11"/>
                </a:cxn>
              </a:cxnLst>
              <a:rect l="0" t="0" r="r" b="b"/>
              <a:pathLst>
                <a:path w="7" h="32">
                  <a:moveTo>
                    <a:pt x="6" y="0"/>
                  </a:moveTo>
                  <a:lnTo>
                    <a:pt x="6" y="0"/>
                  </a:lnTo>
                  <a:lnTo>
                    <a:pt x="6" y="31"/>
                  </a:lnTo>
                  <a:lnTo>
                    <a:pt x="0" y="31"/>
                  </a:lnTo>
                  <a:lnTo>
                    <a:pt x="0" y="0"/>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5" name="Freeform 101"/>
            <p:cNvSpPr>
              <a:spLocks/>
            </p:cNvSpPr>
            <p:nvPr/>
          </p:nvSpPr>
          <p:spPr bwMode="auto">
            <a:xfrm>
              <a:off x="6037" y="865"/>
              <a:ext cx="13" cy="4"/>
            </a:xfrm>
            <a:custGeom>
              <a:avLst/>
              <a:gdLst>
                <a:gd name="T0" fmla="*/ 1 w 13"/>
                <a:gd name="T1" fmla="*/ 3 h 4"/>
                <a:gd name="T2" fmla="*/ 1 w 13"/>
                <a:gd name="T3" fmla="*/ 3 h 4"/>
                <a:gd name="T4" fmla="*/ 1 w 13"/>
                <a:gd name="T5" fmla="*/ 3 h 4"/>
                <a:gd name="T6" fmla="*/ 2 w 13"/>
                <a:gd name="T7" fmla="*/ 2 h 4"/>
                <a:gd name="T8" fmla="*/ 2 w 13"/>
                <a:gd name="T9" fmla="*/ 2 h 4"/>
                <a:gd name="T10" fmla="*/ 3 w 13"/>
                <a:gd name="T11" fmla="*/ 2 h 4"/>
                <a:gd name="T12" fmla="*/ 4 w 13"/>
                <a:gd name="T13" fmla="*/ 1 h 4"/>
                <a:gd name="T14" fmla="*/ 4 w 13"/>
                <a:gd name="T15" fmla="*/ 1 h 4"/>
                <a:gd name="T16" fmla="*/ 5 w 13"/>
                <a:gd name="T17" fmla="*/ 1 h 4"/>
                <a:gd name="T18" fmla="*/ 6 w 13"/>
                <a:gd name="T19" fmla="*/ 1 h 4"/>
                <a:gd name="T20" fmla="*/ 7 w 13"/>
                <a:gd name="T21" fmla="*/ 1 h 4"/>
                <a:gd name="T22" fmla="*/ 8 w 13"/>
                <a:gd name="T23" fmla="*/ 0 h 4"/>
                <a:gd name="T24" fmla="*/ 8 w 13"/>
                <a:gd name="T25" fmla="*/ 0 h 4"/>
                <a:gd name="T26" fmla="*/ 9 w 13"/>
                <a:gd name="T27" fmla="*/ 0 h 4"/>
                <a:gd name="T28" fmla="*/ 10 w 13"/>
                <a:gd name="T29" fmla="*/ 1 h 4"/>
                <a:gd name="T30" fmla="*/ 11 w 13"/>
                <a:gd name="T31" fmla="*/ 1 h 4"/>
                <a:gd name="T32" fmla="*/ 11 w 13"/>
                <a:gd name="T33" fmla="*/ 1 h 4"/>
                <a:gd name="T34" fmla="*/ 11 w 13"/>
                <a:gd name="T35" fmla="*/ 1 h 4"/>
                <a:gd name="T36" fmla="*/ 12 w 13"/>
                <a:gd name="T37" fmla="*/ 1 h 4"/>
                <a:gd name="T38" fmla="*/ 12 w 13"/>
                <a:gd name="T39" fmla="*/ 1 h 4"/>
                <a:gd name="T40" fmla="*/ 11 w 13"/>
                <a:gd name="T41" fmla="*/ 0 h 4"/>
                <a:gd name="T42" fmla="*/ 10 w 13"/>
                <a:gd name="T43" fmla="*/ 0 h 4"/>
                <a:gd name="T44" fmla="*/ 9 w 13"/>
                <a:gd name="T45" fmla="*/ 0 h 4"/>
                <a:gd name="T46" fmla="*/ 8 w 13"/>
                <a:gd name="T47" fmla="*/ 0 h 4"/>
                <a:gd name="T48" fmla="*/ 8 w 13"/>
                <a:gd name="T49" fmla="*/ 0 h 4"/>
                <a:gd name="T50" fmla="*/ 7 w 13"/>
                <a:gd name="T51" fmla="*/ 0 h 4"/>
                <a:gd name="T52" fmla="*/ 6 w 13"/>
                <a:gd name="T53" fmla="*/ 0 h 4"/>
                <a:gd name="T54" fmla="*/ 5 w 13"/>
                <a:gd name="T55" fmla="*/ 0 h 4"/>
                <a:gd name="T56" fmla="*/ 4 w 13"/>
                <a:gd name="T57" fmla="*/ 1 h 4"/>
                <a:gd name="T58" fmla="*/ 3 w 13"/>
                <a:gd name="T59" fmla="*/ 1 h 4"/>
                <a:gd name="T60" fmla="*/ 2 w 13"/>
                <a:gd name="T61" fmla="*/ 1 h 4"/>
                <a:gd name="T62" fmla="*/ 2 w 13"/>
                <a:gd name="T63" fmla="*/ 2 h 4"/>
                <a:gd name="T64" fmla="*/ 1 w 13"/>
                <a:gd name="T65" fmla="*/ 2 h 4"/>
                <a:gd name="T66" fmla="*/ 1 w 13"/>
                <a:gd name="T67" fmla="*/ 2 h 4"/>
                <a:gd name="T68" fmla="*/ 0 w 13"/>
                <a:gd name="T69" fmla="*/ 3 h 4"/>
                <a:gd name="T70" fmla="*/ 1 w 13"/>
                <a:gd name="T7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 h="4">
                  <a:moveTo>
                    <a:pt x="1" y="3"/>
                  </a:moveTo>
                  <a:lnTo>
                    <a:pt x="1" y="3"/>
                  </a:lnTo>
                  <a:lnTo>
                    <a:pt x="1" y="3"/>
                  </a:lnTo>
                  <a:lnTo>
                    <a:pt x="2" y="2"/>
                  </a:lnTo>
                  <a:lnTo>
                    <a:pt x="2" y="2"/>
                  </a:lnTo>
                  <a:lnTo>
                    <a:pt x="3" y="2"/>
                  </a:lnTo>
                  <a:lnTo>
                    <a:pt x="4" y="1"/>
                  </a:lnTo>
                  <a:lnTo>
                    <a:pt x="4" y="1"/>
                  </a:lnTo>
                  <a:lnTo>
                    <a:pt x="5" y="1"/>
                  </a:lnTo>
                  <a:lnTo>
                    <a:pt x="6" y="1"/>
                  </a:lnTo>
                  <a:lnTo>
                    <a:pt x="7" y="1"/>
                  </a:lnTo>
                  <a:lnTo>
                    <a:pt x="8" y="0"/>
                  </a:lnTo>
                  <a:lnTo>
                    <a:pt x="8" y="0"/>
                  </a:lnTo>
                  <a:lnTo>
                    <a:pt x="9" y="0"/>
                  </a:lnTo>
                  <a:lnTo>
                    <a:pt x="10" y="1"/>
                  </a:lnTo>
                  <a:lnTo>
                    <a:pt x="11" y="1"/>
                  </a:lnTo>
                  <a:lnTo>
                    <a:pt x="11" y="1"/>
                  </a:lnTo>
                  <a:lnTo>
                    <a:pt x="11" y="1"/>
                  </a:lnTo>
                  <a:lnTo>
                    <a:pt x="12" y="1"/>
                  </a:lnTo>
                  <a:lnTo>
                    <a:pt x="12" y="1"/>
                  </a:lnTo>
                  <a:lnTo>
                    <a:pt x="11" y="0"/>
                  </a:lnTo>
                  <a:lnTo>
                    <a:pt x="10" y="0"/>
                  </a:lnTo>
                  <a:lnTo>
                    <a:pt x="9" y="0"/>
                  </a:lnTo>
                  <a:lnTo>
                    <a:pt x="8" y="0"/>
                  </a:lnTo>
                  <a:lnTo>
                    <a:pt x="8" y="0"/>
                  </a:lnTo>
                  <a:lnTo>
                    <a:pt x="7" y="0"/>
                  </a:lnTo>
                  <a:lnTo>
                    <a:pt x="6" y="0"/>
                  </a:lnTo>
                  <a:lnTo>
                    <a:pt x="5" y="0"/>
                  </a:lnTo>
                  <a:lnTo>
                    <a:pt x="4" y="1"/>
                  </a:lnTo>
                  <a:lnTo>
                    <a:pt x="3" y="1"/>
                  </a:lnTo>
                  <a:lnTo>
                    <a:pt x="2" y="1"/>
                  </a:lnTo>
                  <a:lnTo>
                    <a:pt x="2" y="2"/>
                  </a:lnTo>
                  <a:lnTo>
                    <a:pt x="1" y="2"/>
                  </a:lnTo>
                  <a:lnTo>
                    <a:pt x="1" y="2"/>
                  </a:lnTo>
                  <a:lnTo>
                    <a:pt x="0" y="3"/>
                  </a:lnTo>
                  <a:lnTo>
                    <a:pt x="1"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6" name="Freeform 102"/>
            <p:cNvSpPr>
              <a:spLocks/>
            </p:cNvSpPr>
            <p:nvPr/>
          </p:nvSpPr>
          <p:spPr bwMode="auto">
            <a:xfrm>
              <a:off x="6033" y="873"/>
              <a:ext cx="5" cy="28"/>
            </a:xfrm>
            <a:custGeom>
              <a:avLst/>
              <a:gdLst>
                <a:gd name="T0" fmla="*/ 1 w 5"/>
                <a:gd name="T1" fmla="*/ 27 h 28"/>
                <a:gd name="T2" fmla="*/ 0 w 5"/>
                <a:gd name="T3" fmla="*/ 26 h 28"/>
                <a:gd name="T4" fmla="*/ 1 w 5"/>
                <a:gd name="T5" fmla="*/ 0 h 28"/>
                <a:gd name="T6" fmla="*/ 4 w 5"/>
                <a:gd name="T7" fmla="*/ 0 h 28"/>
                <a:gd name="T8" fmla="*/ 1 w 5"/>
                <a:gd name="T9" fmla="*/ 26 h 28"/>
                <a:gd name="T10" fmla="*/ 1 w 5"/>
                <a:gd name="T11" fmla="*/ 25 h 28"/>
                <a:gd name="T12" fmla="*/ 1 w 5"/>
                <a:gd name="T13" fmla="*/ 27 h 28"/>
              </a:gdLst>
              <a:ahLst/>
              <a:cxnLst>
                <a:cxn ang="0">
                  <a:pos x="T0" y="T1"/>
                </a:cxn>
                <a:cxn ang="0">
                  <a:pos x="T2" y="T3"/>
                </a:cxn>
                <a:cxn ang="0">
                  <a:pos x="T4" y="T5"/>
                </a:cxn>
                <a:cxn ang="0">
                  <a:pos x="T6" y="T7"/>
                </a:cxn>
                <a:cxn ang="0">
                  <a:pos x="T8" y="T9"/>
                </a:cxn>
                <a:cxn ang="0">
                  <a:pos x="T10" y="T11"/>
                </a:cxn>
                <a:cxn ang="0">
                  <a:pos x="T12" y="T13"/>
                </a:cxn>
              </a:cxnLst>
              <a:rect l="0" t="0" r="r" b="b"/>
              <a:pathLst>
                <a:path w="5" h="28">
                  <a:moveTo>
                    <a:pt x="1" y="27"/>
                  </a:moveTo>
                  <a:lnTo>
                    <a:pt x="0" y="26"/>
                  </a:lnTo>
                  <a:lnTo>
                    <a:pt x="1" y="0"/>
                  </a:lnTo>
                  <a:lnTo>
                    <a:pt x="4" y="0"/>
                  </a:lnTo>
                  <a:lnTo>
                    <a:pt x="1" y="26"/>
                  </a:lnTo>
                  <a:lnTo>
                    <a:pt x="1" y="25"/>
                  </a:lnTo>
                  <a:lnTo>
                    <a:pt x="1" y="2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7" name="Freeform 103"/>
            <p:cNvSpPr>
              <a:spLocks/>
            </p:cNvSpPr>
            <p:nvPr/>
          </p:nvSpPr>
          <p:spPr bwMode="auto">
            <a:xfrm>
              <a:off x="5833" y="815"/>
              <a:ext cx="10" cy="3"/>
            </a:xfrm>
            <a:custGeom>
              <a:avLst/>
              <a:gdLst>
                <a:gd name="T0" fmla="*/ 9 w 10"/>
                <a:gd name="T1" fmla="*/ 2 h 3"/>
                <a:gd name="T2" fmla="*/ 9 w 10"/>
                <a:gd name="T3" fmla="*/ 0 h 3"/>
                <a:gd name="T4" fmla="*/ 0 w 10"/>
                <a:gd name="T5" fmla="*/ 0 h 3"/>
                <a:gd name="T6" fmla="*/ 0 w 10"/>
                <a:gd name="T7" fmla="*/ 2 h 3"/>
                <a:gd name="T8" fmla="*/ 9 w 10"/>
                <a:gd name="T9" fmla="*/ 2 h 3"/>
              </a:gdLst>
              <a:ahLst/>
              <a:cxnLst>
                <a:cxn ang="0">
                  <a:pos x="T0" y="T1"/>
                </a:cxn>
                <a:cxn ang="0">
                  <a:pos x="T2" y="T3"/>
                </a:cxn>
                <a:cxn ang="0">
                  <a:pos x="T4" y="T5"/>
                </a:cxn>
                <a:cxn ang="0">
                  <a:pos x="T6" y="T7"/>
                </a:cxn>
                <a:cxn ang="0">
                  <a:pos x="T8" y="T9"/>
                </a:cxn>
              </a:cxnLst>
              <a:rect l="0" t="0" r="r" b="b"/>
              <a:pathLst>
                <a:path w="10" h="3">
                  <a:moveTo>
                    <a:pt x="9" y="2"/>
                  </a:moveTo>
                  <a:lnTo>
                    <a:pt x="9" y="0"/>
                  </a:lnTo>
                  <a:lnTo>
                    <a:pt x="0" y="0"/>
                  </a:lnTo>
                  <a:lnTo>
                    <a:pt x="0" y="2"/>
                  </a:lnTo>
                  <a:lnTo>
                    <a:pt x="9"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8" name="Freeform 104"/>
            <p:cNvSpPr>
              <a:spLocks/>
            </p:cNvSpPr>
            <p:nvPr/>
          </p:nvSpPr>
          <p:spPr bwMode="auto">
            <a:xfrm>
              <a:off x="5843" y="814"/>
              <a:ext cx="7" cy="4"/>
            </a:xfrm>
            <a:custGeom>
              <a:avLst/>
              <a:gdLst>
                <a:gd name="T0" fmla="*/ 6 w 7"/>
                <a:gd name="T1" fmla="*/ 0 h 4"/>
                <a:gd name="T2" fmla="*/ 6 w 7"/>
                <a:gd name="T3" fmla="*/ 0 h 4"/>
                <a:gd name="T4" fmla="*/ 6 w 7"/>
                <a:gd name="T5" fmla="*/ 3 h 4"/>
                <a:gd name="T6" fmla="*/ 0 w 7"/>
                <a:gd name="T7" fmla="*/ 3 h 4"/>
                <a:gd name="T8" fmla="*/ 0 w 7"/>
                <a:gd name="T9" fmla="*/ 0 h 4"/>
                <a:gd name="T10" fmla="*/ 6 w 7"/>
                <a:gd name="T11" fmla="*/ 0 h 4"/>
                <a:gd name="T12" fmla="*/ 0 w 7"/>
                <a:gd name="T13" fmla="*/ 0 h 4"/>
                <a:gd name="T14" fmla="*/ 0 w 7"/>
                <a:gd name="T15" fmla="*/ 0 h 4"/>
                <a:gd name="T16" fmla="*/ 6 w 7"/>
                <a:gd name="T17" fmla="*/ 0 h 4"/>
                <a:gd name="T18" fmla="*/ 6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6" y="0"/>
                  </a:moveTo>
                  <a:lnTo>
                    <a:pt x="6" y="0"/>
                  </a:lnTo>
                  <a:lnTo>
                    <a:pt x="6" y="3"/>
                  </a:lnTo>
                  <a:lnTo>
                    <a:pt x="0" y="3"/>
                  </a:lnTo>
                  <a:lnTo>
                    <a:pt x="0" y="0"/>
                  </a:lnTo>
                  <a:lnTo>
                    <a:pt x="6" y="0"/>
                  </a:lnTo>
                  <a:lnTo>
                    <a:pt x="0" y="0"/>
                  </a:lnTo>
                  <a:lnTo>
                    <a:pt x="0" y="0"/>
                  </a:lnTo>
                  <a:lnTo>
                    <a:pt x="6" y="0"/>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29" name="Freeform 105"/>
            <p:cNvSpPr>
              <a:spLocks/>
            </p:cNvSpPr>
            <p:nvPr/>
          </p:nvSpPr>
          <p:spPr bwMode="auto">
            <a:xfrm>
              <a:off x="5832" y="809"/>
              <a:ext cx="11" cy="6"/>
            </a:xfrm>
            <a:custGeom>
              <a:avLst/>
              <a:gdLst>
                <a:gd name="T0" fmla="*/ 1 w 11"/>
                <a:gd name="T1" fmla="*/ 0 h 6"/>
                <a:gd name="T2" fmla="*/ 1 w 11"/>
                <a:gd name="T3" fmla="*/ 0 h 6"/>
                <a:gd name="T4" fmla="*/ 10 w 11"/>
                <a:gd name="T5" fmla="*/ 0 h 6"/>
                <a:gd name="T6" fmla="*/ 10 w 11"/>
                <a:gd name="T7" fmla="*/ 5 h 6"/>
                <a:gd name="T8" fmla="*/ 1 w 11"/>
                <a:gd name="T9" fmla="*/ 5 h 6"/>
                <a:gd name="T10" fmla="*/ 0 w 11"/>
                <a:gd name="T11" fmla="*/ 0 h 6"/>
                <a:gd name="T12" fmla="*/ 1 w 11"/>
                <a:gd name="T13" fmla="*/ 5 h 6"/>
                <a:gd name="T14" fmla="*/ 0 w 11"/>
                <a:gd name="T15" fmla="*/ 5 h 6"/>
                <a:gd name="T16" fmla="*/ 0 w 11"/>
                <a:gd name="T17" fmla="*/ 0 h 6"/>
                <a:gd name="T18" fmla="*/ 1 w 11"/>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 y="0"/>
                  </a:moveTo>
                  <a:lnTo>
                    <a:pt x="1" y="0"/>
                  </a:lnTo>
                  <a:lnTo>
                    <a:pt x="10" y="0"/>
                  </a:lnTo>
                  <a:lnTo>
                    <a:pt x="10" y="5"/>
                  </a:lnTo>
                  <a:lnTo>
                    <a:pt x="1" y="5"/>
                  </a:lnTo>
                  <a:lnTo>
                    <a:pt x="0" y="0"/>
                  </a:lnTo>
                  <a:lnTo>
                    <a:pt x="1" y="5"/>
                  </a:lnTo>
                  <a:lnTo>
                    <a:pt x="0" y="5"/>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0" name="Freeform 106"/>
            <p:cNvSpPr>
              <a:spLocks/>
            </p:cNvSpPr>
            <p:nvPr/>
          </p:nvSpPr>
          <p:spPr bwMode="auto">
            <a:xfrm>
              <a:off x="5828" y="815"/>
              <a:ext cx="5" cy="4"/>
            </a:xfrm>
            <a:custGeom>
              <a:avLst/>
              <a:gdLst>
                <a:gd name="T0" fmla="*/ 2 w 5"/>
                <a:gd name="T1" fmla="*/ 3 h 4"/>
                <a:gd name="T2" fmla="*/ 0 w 5"/>
                <a:gd name="T3" fmla="*/ 3 h 4"/>
                <a:gd name="T4" fmla="*/ 0 w 5"/>
                <a:gd name="T5" fmla="*/ 0 h 4"/>
                <a:gd name="T6" fmla="*/ 4 w 5"/>
                <a:gd name="T7" fmla="*/ 0 h 4"/>
                <a:gd name="T8" fmla="*/ 4 w 5"/>
                <a:gd name="T9" fmla="*/ 3 h 4"/>
                <a:gd name="T10" fmla="*/ 2 w 5"/>
                <a:gd name="T11" fmla="*/ 3 h 4"/>
                <a:gd name="T12" fmla="*/ 4 w 5"/>
                <a:gd name="T13" fmla="*/ 3 h 4"/>
                <a:gd name="T14" fmla="*/ 4 w 5"/>
                <a:gd name="T15" fmla="*/ 3 h 4"/>
                <a:gd name="T16" fmla="*/ 2 w 5"/>
                <a:gd name="T17" fmla="*/ 3 h 4"/>
                <a:gd name="T18" fmla="*/ 2 w 5"/>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2" y="3"/>
                  </a:moveTo>
                  <a:lnTo>
                    <a:pt x="0" y="3"/>
                  </a:lnTo>
                  <a:lnTo>
                    <a:pt x="0" y="0"/>
                  </a:lnTo>
                  <a:lnTo>
                    <a:pt x="4" y="0"/>
                  </a:lnTo>
                  <a:lnTo>
                    <a:pt x="4" y="3"/>
                  </a:lnTo>
                  <a:lnTo>
                    <a:pt x="2" y="3"/>
                  </a:lnTo>
                  <a:lnTo>
                    <a:pt x="4" y="3"/>
                  </a:lnTo>
                  <a:lnTo>
                    <a:pt x="4" y="3"/>
                  </a:lnTo>
                  <a:lnTo>
                    <a:pt x="2" y="3"/>
                  </a:lnTo>
                  <a:lnTo>
                    <a:pt x="2"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1" name="Freeform 107"/>
            <p:cNvSpPr>
              <a:spLocks/>
            </p:cNvSpPr>
            <p:nvPr/>
          </p:nvSpPr>
          <p:spPr bwMode="auto">
            <a:xfrm>
              <a:off x="5833" y="818"/>
              <a:ext cx="11" cy="6"/>
            </a:xfrm>
            <a:custGeom>
              <a:avLst/>
              <a:gdLst>
                <a:gd name="T0" fmla="*/ 9 w 11"/>
                <a:gd name="T1" fmla="*/ 5 h 6"/>
                <a:gd name="T2" fmla="*/ 9 w 11"/>
                <a:gd name="T3" fmla="*/ 5 h 6"/>
                <a:gd name="T4" fmla="*/ 0 w 11"/>
                <a:gd name="T5" fmla="*/ 5 h 6"/>
                <a:gd name="T6" fmla="*/ 0 w 11"/>
                <a:gd name="T7" fmla="*/ 0 h 6"/>
                <a:gd name="T8" fmla="*/ 9 w 11"/>
                <a:gd name="T9" fmla="*/ 0 h 6"/>
                <a:gd name="T10" fmla="*/ 10 w 11"/>
                <a:gd name="T11" fmla="*/ 5 h 6"/>
                <a:gd name="T12" fmla="*/ 9 w 11"/>
                <a:gd name="T13" fmla="*/ 0 h 6"/>
                <a:gd name="T14" fmla="*/ 10 w 11"/>
                <a:gd name="T15" fmla="*/ 0 h 6"/>
                <a:gd name="T16" fmla="*/ 10 w 11"/>
                <a:gd name="T17" fmla="*/ 5 h 6"/>
                <a:gd name="T18" fmla="*/ 9 w 11"/>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9" y="5"/>
                  </a:moveTo>
                  <a:lnTo>
                    <a:pt x="9" y="5"/>
                  </a:lnTo>
                  <a:lnTo>
                    <a:pt x="0" y="5"/>
                  </a:lnTo>
                  <a:lnTo>
                    <a:pt x="0" y="0"/>
                  </a:lnTo>
                  <a:lnTo>
                    <a:pt x="9" y="0"/>
                  </a:lnTo>
                  <a:lnTo>
                    <a:pt x="10" y="5"/>
                  </a:lnTo>
                  <a:lnTo>
                    <a:pt x="9" y="0"/>
                  </a:lnTo>
                  <a:lnTo>
                    <a:pt x="10" y="0"/>
                  </a:lnTo>
                  <a:lnTo>
                    <a:pt x="10" y="5"/>
                  </a:lnTo>
                  <a:lnTo>
                    <a:pt x="9"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2" name="Freeform 108"/>
            <p:cNvSpPr>
              <a:spLocks/>
            </p:cNvSpPr>
            <p:nvPr/>
          </p:nvSpPr>
          <p:spPr bwMode="auto">
            <a:xfrm>
              <a:off x="5902" y="831"/>
              <a:ext cx="6" cy="3"/>
            </a:xfrm>
            <a:custGeom>
              <a:avLst/>
              <a:gdLst>
                <a:gd name="T0" fmla="*/ 5 w 6"/>
                <a:gd name="T1" fmla="*/ 2 h 3"/>
                <a:gd name="T2" fmla="*/ 5 w 6"/>
                <a:gd name="T3" fmla="*/ 0 h 3"/>
                <a:gd name="T4" fmla="*/ 0 w 6"/>
                <a:gd name="T5" fmla="*/ 0 h 3"/>
                <a:gd name="T6" fmla="*/ 0 w 6"/>
                <a:gd name="T7" fmla="*/ 2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lnTo>
                    <a:pt x="5" y="0"/>
                  </a:lnTo>
                  <a:lnTo>
                    <a:pt x="0" y="0"/>
                  </a:lnTo>
                  <a:lnTo>
                    <a:pt x="0" y="2"/>
                  </a:lnTo>
                  <a:lnTo>
                    <a:pt x="5"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3" name="Freeform 109"/>
            <p:cNvSpPr>
              <a:spLocks/>
            </p:cNvSpPr>
            <p:nvPr/>
          </p:nvSpPr>
          <p:spPr bwMode="auto">
            <a:xfrm>
              <a:off x="5909" y="830"/>
              <a:ext cx="5" cy="4"/>
            </a:xfrm>
            <a:custGeom>
              <a:avLst/>
              <a:gdLst>
                <a:gd name="T0" fmla="*/ 2 w 5"/>
                <a:gd name="T1" fmla="*/ 0 h 4"/>
                <a:gd name="T2" fmla="*/ 4 w 5"/>
                <a:gd name="T3" fmla="*/ 0 h 4"/>
                <a:gd name="T4" fmla="*/ 4 w 5"/>
                <a:gd name="T5" fmla="*/ 3 h 4"/>
                <a:gd name="T6" fmla="*/ 0 w 5"/>
                <a:gd name="T7" fmla="*/ 3 h 4"/>
                <a:gd name="T8" fmla="*/ 0 w 5"/>
                <a:gd name="T9" fmla="*/ 0 h 4"/>
                <a:gd name="T10" fmla="*/ 2 w 5"/>
                <a:gd name="T11" fmla="*/ 0 h 4"/>
                <a:gd name="T12" fmla="*/ 0 w 5"/>
                <a:gd name="T13" fmla="*/ 0 h 4"/>
                <a:gd name="T14" fmla="*/ 0 w 5"/>
                <a:gd name="T15" fmla="*/ 0 h 4"/>
                <a:gd name="T16" fmla="*/ 2 w 5"/>
                <a:gd name="T17" fmla="*/ 0 h 4"/>
                <a:gd name="T18" fmla="*/ 2 w 5"/>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4">
                  <a:moveTo>
                    <a:pt x="2" y="0"/>
                  </a:moveTo>
                  <a:lnTo>
                    <a:pt x="4" y="0"/>
                  </a:lnTo>
                  <a:lnTo>
                    <a:pt x="4" y="3"/>
                  </a:lnTo>
                  <a:lnTo>
                    <a:pt x="0" y="3"/>
                  </a:lnTo>
                  <a:lnTo>
                    <a:pt x="0" y="0"/>
                  </a:lnTo>
                  <a:lnTo>
                    <a:pt x="2" y="0"/>
                  </a:lnTo>
                  <a:lnTo>
                    <a:pt x="0" y="0"/>
                  </a:lnTo>
                  <a:lnTo>
                    <a:pt x="0" y="0"/>
                  </a:lnTo>
                  <a:lnTo>
                    <a:pt x="2" y="0"/>
                  </a:lnTo>
                  <a:lnTo>
                    <a:pt x="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4" name="Freeform 110"/>
            <p:cNvSpPr>
              <a:spLocks/>
            </p:cNvSpPr>
            <p:nvPr/>
          </p:nvSpPr>
          <p:spPr bwMode="auto">
            <a:xfrm>
              <a:off x="5902" y="825"/>
              <a:ext cx="6" cy="6"/>
            </a:xfrm>
            <a:custGeom>
              <a:avLst/>
              <a:gdLst>
                <a:gd name="T0" fmla="*/ 0 w 6"/>
                <a:gd name="T1" fmla="*/ 0 h 6"/>
                <a:gd name="T2" fmla="*/ 0 w 6"/>
                <a:gd name="T3" fmla="*/ 0 h 6"/>
                <a:gd name="T4" fmla="*/ 5 w 6"/>
                <a:gd name="T5" fmla="*/ 0 h 6"/>
                <a:gd name="T6" fmla="*/ 5 w 6"/>
                <a:gd name="T7" fmla="*/ 5 h 6"/>
                <a:gd name="T8" fmla="*/ 0 w 6"/>
                <a:gd name="T9" fmla="*/ 5 h 6"/>
                <a:gd name="T10" fmla="*/ 0 w 6"/>
                <a:gd name="T11" fmla="*/ 0 h 6"/>
                <a:gd name="T12" fmla="*/ 0 w 6"/>
                <a:gd name="T13" fmla="*/ 5 h 6"/>
                <a:gd name="T14" fmla="*/ 0 w 6"/>
                <a:gd name="T15" fmla="*/ 0 h 6"/>
                <a:gd name="T16" fmla="*/ 0 w 6"/>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0" y="0"/>
                  </a:moveTo>
                  <a:lnTo>
                    <a:pt x="0" y="0"/>
                  </a:lnTo>
                  <a:lnTo>
                    <a:pt x="5" y="0"/>
                  </a:lnTo>
                  <a:lnTo>
                    <a:pt x="5" y="5"/>
                  </a:lnTo>
                  <a:lnTo>
                    <a:pt x="0" y="5"/>
                  </a:lnTo>
                  <a:lnTo>
                    <a:pt x="0" y="0"/>
                  </a:lnTo>
                  <a:lnTo>
                    <a:pt x="0" y="5"/>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5" name="Freeform 111"/>
            <p:cNvSpPr>
              <a:spLocks/>
            </p:cNvSpPr>
            <p:nvPr/>
          </p:nvSpPr>
          <p:spPr bwMode="auto">
            <a:xfrm>
              <a:off x="5896" y="831"/>
              <a:ext cx="7" cy="4"/>
            </a:xfrm>
            <a:custGeom>
              <a:avLst/>
              <a:gdLst>
                <a:gd name="T0" fmla="*/ 6 w 7"/>
                <a:gd name="T1" fmla="*/ 3 h 4"/>
                <a:gd name="T2" fmla="*/ 0 w 7"/>
                <a:gd name="T3" fmla="*/ 3 h 4"/>
                <a:gd name="T4" fmla="*/ 0 w 7"/>
                <a:gd name="T5" fmla="*/ 0 h 4"/>
                <a:gd name="T6" fmla="*/ 6 w 7"/>
                <a:gd name="T7" fmla="*/ 0 h 4"/>
                <a:gd name="T8" fmla="*/ 6 w 7"/>
                <a:gd name="T9" fmla="*/ 3 h 4"/>
                <a:gd name="T10" fmla="*/ 6 w 7"/>
                <a:gd name="T11" fmla="*/ 3 h 4"/>
                <a:gd name="T12" fmla="*/ 6 w 7"/>
                <a:gd name="T13" fmla="*/ 3 h 4"/>
                <a:gd name="T14" fmla="*/ 6 w 7"/>
                <a:gd name="T15" fmla="*/ 3 h 4"/>
                <a:gd name="T16" fmla="*/ 6 w 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6" y="3"/>
                  </a:moveTo>
                  <a:lnTo>
                    <a:pt x="0" y="3"/>
                  </a:lnTo>
                  <a:lnTo>
                    <a:pt x="0" y="0"/>
                  </a:lnTo>
                  <a:lnTo>
                    <a:pt x="6" y="0"/>
                  </a:lnTo>
                  <a:lnTo>
                    <a:pt x="6" y="3"/>
                  </a:lnTo>
                  <a:lnTo>
                    <a:pt x="6" y="3"/>
                  </a:lnTo>
                  <a:lnTo>
                    <a:pt x="6" y="3"/>
                  </a:lnTo>
                  <a:lnTo>
                    <a:pt x="6" y="3"/>
                  </a:lnTo>
                  <a:lnTo>
                    <a:pt x="6"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6" name="Freeform 112"/>
            <p:cNvSpPr>
              <a:spLocks/>
            </p:cNvSpPr>
            <p:nvPr/>
          </p:nvSpPr>
          <p:spPr bwMode="auto">
            <a:xfrm>
              <a:off x="5902" y="834"/>
              <a:ext cx="8" cy="6"/>
            </a:xfrm>
            <a:custGeom>
              <a:avLst/>
              <a:gdLst>
                <a:gd name="T0" fmla="*/ 6 w 8"/>
                <a:gd name="T1" fmla="*/ 5 h 6"/>
                <a:gd name="T2" fmla="*/ 6 w 8"/>
                <a:gd name="T3" fmla="*/ 5 h 6"/>
                <a:gd name="T4" fmla="*/ 0 w 8"/>
                <a:gd name="T5" fmla="*/ 5 h 6"/>
                <a:gd name="T6" fmla="*/ 0 w 8"/>
                <a:gd name="T7" fmla="*/ 0 h 6"/>
                <a:gd name="T8" fmla="*/ 6 w 8"/>
                <a:gd name="T9" fmla="*/ 0 h 6"/>
                <a:gd name="T10" fmla="*/ 7 w 8"/>
                <a:gd name="T11" fmla="*/ 5 h 6"/>
                <a:gd name="T12" fmla="*/ 6 w 8"/>
                <a:gd name="T13" fmla="*/ 0 h 6"/>
                <a:gd name="T14" fmla="*/ 7 w 8"/>
                <a:gd name="T15" fmla="*/ 0 h 6"/>
                <a:gd name="T16" fmla="*/ 7 w 8"/>
                <a:gd name="T17" fmla="*/ 5 h 6"/>
                <a:gd name="T18" fmla="*/ 6 w 8"/>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6" y="5"/>
                  </a:moveTo>
                  <a:lnTo>
                    <a:pt x="6" y="5"/>
                  </a:lnTo>
                  <a:lnTo>
                    <a:pt x="0" y="5"/>
                  </a:lnTo>
                  <a:lnTo>
                    <a:pt x="0" y="0"/>
                  </a:lnTo>
                  <a:lnTo>
                    <a:pt x="6" y="0"/>
                  </a:lnTo>
                  <a:lnTo>
                    <a:pt x="7" y="5"/>
                  </a:lnTo>
                  <a:lnTo>
                    <a:pt x="6" y="0"/>
                  </a:lnTo>
                  <a:lnTo>
                    <a:pt x="7" y="0"/>
                  </a:lnTo>
                  <a:lnTo>
                    <a:pt x="7" y="5"/>
                  </a:lnTo>
                  <a:lnTo>
                    <a:pt x="6"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7" name="Freeform 113"/>
            <p:cNvSpPr>
              <a:spLocks/>
            </p:cNvSpPr>
            <p:nvPr/>
          </p:nvSpPr>
          <p:spPr bwMode="auto">
            <a:xfrm>
              <a:off x="5840" y="815"/>
              <a:ext cx="3" cy="3"/>
            </a:xfrm>
            <a:custGeom>
              <a:avLst/>
              <a:gdLst>
                <a:gd name="T0" fmla="*/ 0 w 3"/>
                <a:gd name="T1" fmla="*/ 0 h 3"/>
                <a:gd name="T2" fmla="*/ 0 w 3"/>
                <a:gd name="T3" fmla="*/ 2 h 3"/>
                <a:gd name="T4" fmla="*/ 2 w 3"/>
                <a:gd name="T5" fmla="*/ 2 h 3"/>
                <a:gd name="T6" fmla="*/ 2 w 3"/>
                <a:gd name="T7" fmla="*/ 0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lnTo>
                    <a:pt x="0" y="2"/>
                  </a:lnTo>
                  <a:lnTo>
                    <a:pt x="2" y="2"/>
                  </a:lnTo>
                  <a:lnTo>
                    <a:pt x="2"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8" name="Freeform 114"/>
            <p:cNvSpPr>
              <a:spLocks/>
            </p:cNvSpPr>
            <p:nvPr/>
          </p:nvSpPr>
          <p:spPr bwMode="auto">
            <a:xfrm>
              <a:off x="5842" y="817"/>
              <a:ext cx="6" cy="5"/>
            </a:xfrm>
            <a:custGeom>
              <a:avLst/>
              <a:gdLst>
                <a:gd name="T0" fmla="*/ 5 w 6"/>
                <a:gd name="T1" fmla="*/ 4 h 5"/>
                <a:gd name="T2" fmla="*/ 5 w 6"/>
                <a:gd name="T3" fmla="*/ 0 h 5"/>
                <a:gd name="T4" fmla="*/ 0 w 6"/>
                <a:gd name="T5" fmla="*/ 0 h 5"/>
                <a:gd name="T6" fmla="*/ 0 w 6"/>
                <a:gd name="T7" fmla="*/ 4 h 5"/>
                <a:gd name="T8" fmla="*/ 5 w 6"/>
                <a:gd name="T9" fmla="*/ 4 h 5"/>
                <a:gd name="T10" fmla="*/ 0 w 6"/>
                <a:gd name="T11" fmla="*/ 4 h 5"/>
                <a:gd name="T12" fmla="*/ 0 w 6"/>
                <a:gd name="T13" fmla="*/ 0 h 5"/>
                <a:gd name="T14" fmla="*/ 5 w 6"/>
                <a:gd name="T15" fmla="*/ 0 h 5"/>
                <a:gd name="T16" fmla="*/ 5 w 6"/>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5" y="4"/>
                  </a:moveTo>
                  <a:lnTo>
                    <a:pt x="5" y="0"/>
                  </a:lnTo>
                  <a:lnTo>
                    <a:pt x="0" y="0"/>
                  </a:lnTo>
                  <a:lnTo>
                    <a:pt x="0" y="4"/>
                  </a:lnTo>
                  <a:lnTo>
                    <a:pt x="5" y="4"/>
                  </a:lnTo>
                  <a:lnTo>
                    <a:pt x="0" y="4"/>
                  </a:lnTo>
                  <a:lnTo>
                    <a:pt x="0" y="0"/>
                  </a:lnTo>
                  <a:lnTo>
                    <a:pt x="5" y="0"/>
                  </a:lnTo>
                  <a:lnTo>
                    <a:pt x="5"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39" name="Freeform 115"/>
            <p:cNvSpPr>
              <a:spLocks/>
            </p:cNvSpPr>
            <p:nvPr/>
          </p:nvSpPr>
          <p:spPr bwMode="auto">
            <a:xfrm>
              <a:off x="5901" y="830"/>
              <a:ext cx="4" cy="4"/>
            </a:xfrm>
            <a:custGeom>
              <a:avLst/>
              <a:gdLst>
                <a:gd name="T0" fmla="*/ 0 w 4"/>
                <a:gd name="T1" fmla="*/ 0 h 4"/>
                <a:gd name="T2" fmla="*/ 0 w 4"/>
                <a:gd name="T3" fmla="*/ 3 h 4"/>
                <a:gd name="T4" fmla="*/ 3 w 4"/>
                <a:gd name="T5" fmla="*/ 3 h 4"/>
                <a:gd name="T6" fmla="*/ 3 w 4"/>
                <a:gd name="T7" fmla="*/ 0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3"/>
                  </a:lnTo>
                  <a:lnTo>
                    <a:pt x="3" y="3"/>
                  </a:lnTo>
                  <a:lnTo>
                    <a:pt x="3"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0" name="Freeform 116"/>
            <p:cNvSpPr>
              <a:spLocks/>
            </p:cNvSpPr>
            <p:nvPr/>
          </p:nvSpPr>
          <p:spPr bwMode="auto">
            <a:xfrm>
              <a:off x="5904" y="833"/>
              <a:ext cx="4" cy="4"/>
            </a:xfrm>
            <a:custGeom>
              <a:avLst/>
              <a:gdLst>
                <a:gd name="T0" fmla="*/ 3 w 4"/>
                <a:gd name="T1" fmla="*/ 3 h 4"/>
                <a:gd name="T2" fmla="*/ 3 w 4"/>
                <a:gd name="T3" fmla="*/ 0 h 4"/>
                <a:gd name="T4" fmla="*/ 0 w 4"/>
                <a:gd name="T5" fmla="*/ 0 h 4"/>
                <a:gd name="T6" fmla="*/ 0 w 4"/>
                <a:gd name="T7" fmla="*/ 3 h 4"/>
                <a:gd name="T8" fmla="*/ 3 w 4"/>
                <a:gd name="T9" fmla="*/ 3 h 4"/>
                <a:gd name="T10" fmla="*/ 0 w 4"/>
                <a:gd name="T11" fmla="*/ 3 h 4"/>
                <a:gd name="T12" fmla="*/ 0 w 4"/>
                <a:gd name="T13" fmla="*/ 0 h 4"/>
                <a:gd name="T14" fmla="*/ 3 w 4"/>
                <a:gd name="T15" fmla="*/ 0 h 4"/>
                <a:gd name="T16" fmla="*/ 3 w 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3" y="3"/>
                  </a:moveTo>
                  <a:lnTo>
                    <a:pt x="3" y="0"/>
                  </a:lnTo>
                  <a:lnTo>
                    <a:pt x="0" y="0"/>
                  </a:lnTo>
                  <a:lnTo>
                    <a:pt x="0" y="3"/>
                  </a:lnTo>
                  <a:lnTo>
                    <a:pt x="3" y="3"/>
                  </a:lnTo>
                  <a:lnTo>
                    <a:pt x="0" y="3"/>
                  </a:lnTo>
                  <a:lnTo>
                    <a:pt x="0" y="0"/>
                  </a:lnTo>
                  <a:lnTo>
                    <a:pt x="3" y="0"/>
                  </a:lnTo>
                  <a:lnTo>
                    <a:pt x="3"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1" name="Freeform 117"/>
            <p:cNvSpPr>
              <a:spLocks/>
            </p:cNvSpPr>
            <p:nvPr/>
          </p:nvSpPr>
          <p:spPr bwMode="auto">
            <a:xfrm>
              <a:off x="6029" y="735"/>
              <a:ext cx="67" cy="87"/>
            </a:xfrm>
            <a:custGeom>
              <a:avLst/>
              <a:gdLst>
                <a:gd name="T0" fmla="*/ 4 w 67"/>
                <a:gd name="T1" fmla="*/ 50 h 87"/>
                <a:gd name="T2" fmla="*/ 3 w 67"/>
                <a:gd name="T3" fmla="*/ 47 h 87"/>
                <a:gd name="T4" fmla="*/ 2 w 67"/>
                <a:gd name="T5" fmla="*/ 41 h 87"/>
                <a:gd name="T6" fmla="*/ 1 w 67"/>
                <a:gd name="T7" fmla="*/ 36 h 87"/>
                <a:gd name="T8" fmla="*/ 1 w 67"/>
                <a:gd name="T9" fmla="*/ 31 h 87"/>
                <a:gd name="T10" fmla="*/ 0 w 67"/>
                <a:gd name="T11" fmla="*/ 26 h 87"/>
                <a:gd name="T12" fmla="*/ 0 w 67"/>
                <a:gd name="T13" fmla="*/ 21 h 87"/>
                <a:gd name="T14" fmla="*/ 1 w 67"/>
                <a:gd name="T15" fmla="*/ 16 h 87"/>
                <a:gd name="T16" fmla="*/ 1 w 67"/>
                <a:gd name="T17" fmla="*/ 11 h 87"/>
                <a:gd name="T18" fmla="*/ 2 w 67"/>
                <a:gd name="T19" fmla="*/ 7 h 87"/>
                <a:gd name="T20" fmla="*/ 5 w 67"/>
                <a:gd name="T21" fmla="*/ 5 h 87"/>
                <a:gd name="T22" fmla="*/ 7 w 67"/>
                <a:gd name="T23" fmla="*/ 2 h 87"/>
                <a:gd name="T24" fmla="*/ 11 w 67"/>
                <a:gd name="T25" fmla="*/ 1 h 87"/>
                <a:gd name="T26" fmla="*/ 16 w 67"/>
                <a:gd name="T27" fmla="*/ 0 h 87"/>
                <a:gd name="T28" fmla="*/ 21 w 67"/>
                <a:gd name="T29" fmla="*/ 1 h 87"/>
                <a:gd name="T30" fmla="*/ 27 w 67"/>
                <a:gd name="T31" fmla="*/ 4 h 87"/>
                <a:gd name="T32" fmla="*/ 32 w 67"/>
                <a:gd name="T33" fmla="*/ 6 h 87"/>
                <a:gd name="T34" fmla="*/ 36 w 67"/>
                <a:gd name="T35" fmla="*/ 7 h 87"/>
                <a:gd name="T36" fmla="*/ 38 w 67"/>
                <a:gd name="T37" fmla="*/ 9 h 87"/>
                <a:gd name="T38" fmla="*/ 42 w 67"/>
                <a:gd name="T39" fmla="*/ 11 h 87"/>
                <a:gd name="T40" fmla="*/ 45 w 67"/>
                <a:gd name="T41" fmla="*/ 13 h 87"/>
                <a:gd name="T42" fmla="*/ 48 w 67"/>
                <a:gd name="T43" fmla="*/ 16 h 87"/>
                <a:gd name="T44" fmla="*/ 50 w 67"/>
                <a:gd name="T45" fmla="*/ 19 h 87"/>
                <a:gd name="T46" fmla="*/ 53 w 67"/>
                <a:gd name="T47" fmla="*/ 22 h 87"/>
                <a:gd name="T48" fmla="*/ 56 w 67"/>
                <a:gd name="T49" fmla="*/ 25 h 87"/>
                <a:gd name="T50" fmla="*/ 59 w 67"/>
                <a:gd name="T51" fmla="*/ 28 h 87"/>
                <a:gd name="T52" fmla="*/ 60 w 67"/>
                <a:gd name="T53" fmla="*/ 32 h 87"/>
                <a:gd name="T54" fmla="*/ 63 w 67"/>
                <a:gd name="T55" fmla="*/ 36 h 87"/>
                <a:gd name="T56" fmla="*/ 64 w 67"/>
                <a:gd name="T57" fmla="*/ 40 h 87"/>
                <a:gd name="T58" fmla="*/ 65 w 67"/>
                <a:gd name="T59" fmla="*/ 45 h 87"/>
                <a:gd name="T60" fmla="*/ 66 w 67"/>
                <a:gd name="T61" fmla="*/ 50 h 87"/>
                <a:gd name="T62" fmla="*/ 66 w 67"/>
                <a:gd name="T63" fmla="*/ 55 h 87"/>
                <a:gd name="T64" fmla="*/ 65 w 67"/>
                <a:gd name="T65" fmla="*/ 61 h 87"/>
                <a:gd name="T66" fmla="*/ 64 w 67"/>
                <a:gd name="T67" fmla="*/ 66 h 87"/>
                <a:gd name="T68" fmla="*/ 63 w 67"/>
                <a:gd name="T69" fmla="*/ 72 h 87"/>
                <a:gd name="T70" fmla="*/ 60 w 67"/>
                <a:gd name="T71" fmla="*/ 78 h 87"/>
                <a:gd name="T72" fmla="*/ 57 w 67"/>
                <a:gd name="T73" fmla="*/ 81 h 87"/>
                <a:gd name="T74" fmla="*/ 53 w 67"/>
                <a:gd name="T75" fmla="*/ 84 h 87"/>
                <a:gd name="T76" fmla="*/ 46 w 67"/>
                <a:gd name="T77" fmla="*/ 86 h 87"/>
                <a:gd name="T78" fmla="*/ 39 w 67"/>
                <a:gd name="T79" fmla="*/ 86 h 87"/>
                <a:gd name="T80" fmla="*/ 30 w 67"/>
                <a:gd name="T81" fmla="*/ 84 h 87"/>
                <a:gd name="T82" fmla="*/ 24 w 67"/>
                <a:gd name="T83" fmla="*/ 80 h 87"/>
                <a:gd name="T84" fmla="*/ 18 w 67"/>
                <a:gd name="T85" fmla="*/ 76 h 87"/>
                <a:gd name="T86" fmla="*/ 14 w 67"/>
                <a:gd name="T87" fmla="*/ 70 h 87"/>
                <a:gd name="T88" fmla="*/ 10 w 67"/>
                <a:gd name="T89" fmla="*/ 65 h 87"/>
                <a:gd name="T90" fmla="*/ 7 w 67"/>
                <a:gd name="T91" fmla="*/ 59 h 87"/>
                <a:gd name="T92" fmla="*/ 6 w 67"/>
                <a:gd name="T93" fmla="*/ 55 h 87"/>
                <a:gd name="T94" fmla="*/ 5 w 67"/>
                <a:gd name="T95" fmla="*/ 5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87">
                  <a:moveTo>
                    <a:pt x="5" y="52"/>
                  </a:moveTo>
                  <a:lnTo>
                    <a:pt x="4" y="50"/>
                  </a:lnTo>
                  <a:lnTo>
                    <a:pt x="4" y="49"/>
                  </a:lnTo>
                  <a:lnTo>
                    <a:pt x="3" y="47"/>
                  </a:lnTo>
                  <a:lnTo>
                    <a:pt x="2" y="44"/>
                  </a:lnTo>
                  <a:lnTo>
                    <a:pt x="2" y="41"/>
                  </a:lnTo>
                  <a:lnTo>
                    <a:pt x="2" y="39"/>
                  </a:lnTo>
                  <a:lnTo>
                    <a:pt x="1" y="36"/>
                  </a:lnTo>
                  <a:lnTo>
                    <a:pt x="1" y="34"/>
                  </a:lnTo>
                  <a:lnTo>
                    <a:pt x="1" y="31"/>
                  </a:lnTo>
                  <a:lnTo>
                    <a:pt x="0" y="29"/>
                  </a:lnTo>
                  <a:lnTo>
                    <a:pt x="0" y="26"/>
                  </a:lnTo>
                  <a:lnTo>
                    <a:pt x="0" y="23"/>
                  </a:lnTo>
                  <a:lnTo>
                    <a:pt x="0" y="21"/>
                  </a:lnTo>
                  <a:lnTo>
                    <a:pt x="0" y="19"/>
                  </a:lnTo>
                  <a:lnTo>
                    <a:pt x="1" y="16"/>
                  </a:lnTo>
                  <a:lnTo>
                    <a:pt x="1" y="13"/>
                  </a:lnTo>
                  <a:lnTo>
                    <a:pt x="1" y="11"/>
                  </a:lnTo>
                  <a:lnTo>
                    <a:pt x="2" y="9"/>
                  </a:lnTo>
                  <a:lnTo>
                    <a:pt x="2" y="7"/>
                  </a:lnTo>
                  <a:lnTo>
                    <a:pt x="3" y="6"/>
                  </a:lnTo>
                  <a:lnTo>
                    <a:pt x="5" y="5"/>
                  </a:lnTo>
                  <a:lnTo>
                    <a:pt x="6" y="3"/>
                  </a:lnTo>
                  <a:lnTo>
                    <a:pt x="7" y="2"/>
                  </a:lnTo>
                  <a:lnTo>
                    <a:pt x="9" y="1"/>
                  </a:lnTo>
                  <a:lnTo>
                    <a:pt x="11" y="1"/>
                  </a:lnTo>
                  <a:lnTo>
                    <a:pt x="13" y="0"/>
                  </a:lnTo>
                  <a:lnTo>
                    <a:pt x="16" y="0"/>
                  </a:lnTo>
                  <a:lnTo>
                    <a:pt x="18" y="0"/>
                  </a:lnTo>
                  <a:lnTo>
                    <a:pt x="21" y="1"/>
                  </a:lnTo>
                  <a:lnTo>
                    <a:pt x="24" y="2"/>
                  </a:lnTo>
                  <a:lnTo>
                    <a:pt x="27" y="4"/>
                  </a:lnTo>
                  <a:lnTo>
                    <a:pt x="30" y="5"/>
                  </a:lnTo>
                  <a:lnTo>
                    <a:pt x="32" y="6"/>
                  </a:lnTo>
                  <a:lnTo>
                    <a:pt x="34" y="7"/>
                  </a:lnTo>
                  <a:lnTo>
                    <a:pt x="36" y="7"/>
                  </a:lnTo>
                  <a:lnTo>
                    <a:pt x="37" y="8"/>
                  </a:lnTo>
                  <a:lnTo>
                    <a:pt x="38" y="9"/>
                  </a:lnTo>
                  <a:lnTo>
                    <a:pt x="40" y="10"/>
                  </a:lnTo>
                  <a:lnTo>
                    <a:pt x="42" y="11"/>
                  </a:lnTo>
                  <a:lnTo>
                    <a:pt x="43" y="12"/>
                  </a:lnTo>
                  <a:lnTo>
                    <a:pt x="45" y="13"/>
                  </a:lnTo>
                  <a:lnTo>
                    <a:pt x="46" y="15"/>
                  </a:lnTo>
                  <a:lnTo>
                    <a:pt x="48" y="16"/>
                  </a:lnTo>
                  <a:lnTo>
                    <a:pt x="49" y="17"/>
                  </a:lnTo>
                  <a:lnTo>
                    <a:pt x="50" y="19"/>
                  </a:lnTo>
                  <a:lnTo>
                    <a:pt x="52" y="20"/>
                  </a:lnTo>
                  <a:lnTo>
                    <a:pt x="53" y="22"/>
                  </a:lnTo>
                  <a:lnTo>
                    <a:pt x="55" y="23"/>
                  </a:lnTo>
                  <a:lnTo>
                    <a:pt x="56" y="25"/>
                  </a:lnTo>
                  <a:lnTo>
                    <a:pt x="57" y="26"/>
                  </a:lnTo>
                  <a:lnTo>
                    <a:pt x="59" y="28"/>
                  </a:lnTo>
                  <a:lnTo>
                    <a:pt x="59" y="30"/>
                  </a:lnTo>
                  <a:lnTo>
                    <a:pt x="60" y="32"/>
                  </a:lnTo>
                  <a:lnTo>
                    <a:pt x="61" y="34"/>
                  </a:lnTo>
                  <a:lnTo>
                    <a:pt x="63" y="36"/>
                  </a:lnTo>
                  <a:lnTo>
                    <a:pt x="63" y="38"/>
                  </a:lnTo>
                  <a:lnTo>
                    <a:pt x="64" y="40"/>
                  </a:lnTo>
                  <a:lnTo>
                    <a:pt x="64" y="43"/>
                  </a:lnTo>
                  <a:lnTo>
                    <a:pt x="65" y="45"/>
                  </a:lnTo>
                  <a:lnTo>
                    <a:pt x="65" y="48"/>
                  </a:lnTo>
                  <a:lnTo>
                    <a:pt x="66" y="50"/>
                  </a:lnTo>
                  <a:lnTo>
                    <a:pt x="66" y="52"/>
                  </a:lnTo>
                  <a:lnTo>
                    <a:pt x="66" y="55"/>
                  </a:lnTo>
                  <a:lnTo>
                    <a:pt x="66" y="58"/>
                  </a:lnTo>
                  <a:lnTo>
                    <a:pt x="65" y="61"/>
                  </a:lnTo>
                  <a:lnTo>
                    <a:pt x="65" y="65"/>
                  </a:lnTo>
                  <a:lnTo>
                    <a:pt x="64" y="66"/>
                  </a:lnTo>
                  <a:lnTo>
                    <a:pt x="64" y="69"/>
                  </a:lnTo>
                  <a:lnTo>
                    <a:pt x="63" y="72"/>
                  </a:lnTo>
                  <a:lnTo>
                    <a:pt x="61" y="75"/>
                  </a:lnTo>
                  <a:lnTo>
                    <a:pt x="60" y="78"/>
                  </a:lnTo>
                  <a:lnTo>
                    <a:pt x="59" y="79"/>
                  </a:lnTo>
                  <a:lnTo>
                    <a:pt x="57" y="81"/>
                  </a:lnTo>
                  <a:lnTo>
                    <a:pt x="55" y="83"/>
                  </a:lnTo>
                  <a:lnTo>
                    <a:pt x="53" y="84"/>
                  </a:lnTo>
                  <a:lnTo>
                    <a:pt x="50" y="86"/>
                  </a:lnTo>
                  <a:lnTo>
                    <a:pt x="46" y="86"/>
                  </a:lnTo>
                  <a:lnTo>
                    <a:pt x="43" y="86"/>
                  </a:lnTo>
                  <a:lnTo>
                    <a:pt x="39" y="86"/>
                  </a:lnTo>
                  <a:lnTo>
                    <a:pt x="34" y="85"/>
                  </a:lnTo>
                  <a:lnTo>
                    <a:pt x="30" y="84"/>
                  </a:lnTo>
                  <a:lnTo>
                    <a:pt x="26" y="82"/>
                  </a:lnTo>
                  <a:lnTo>
                    <a:pt x="24" y="80"/>
                  </a:lnTo>
                  <a:lnTo>
                    <a:pt x="21" y="79"/>
                  </a:lnTo>
                  <a:lnTo>
                    <a:pt x="18" y="76"/>
                  </a:lnTo>
                  <a:lnTo>
                    <a:pt x="16" y="73"/>
                  </a:lnTo>
                  <a:lnTo>
                    <a:pt x="14" y="70"/>
                  </a:lnTo>
                  <a:lnTo>
                    <a:pt x="12" y="66"/>
                  </a:lnTo>
                  <a:lnTo>
                    <a:pt x="10" y="65"/>
                  </a:lnTo>
                  <a:lnTo>
                    <a:pt x="9" y="62"/>
                  </a:lnTo>
                  <a:lnTo>
                    <a:pt x="7" y="59"/>
                  </a:lnTo>
                  <a:lnTo>
                    <a:pt x="6" y="57"/>
                  </a:lnTo>
                  <a:lnTo>
                    <a:pt x="6" y="55"/>
                  </a:lnTo>
                  <a:lnTo>
                    <a:pt x="5" y="54"/>
                  </a:lnTo>
                  <a:lnTo>
                    <a:pt x="5" y="5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2" name="Freeform 118"/>
            <p:cNvSpPr>
              <a:spLocks/>
            </p:cNvSpPr>
            <p:nvPr/>
          </p:nvSpPr>
          <p:spPr bwMode="auto">
            <a:xfrm>
              <a:off x="6028" y="734"/>
              <a:ext cx="30" cy="52"/>
            </a:xfrm>
            <a:custGeom>
              <a:avLst/>
              <a:gdLst>
                <a:gd name="T0" fmla="*/ 29 w 30"/>
                <a:gd name="T1" fmla="*/ 5 h 52"/>
                <a:gd name="T2" fmla="*/ 23 w 30"/>
                <a:gd name="T3" fmla="*/ 2 h 52"/>
                <a:gd name="T4" fmla="*/ 17 w 30"/>
                <a:gd name="T5" fmla="*/ 0 h 52"/>
                <a:gd name="T6" fmla="*/ 13 w 30"/>
                <a:gd name="T7" fmla="*/ 0 h 52"/>
                <a:gd name="T8" fmla="*/ 9 w 30"/>
                <a:gd name="T9" fmla="*/ 2 h 52"/>
                <a:gd name="T10" fmla="*/ 6 w 30"/>
                <a:gd name="T11" fmla="*/ 4 h 52"/>
                <a:gd name="T12" fmla="*/ 4 w 30"/>
                <a:gd name="T13" fmla="*/ 6 h 52"/>
                <a:gd name="T14" fmla="*/ 2 w 30"/>
                <a:gd name="T15" fmla="*/ 10 h 52"/>
                <a:gd name="T16" fmla="*/ 1 w 30"/>
                <a:gd name="T17" fmla="*/ 13 h 52"/>
                <a:gd name="T18" fmla="*/ 0 w 30"/>
                <a:gd name="T19" fmla="*/ 18 h 52"/>
                <a:gd name="T20" fmla="*/ 0 w 30"/>
                <a:gd name="T21" fmla="*/ 23 h 52"/>
                <a:gd name="T22" fmla="*/ 0 w 30"/>
                <a:gd name="T23" fmla="*/ 29 h 52"/>
                <a:gd name="T24" fmla="*/ 1 w 30"/>
                <a:gd name="T25" fmla="*/ 33 h 52"/>
                <a:gd name="T26" fmla="*/ 2 w 30"/>
                <a:gd name="T27" fmla="*/ 38 h 52"/>
                <a:gd name="T28" fmla="*/ 3 w 30"/>
                <a:gd name="T29" fmla="*/ 43 h 52"/>
                <a:gd name="T30" fmla="*/ 4 w 30"/>
                <a:gd name="T31" fmla="*/ 47 h 52"/>
                <a:gd name="T32" fmla="*/ 5 w 30"/>
                <a:gd name="T33" fmla="*/ 51 h 52"/>
                <a:gd name="T34" fmla="*/ 5 w 30"/>
                <a:gd name="T35" fmla="*/ 49 h 52"/>
                <a:gd name="T36" fmla="*/ 4 w 30"/>
                <a:gd name="T37" fmla="*/ 46 h 52"/>
                <a:gd name="T38" fmla="*/ 4 w 30"/>
                <a:gd name="T39" fmla="*/ 40 h 52"/>
                <a:gd name="T40" fmla="*/ 3 w 30"/>
                <a:gd name="T41" fmla="*/ 36 h 52"/>
                <a:gd name="T42" fmla="*/ 2 w 30"/>
                <a:gd name="T43" fmla="*/ 30 h 52"/>
                <a:gd name="T44" fmla="*/ 2 w 30"/>
                <a:gd name="T45" fmla="*/ 26 h 52"/>
                <a:gd name="T46" fmla="*/ 2 w 30"/>
                <a:gd name="T47" fmla="*/ 21 h 52"/>
                <a:gd name="T48" fmla="*/ 2 w 30"/>
                <a:gd name="T49" fmla="*/ 16 h 52"/>
                <a:gd name="T50" fmla="*/ 3 w 30"/>
                <a:gd name="T51" fmla="*/ 12 h 52"/>
                <a:gd name="T52" fmla="*/ 4 w 30"/>
                <a:gd name="T53" fmla="*/ 8 h 52"/>
                <a:gd name="T54" fmla="*/ 5 w 30"/>
                <a:gd name="T55" fmla="*/ 5 h 52"/>
                <a:gd name="T56" fmla="*/ 8 w 30"/>
                <a:gd name="T57" fmla="*/ 3 h 52"/>
                <a:gd name="T58" fmla="*/ 11 w 30"/>
                <a:gd name="T59" fmla="*/ 2 h 52"/>
                <a:gd name="T60" fmla="*/ 15 w 30"/>
                <a:gd name="T61" fmla="*/ 2 h 52"/>
                <a:gd name="T62" fmla="*/ 20 w 30"/>
                <a:gd name="T63" fmla="*/ 2 h 52"/>
                <a:gd name="T64" fmla="*/ 25 w 30"/>
                <a:gd name="T65" fmla="*/ 4 h 52"/>
                <a:gd name="T66" fmla="*/ 29 w 30"/>
                <a:gd name="T6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52">
                  <a:moveTo>
                    <a:pt x="29" y="5"/>
                  </a:moveTo>
                  <a:lnTo>
                    <a:pt x="29" y="5"/>
                  </a:lnTo>
                  <a:lnTo>
                    <a:pt x="26" y="4"/>
                  </a:lnTo>
                  <a:lnTo>
                    <a:pt x="23" y="2"/>
                  </a:lnTo>
                  <a:lnTo>
                    <a:pt x="20" y="2"/>
                  </a:lnTo>
                  <a:lnTo>
                    <a:pt x="17" y="0"/>
                  </a:lnTo>
                  <a:lnTo>
                    <a:pt x="15" y="0"/>
                  </a:lnTo>
                  <a:lnTo>
                    <a:pt x="13" y="0"/>
                  </a:lnTo>
                  <a:lnTo>
                    <a:pt x="11" y="1"/>
                  </a:lnTo>
                  <a:lnTo>
                    <a:pt x="9" y="2"/>
                  </a:lnTo>
                  <a:lnTo>
                    <a:pt x="7" y="2"/>
                  </a:lnTo>
                  <a:lnTo>
                    <a:pt x="6" y="4"/>
                  </a:lnTo>
                  <a:lnTo>
                    <a:pt x="5" y="4"/>
                  </a:lnTo>
                  <a:lnTo>
                    <a:pt x="4" y="6"/>
                  </a:lnTo>
                  <a:lnTo>
                    <a:pt x="3" y="8"/>
                  </a:lnTo>
                  <a:lnTo>
                    <a:pt x="2" y="10"/>
                  </a:lnTo>
                  <a:lnTo>
                    <a:pt x="2" y="12"/>
                  </a:lnTo>
                  <a:lnTo>
                    <a:pt x="1" y="13"/>
                  </a:lnTo>
                  <a:lnTo>
                    <a:pt x="1" y="16"/>
                  </a:lnTo>
                  <a:lnTo>
                    <a:pt x="0" y="18"/>
                  </a:lnTo>
                  <a:lnTo>
                    <a:pt x="0" y="21"/>
                  </a:lnTo>
                  <a:lnTo>
                    <a:pt x="0" y="23"/>
                  </a:lnTo>
                  <a:lnTo>
                    <a:pt x="0" y="26"/>
                  </a:lnTo>
                  <a:lnTo>
                    <a:pt x="0" y="29"/>
                  </a:lnTo>
                  <a:lnTo>
                    <a:pt x="1" y="30"/>
                  </a:lnTo>
                  <a:lnTo>
                    <a:pt x="1" y="33"/>
                  </a:lnTo>
                  <a:lnTo>
                    <a:pt x="2" y="36"/>
                  </a:lnTo>
                  <a:lnTo>
                    <a:pt x="2" y="38"/>
                  </a:lnTo>
                  <a:lnTo>
                    <a:pt x="3" y="40"/>
                  </a:lnTo>
                  <a:lnTo>
                    <a:pt x="3" y="43"/>
                  </a:lnTo>
                  <a:lnTo>
                    <a:pt x="3" y="46"/>
                  </a:lnTo>
                  <a:lnTo>
                    <a:pt x="4" y="47"/>
                  </a:lnTo>
                  <a:lnTo>
                    <a:pt x="5" y="49"/>
                  </a:lnTo>
                  <a:lnTo>
                    <a:pt x="5" y="51"/>
                  </a:lnTo>
                  <a:lnTo>
                    <a:pt x="5" y="51"/>
                  </a:lnTo>
                  <a:lnTo>
                    <a:pt x="5" y="49"/>
                  </a:lnTo>
                  <a:lnTo>
                    <a:pt x="5" y="47"/>
                  </a:lnTo>
                  <a:lnTo>
                    <a:pt x="4" y="46"/>
                  </a:lnTo>
                  <a:lnTo>
                    <a:pt x="4" y="43"/>
                  </a:lnTo>
                  <a:lnTo>
                    <a:pt x="4" y="40"/>
                  </a:lnTo>
                  <a:lnTo>
                    <a:pt x="3" y="38"/>
                  </a:lnTo>
                  <a:lnTo>
                    <a:pt x="3" y="36"/>
                  </a:lnTo>
                  <a:lnTo>
                    <a:pt x="2" y="33"/>
                  </a:lnTo>
                  <a:lnTo>
                    <a:pt x="2" y="30"/>
                  </a:lnTo>
                  <a:lnTo>
                    <a:pt x="2" y="29"/>
                  </a:lnTo>
                  <a:lnTo>
                    <a:pt x="2" y="26"/>
                  </a:lnTo>
                  <a:lnTo>
                    <a:pt x="2" y="23"/>
                  </a:lnTo>
                  <a:lnTo>
                    <a:pt x="2" y="21"/>
                  </a:lnTo>
                  <a:lnTo>
                    <a:pt x="2" y="19"/>
                  </a:lnTo>
                  <a:lnTo>
                    <a:pt x="2" y="16"/>
                  </a:lnTo>
                  <a:lnTo>
                    <a:pt x="2" y="13"/>
                  </a:lnTo>
                  <a:lnTo>
                    <a:pt x="3" y="12"/>
                  </a:lnTo>
                  <a:lnTo>
                    <a:pt x="3" y="10"/>
                  </a:lnTo>
                  <a:lnTo>
                    <a:pt x="4" y="8"/>
                  </a:lnTo>
                  <a:lnTo>
                    <a:pt x="5" y="6"/>
                  </a:lnTo>
                  <a:lnTo>
                    <a:pt x="5" y="5"/>
                  </a:lnTo>
                  <a:lnTo>
                    <a:pt x="6" y="4"/>
                  </a:lnTo>
                  <a:lnTo>
                    <a:pt x="8" y="3"/>
                  </a:lnTo>
                  <a:lnTo>
                    <a:pt x="9" y="2"/>
                  </a:lnTo>
                  <a:lnTo>
                    <a:pt x="11" y="2"/>
                  </a:lnTo>
                  <a:lnTo>
                    <a:pt x="13" y="2"/>
                  </a:lnTo>
                  <a:lnTo>
                    <a:pt x="15" y="2"/>
                  </a:lnTo>
                  <a:lnTo>
                    <a:pt x="17" y="2"/>
                  </a:lnTo>
                  <a:lnTo>
                    <a:pt x="20" y="2"/>
                  </a:lnTo>
                  <a:lnTo>
                    <a:pt x="23" y="3"/>
                  </a:lnTo>
                  <a:lnTo>
                    <a:pt x="25" y="4"/>
                  </a:lnTo>
                  <a:lnTo>
                    <a:pt x="28" y="6"/>
                  </a:lnTo>
                  <a:lnTo>
                    <a:pt x="29"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3" name="Freeform 119"/>
            <p:cNvSpPr>
              <a:spLocks/>
            </p:cNvSpPr>
            <p:nvPr/>
          </p:nvSpPr>
          <p:spPr bwMode="auto">
            <a:xfrm>
              <a:off x="6063" y="740"/>
              <a:ext cx="34" cy="52"/>
            </a:xfrm>
            <a:custGeom>
              <a:avLst/>
              <a:gdLst>
                <a:gd name="T0" fmla="*/ 33 w 34"/>
                <a:gd name="T1" fmla="*/ 51 h 52"/>
                <a:gd name="T2" fmla="*/ 33 w 34"/>
                <a:gd name="T3" fmla="*/ 46 h 52"/>
                <a:gd name="T4" fmla="*/ 32 w 34"/>
                <a:gd name="T5" fmla="*/ 41 h 52"/>
                <a:gd name="T6" fmla="*/ 31 w 34"/>
                <a:gd name="T7" fmla="*/ 37 h 52"/>
                <a:gd name="T8" fmla="*/ 30 w 34"/>
                <a:gd name="T9" fmla="*/ 31 h 52"/>
                <a:gd name="T10" fmla="*/ 28 w 34"/>
                <a:gd name="T11" fmla="*/ 28 h 52"/>
                <a:gd name="T12" fmla="*/ 27 w 34"/>
                <a:gd name="T13" fmla="*/ 24 h 52"/>
                <a:gd name="T14" fmla="*/ 24 w 34"/>
                <a:gd name="T15" fmla="*/ 21 h 52"/>
                <a:gd name="T16" fmla="*/ 22 w 34"/>
                <a:gd name="T17" fmla="*/ 17 h 52"/>
                <a:gd name="T18" fmla="*/ 19 w 34"/>
                <a:gd name="T19" fmla="*/ 14 h 52"/>
                <a:gd name="T20" fmla="*/ 17 w 34"/>
                <a:gd name="T21" fmla="*/ 12 h 52"/>
                <a:gd name="T22" fmla="*/ 14 w 34"/>
                <a:gd name="T23" fmla="*/ 10 h 52"/>
                <a:gd name="T24" fmla="*/ 12 w 34"/>
                <a:gd name="T25" fmla="*/ 7 h 52"/>
                <a:gd name="T26" fmla="*/ 9 w 34"/>
                <a:gd name="T27" fmla="*/ 4 h 52"/>
                <a:gd name="T28" fmla="*/ 6 w 34"/>
                <a:gd name="T29" fmla="*/ 3 h 52"/>
                <a:gd name="T30" fmla="*/ 4 w 34"/>
                <a:gd name="T31" fmla="*/ 1 h 52"/>
                <a:gd name="T32" fmla="*/ 1 w 34"/>
                <a:gd name="T33" fmla="*/ 0 h 52"/>
                <a:gd name="T34" fmla="*/ 2 w 34"/>
                <a:gd name="T35" fmla="*/ 1 h 52"/>
                <a:gd name="T36" fmla="*/ 5 w 34"/>
                <a:gd name="T37" fmla="*/ 3 h 52"/>
                <a:gd name="T38" fmla="*/ 6 w 34"/>
                <a:gd name="T39" fmla="*/ 4 h 52"/>
                <a:gd name="T40" fmla="*/ 9 w 34"/>
                <a:gd name="T41" fmla="*/ 7 h 52"/>
                <a:gd name="T42" fmla="*/ 12 w 34"/>
                <a:gd name="T43" fmla="*/ 9 h 52"/>
                <a:gd name="T44" fmla="*/ 15 w 34"/>
                <a:gd name="T45" fmla="*/ 11 h 52"/>
                <a:gd name="T46" fmla="*/ 17 w 34"/>
                <a:gd name="T47" fmla="*/ 13 h 52"/>
                <a:gd name="T48" fmla="*/ 20 w 34"/>
                <a:gd name="T49" fmla="*/ 17 h 52"/>
                <a:gd name="T50" fmla="*/ 23 w 34"/>
                <a:gd name="T51" fmla="*/ 20 h 52"/>
                <a:gd name="T52" fmla="*/ 25 w 34"/>
                <a:gd name="T53" fmla="*/ 23 h 52"/>
                <a:gd name="T54" fmla="*/ 27 w 34"/>
                <a:gd name="T55" fmla="*/ 27 h 52"/>
                <a:gd name="T56" fmla="*/ 28 w 34"/>
                <a:gd name="T57" fmla="*/ 30 h 52"/>
                <a:gd name="T58" fmla="*/ 29 w 34"/>
                <a:gd name="T59" fmla="*/ 34 h 52"/>
                <a:gd name="T60" fmla="*/ 30 w 34"/>
                <a:gd name="T61" fmla="*/ 38 h 52"/>
                <a:gd name="T62" fmla="*/ 31 w 34"/>
                <a:gd name="T63" fmla="*/ 44 h 52"/>
                <a:gd name="T64" fmla="*/ 31 w 34"/>
                <a:gd name="T65" fmla="*/ 48 h 52"/>
                <a:gd name="T66" fmla="*/ 33 w 34"/>
                <a:gd name="T67"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52">
                  <a:moveTo>
                    <a:pt x="33" y="51"/>
                  </a:moveTo>
                  <a:lnTo>
                    <a:pt x="33" y="51"/>
                  </a:lnTo>
                  <a:lnTo>
                    <a:pt x="33" y="48"/>
                  </a:lnTo>
                  <a:lnTo>
                    <a:pt x="33" y="46"/>
                  </a:lnTo>
                  <a:lnTo>
                    <a:pt x="33" y="44"/>
                  </a:lnTo>
                  <a:lnTo>
                    <a:pt x="32" y="41"/>
                  </a:lnTo>
                  <a:lnTo>
                    <a:pt x="31" y="38"/>
                  </a:lnTo>
                  <a:lnTo>
                    <a:pt x="31" y="37"/>
                  </a:lnTo>
                  <a:lnTo>
                    <a:pt x="30" y="34"/>
                  </a:lnTo>
                  <a:lnTo>
                    <a:pt x="30" y="31"/>
                  </a:lnTo>
                  <a:lnTo>
                    <a:pt x="29" y="30"/>
                  </a:lnTo>
                  <a:lnTo>
                    <a:pt x="28" y="28"/>
                  </a:lnTo>
                  <a:lnTo>
                    <a:pt x="28" y="26"/>
                  </a:lnTo>
                  <a:lnTo>
                    <a:pt x="27" y="24"/>
                  </a:lnTo>
                  <a:lnTo>
                    <a:pt x="26" y="22"/>
                  </a:lnTo>
                  <a:lnTo>
                    <a:pt x="24" y="21"/>
                  </a:lnTo>
                  <a:lnTo>
                    <a:pt x="23" y="19"/>
                  </a:lnTo>
                  <a:lnTo>
                    <a:pt x="22" y="17"/>
                  </a:lnTo>
                  <a:lnTo>
                    <a:pt x="20" y="16"/>
                  </a:lnTo>
                  <a:lnTo>
                    <a:pt x="19" y="14"/>
                  </a:lnTo>
                  <a:lnTo>
                    <a:pt x="17" y="13"/>
                  </a:lnTo>
                  <a:lnTo>
                    <a:pt x="17" y="12"/>
                  </a:lnTo>
                  <a:lnTo>
                    <a:pt x="16" y="11"/>
                  </a:lnTo>
                  <a:lnTo>
                    <a:pt x="14" y="10"/>
                  </a:lnTo>
                  <a:lnTo>
                    <a:pt x="13" y="8"/>
                  </a:lnTo>
                  <a:lnTo>
                    <a:pt x="12" y="7"/>
                  </a:lnTo>
                  <a:lnTo>
                    <a:pt x="10" y="6"/>
                  </a:lnTo>
                  <a:lnTo>
                    <a:pt x="9" y="4"/>
                  </a:lnTo>
                  <a:lnTo>
                    <a:pt x="7" y="4"/>
                  </a:lnTo>
                  <a:lnTo>
                    <a:pt x="6" y="3"/>
                  </a:lnTo>
                  <a:lnTo>
                    <a:pt x="5" y="3"/>
                  </a:lnTo>
                  <a:lnTo>
                    <a:pt x="4" y="1"/>
                  </a:lnTo>
                  <a:lnTo>
                    <a:pt x="2" y="1"/>
                  </a:lnTo>
                  <a:lnTo>
                    <a:pt x="1" y="0"/>
                  </a:lnTo>
                  <a:lnTo>
                    <a:pt x="0" y="1"/>
                  </a:lnTo>
                  <a:lnTo>
                    <a:pt x="2" y="1"/>
                  </a:lnTo>
                  <a:lnTo>
                    <a:pt x="3" y="3"/>
                  </a:lnTo>
                  <a:lnTo>
                    <a:pt x="5" y="3"/>
                  </a:lnTo>
                  <a:lnTo>
                    <a:pt x="6" y="4"/>
                  </a:lnTo>
                  <a:lnTo>
                    <a:pt x="6" y="4"/>
                  </a:lnTo>
                  <a:lnTo>
                    <a:pt x="8" y="6"/>
                  </a:lnTo>
                  <a:lnTo>
                    <a:pt x="9" y="7"/>
                  </a:lnTo>
                  <a:lnTo>
                    <a:pt x="11" y="8"/>
                  </a:lnTo>
                  <a:lnTo>
                    <a:pt x="12" y="9"/>
                  </a:lnTo>
                  <a:lnTo>
                    <a:pt x="14" y="10"/>
                  </a:lnTo>
                  <a:lnTo>
                    <a:pt x="15" y="11"/>
                  </a:lnTo>
                  <a:lnTo>
                    <a:pt x="17" y="13"/>
                  </a:lnTo>
                  <a:lnTo>
                    <a:pt x="17" y="13"/>
                  </a:lnTo>
                  <a:lnTo>
                    <a:pt x="19" y="15"/>
                  </a:lnTo>
                  <a:lnTo>
                    <a:pt x="20" y="17"/>
                  </a:lnTo>
                  <a:lnTo>
                    <a:pt x="21" y="18"/>
                  </a:lnTo>
                  <a:lnTo>
                    <a:pt x="23" y="20"/>
                  </a:lnTo>
                  <a:lnTo>
                    <a:pt x="24" y="21"/>
                  </a:lnTo>
                  <a:lnTo>
                    <a:pt x="25" y="23"/>
                  </a:lnTo>
                  <a:lnTo>
                    <a:pt x="26" y="24"/>
                  </a:lnTo>
                  <a:lnTo>
                    <a:pt x="27" y="27"/>
                  </a:lnTo>
                  <a:lnTo>
                    <a:pt x="28" y="28"/>
                  </a:lnTo>
                  <a:lnTo>
                    <a:pt x="28" y="30"/>
                  </a:lnTo>
                  <a:lnTo>
                    <a:pt x="29" y="32"/>
                  </a:lnTo>
                  <a:lnTo>
                    <a:pt x="29" y="34"/>
                  </a:lnTo>
                  <a:lnTo>
                    <a:pt x="30" y="37"/>
                  </a:lnTo>
                  <a:lnTo>
                    <a:pt x="30" y="38"/>
                  </a:lnTo>
                  <a:lnTo>
                    <a:pt x="31" y="41"/>
                  </a:lnTo>
                  <a:lnTo>
                    <a:pt x="31" y="44"/>
                  </a:lnTo>
                  <a:lnTo>
                    <a:pt x="31" y="46"/>
                  </a:lnTo>
                  <a:lnTo>
                    <a:pt x="31" y="48"/>
                  </a:lnTo>
                  <a:lnTo>
                    <a:pt x="31" y="51"/>
                  </a:lnTo>
                  <a:lnTo>
                    <a:pt x="33" y="5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4" name="Freeform 120"/>
            <p:cNvSpPr>
              <a:spLocks/>
            </p:cNvSpPr>
            <p:nvPr/>
          </p:nvSpPr>
          <p:spPr bwMode="auto">
            <a:xfrm>
              <a:off x="6066" y="797"/>
              <a:ext cx="31" cy="26"/>
            </a:xfrm>
            <a:custGeom>
              <a:avLst/>
              <a:gdLst>
                <a:gd name="T0" fmla="*/ 0 w 31"/>
                <a:gd name="T1" fmla="*/ 24 h 26"/>
                <a:gd name="T2" fmla="*/ 0 w 31"/>
                <a:gd name="T3" fmla="*/ 24 h 26"/>
                <a:gd name="T4" fmla="*/ 4 w 31"/>
                <a:gd name="T5" fmla="*/ 24 h 26"/>
                <a:gd name="T6" fmla="*/ 8 w 31"/>
                <a:gd name="T7" fmla="*/ 25 h 26"/>
                <a:gd name="T8" fmla="*/ 11 w 31"/>
                <a:gd name="T9" fmla="*/ 25 h 26"/>
                <a:gd name="T10" fmla="*/ 15 w 31"/>
                <a:gd name="T11" fmla="*/ 24 h 26"/>
                <a:gd name="T12" fmla="*/ 17 w 31"/>
                <a:gd name="T13" fmla="*/ 23 h 26"/>
                <a:gd name="T14" fmla="*/ 19 w 31"/>
                <a:gd name="T15" fmla="*/ 22 h 26"/>
                <a:gd name="T16" fmla="*/ 21 w 31"/>
                <a:gd name="T17" fmla="*/ 21 h 26"/>
                <a:gd name="T18" fmla="*/ 23 w 31"/>
                <a:gd name="T19" fmla="*/ 19 h 26"/>
                <a:gd name="T20" fmla="*/ 25 w 31"/>
                <a:gd name="T21" fmla="*/ 17 h 26"/>
                <a:gd name="T22" fmla="*/ 25 w 31"/>
                <a:gd name="T23" fmla="*/ 15 h 26"/>
                <a:gd name="T24" fmla="*/ 26 w 31"/>
                <a:gd name="T25" fmla="*/ 13 h 26"/>
                <a:gd name="T26" fmla="*/ 27 w 31"/>
                <a:gd name="T27" fmla="*/ 10 h 26"/>
                <a:gd name="T28" fmla="*/ 28 w 31"/>
                <a:gd name="T29" fmla="*/ 7 h 26"/>
                <a:gd name="T30" fmla="*/ 28 w 31"/>
                <a:gd name="T31" fmla="*/ 6 h 26"/>
                <a:gd name="T32" fmla="*/ 29 w 31"/>
                <a:gd name="T33" fmla="*/ 2 h 26"/>
                <a:gd name="T34" fmla="*/ 30 w 31"/>
                <a:gd name="T35" fmla="*/ 0 h 26"/>
                <a:gd name="T36" fmla="*/ 28 w 31"/>
                <a:gd name="T37" fmla="*/ 0 h 26"/>
                <a:gd name="T38" fmla="*/ 28 w 31"/>
                <a:gd name="T39" fmla="*/ 2 h 26"/>
                <a:gd name="T40" fmla="*/ 27 w 31"/>
                <a:gd name="T41" fmla="*/ 6 h 26"/>
                <a:gd name="T42" fmla="*/ 27 w 31"/>
                <a:gd name="T43" fmla="*/ 7 h 26"/>
                <a:gd name="T44" fmla="*/ 26 w 31"/>
                <a:gd name="T45" fmla="*/ 10 h 26"/>
                <a:gd name="T46" fmla="*/ 25 w 31"/>
                <a:gd name="T47" fmla="*/ 12 h 26"/>
                <a:gd name="T48" fmla="*/ 25 w 31"/>
                <a:gd name="T49" fmla="*/ 15 h 26"/>
                <a:gd name="T50" fmla="*/ 24 w 31"/>
                <a:gd name="T51" fmla="*/ 16 h 26"/>
                <a:gd name="T52" fmla="*/ 23 w 31"/>
                <a:gd name="T53" fmla="*/ 19 h 26"/>
                <a:gd name="T54" fmla="*/ 21 w 31"/>
                <a:gd name="T55" fmla="*/ 20 h 26"/>
                <a:gd name="T56" fmla="*/ 19 w 31"/>
                <a:gd name="T57" fmla="*/ 22 h 26"/>
                <a:gd name="T58" fmla="*/ 16 w 31"/>
                <a:gd name="T59" fmla="*/ 23 h 26"/>
                <a:gd name="T60" fmla="*/ 14 w 31"/>
                <a:gd name="T61" fmla="*/ 23 h 26"/>
                <a:gd name="T62" fmla="*/ 11 w 31"/>
                <a:gd name="T63" fmla="*/ 24 h 26"/>
                <a:gd name="T64" fmla="*/ 8 w 31"/>
                <a:gd name="T65" fmla="*/ 24 h 26"/>
                <a:gd name="T66" fmla="*/ 5 w 31"/>
                <a:gd name="T67" fmla="*/ 23 h 26"/>
                <a:gd name="T68" fmla="*/ 0 w 31"/>
                <a:gd name="T69" fmla="*/ 23 h 26"/>
                <a:gd name="T70" fmla="*/ 0 w 31"/>
                <a:gd name="T71"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26">
                  <a:moveTo>
                    <a:pt x="0" y="24"/>
                  </a:moveTo>
                  <a:lnTo>
                    <a:pt x="0" y="24"/>
                  </a:lnTo>
                  <a:lnTo>
                    <a:pt x="4" y="24"/>
                  </a:lnTo>
                  <a:lnTo>
                    <a:pt x="8" y="25"/>
                  </a:lnTo>
                  <a:lnTo>
                    <a:pt x="11" y="25"/>
                  </a:lnTo>
                  <a:lnTo>
                    <a:pt x="15" y="24"/>
                  </a:lnTo>
                  <a:lnTo>
                    <a:pt x="17" y="23"/>
                  </a:lnTo>
                  <a:lnTo>
                    <a:pt x="19" y="22"/>
                  </a:lnTo>
                  <a:lnTo>
                    <a:pt x="21" y="21"/>
                  </a:lnTo>
                  <a:lnTo>
                    <a:pt x="23" y="19"/>
                  </a:lnTo>
                  <a:lnTo>
                    <a:pt x="25" y="17"/>
                  </a:lnTo>
                  <a:lnTo>
                    <a:pt x="25" y="15"/>
                  </a:lnTo>
                  <a:lnTo>
                    <a:pt x="26" y="13"/>
                  </a:lnTo>
                  <a:lnTo>
                    <a:pt x="27" y="10"/>
                  </a:lnTo>
                  <a:lnTo>
                    <a:pt x="28" y="7"/>
                  </a:lnTo>
                  <a:lnTo>
                    <a:pt x="28" y="6"/>
                  </a:lnTo>
                  <a:lnTo>
                    <a:pt x="29" y="2"/>
                  </a:lnTo>
                  <a:lnTo>
                    <a:pt x="30" y="0"/>
                  </a:lnTo>
                  <a:lnTo>
                    <a:pt x="28" y="0"/>
                  </a:lnTo>
                  <a:lnTo>
                    <a:pt x="28" y="2"/>
                  </a:lnTo>
                  <a:lnTo>
                    <a:pt x="27" y="6"/>
                  </a:lnTo>
                  <a:lnTo>
                    <a:pt x="27" y="7"/>
                  </a:lnTo>
                  <a:lnTo>
                    <a:pt x="26" y="10"/>
                  </a:lnTo>
                  <a:lnTo>
                    <a:pt x="25" y="12"/>
                  </a:lnTo>
                  <a:lnTo>
                    <a:pt x="25" y="15"/>
                  </a:lnTo>
                  <a:lnTo>
                    <a:pt x="24" y="16"/>
                  </a:lnTo>
                  <a:lnTo>
                    <a:pt x="23" y="19"/>
                  </a:lnTo>
                  <a:lnTo>
                    <a:pt x="21" y="20"/>
                  </a:lnTo>
                  <a:lnTo>
                    <a:pt x="19" y="22"/>
                  </a:lnTo>
                  <a:lnTo>
                    <a:pt x="16" y="23"/>
                  </a:lnTo>
                  <a:lnTo>
                    <a:pt x="14" y="23"/>
                  </a:lnTo>
                  <a:lnTo>
                    <a:pt x="11" y="24"/>
                  </a:lnTo>
                  <a:lnTo>
                    <a:pt x="8" y="24"/>
                  </a:lnTo>
                  <a:lnTo>
                    <a:pt x="5" y="23"/>
                  </a:lnTo>
                  <a:lnTo>
                    <a:pt x="0" y="23"/>
                  </a:lnTo>
                  <a:lnTo>
                    <a:pt x="0" y="2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5" name="Freeform 121"/>
            <p:cNvSpPr>
              <a:spLocks/>
            </p:cNvSpPr>
            <p:nvPr/>
          </p:nvSpPr>
          <p:spPr bwMode="auto">
            <a:xfrm>
              <a:off x="6033" y="791"/>
              <a:ext cx="27" cy="31"/>
            </a:xfrm>
            <a:custGeom>
              <a:avLst/>
              <a:gdLst>
                <a:gd name="T0" fmla="*/ 0 w 27"/>
                <a:gd name="T1" fmla="*/ 0 h 31"/>
                <a:gd name="T2" fmla="*/ 0 w 27"/>
                <a:gd name="T3" fmla="*/ 0 h 31"/>
                <a:gd name="T4" fmla="*/ 1 w 27"/>
                <a:gd name="T5" fmla="*/ 1 h 31"/>
                <a:gd name="T6" fmla="*/ 1 w 27"/>
                <a:gd name="T7" fmla="*/ 2 h 31"/>
                <a:gd name="T8" fmla="*/ 1 w 27"/>
                <a:gd name="T9" fmla="*/ 3 h 31"/>
                <a:gd name="T10" fmla="*/ 2 w 27"/>
                <a:gd name="T11" fmla="*/ 4 h 31"/>
                <a:gd name="T12" fmla="*/ 3 w 27"/>
                <a:gd name="T13" fmla="*/ 7 h 31"/>
                <a:gd name="T14" fmla="*/ 4 w 27"/>
                <a:gd name="T15" fmla="*/ 8 h 31"/>
                <a:gd name="T16" fmla="*/ 5 w 27"/>
                <a:gd name="T17" fmla="*/ 11 h 31"/>
                <a:gd name="T18" fmla="*/ 6 w 27"/>
                <a:gd name="T19" fmla="*/ 13 h 31"/>
                <a:gd name="T20" fmla="*/ 8 w 27"/>
                <a:gd name="T21" fmla="*/ 16 h 31"/>
                <a:gd name="T22" fmla="*/ 11 w 27"/>
                <a:gd name="T23" fmla="*/ 18 h 31"/>
                <a:gd name="T24" fmla="*/ 13 w 27"/>
                <a:gd name="T25" fmla="*/ 21 h 31"/>
                <a:gd name="T26" fmla="*/ 14 w 27"/>
                <a:gd name="T27" fmla="*/ 23 h 31"/>
                <a:gd name="T28" fmla="*/ 17 w 27"/>
                <a:gd name="T29" fmla="*/ 25 h 31"/>
                <a:gd name="T30" fmla="*/ 20 w 27"/>
                <a:gd name="T31" fmla="*/ 27 h 31"/>
                <a:gd name="T32" fmla="*/ 22 w 27"/>
                <a:gd name="T33" fmla="*/ 28 h 31"/>
                <a:gd name="T34" fmla="*/ 26 w 27"/>
                <a:gd name="T35" fmla="*/ 30 h 31"/>
                <a:gd name="T36" fmla="*/ 26 w 27"/>
                <a:gd name="T37" fmla="*/ 28 h 31"/>
                <a:gd name="T38" fmla="*/ 23 w 27"/>
                <a:gd name="T39" fmla="*/ 28 h 31"/>
                <a:gd name="T40" fmla="*/ 21 w 27"/>
                <a:gd name="T41" fmla="*/ 27 h 31"/>
                <a:gd name="T42" fmla="*/ 18 w 27"/>
                <a:gd name="T43" fmla="*/ 24 h 31"/>
                <a:gd name="T44" fmla="*/ 15 w 27"/>
                <a:gd name="T45" fmla="*/ 23 h 31"/>
                <a:gd name="T46" fmla="*/ 13 w 27"/>
                <a:gd name="T47" fmla="*/ 20 h 31"/>
                <a:gd name="T48" fmla="*/ 11 w 27"/>
                <a:gd name="T49" fmla="*/ 18 h 31"/>
                <a:gd name="T50" fmla="*/ 9 w 27"/>
                <a:gd name="T51" fmla="*/ 15 h 31"/>
                <a:gd name="T52" fmla="*/ 7 w 27"/>
                <a:gd name="T53" fmla="*/ 13 h 31"/>
                <a:gd name="T54" fmla="*/ 6 w 27"/>
                <a:gd name="T55" fmla="*/ 11 h 31"/>
                <a:gd name="T56" fmla="*/ 4 w 27"/>
                <a:gd name="T57" fmla="*/ 8 h 31"/>
                <a:gd name="T58" fmla="*/ 4 w 27"/>
                <a:gd name="T59" fmla="*/ 6 h 31"/>
                <a:gd name="T60" fmla="*/ 3 w 27"/>
                <a:gd name="T61" fmla="*/ 4 h 31"/>
                <a:gd name="T62" fmla="*/ 2 w 27"/>
                <a:gd name="T63" fmla="*/ 3 h 31"/>
                <a:gd name="T64" fmla="*/ 2 w 27"/>
                <a:gd name="T65" fmla="*/ 2 h 31"/>
                <a:gd name="T66" fmla="*/ 2 w 27"/>
                <a:gd name="T67" fmla="*/ 0 h 31"/>
                <a:gd name="T68" fmla="*/ 1 w 27"/>
                <a:gd name="T69" fmla="*/ 0 h 31"/>
                <a:gd name="T70" fmla="*/ 0 w 27"/>
                <a:gd name="T7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1">
                  <a:moveTo>
                    <a:pt x="0" y="0"/>
                  </a:moveTo>
                  <a:lnTo>
                    <a:pt x="0" y="0"/>
                  </a:lnTo>
                  <a:lnTo>
                    <a:pt x="1" y="1"/>
                  </a:lnTo>
                  <a:lnTo>
                    <a:pt x="1" y="2"/>
                  </a:lnTo>
                  <a:lnTo>
                    <a:pt x="1" y="3"/>
                  </a:lnTo>
                  <a:lnTo>
                    <a:pt x="2" y="4"/>
                  </a:lnTo>
                  <a:lnTo>
                    <a:pt x="3" y="7"/>
                  </a:lnTo>
                  <a:lnTo>
                    <a:pt x="4" y="8"/>
                  </a:lnTo>
                  <a:lnTo>
                    <a:pt x="5" y="11"/>
                  </a:lnTo>
                  <a:lnTo>
                    <a:pt x="6" y="13"/>
                  </a:lnTo>
                  <a:lnTo>
                    <a:pt x="8" y="16"/>
                  </a:lnTo>
                  <a:lnTo>
                    <a:pt x="11" y="18"/>
                  </a:lnTo>
                  <a:lnTo>
                    <a:pt x="13" y="21"/>
                  </a:lnTo>
                  <a:lnTo>
                    <a:pt x="14" y="23"/>
                  </a:lnTo>
                  <a:lnTo>
                    <a:pt x="17" y="25"/>
                  </a:lnTo>
                  <a:lnTo>
                    <a:pt x="20" y="27"/>
                  </a:lnTo>
                  <a:lnTo>
                    <a:pt x="22" y="28"/>
                  </a:lnTo>
                  <a:lnTo>
                    <a:pt x="26" y="30"/>
                  </a:lnTo>
                  <a:lnTo>
                    <a:pt x="26" y="28"/>
                  </a:lnTo>
                  <a:lnTo>
                    <a:pt x="23" y="28"/>
                  </a:lnTo>
                  <a:lnTo>
                    <a:pt x="21" y="27"/>
                  </a:lnTo>
                  <a:lnTo>
                    <a:pt x="18" y="24"/>
                  </a:lnTo>
                  <a:lnTo>
                    <a:pt x="15" y="23"/>
                  </a:lnTo>
                  <a:lnTo>
                    <a:pt x="13" y="20"/>
                  </a:lnTo>
                  <a:lnTo>
                    <a:pt x="11" y="18"/>
                  </a:lnTo>
                  <a:lnTo>
                    <a:pt x="9" y="15"/>
                  </a:lnTo>
                  <a:lnTo>
                    <a:pt x="7" y="13"/>
                  </a:lnTo>
                  <a:lnTo>
                    <a:pt x="6" y="11"/>
                  </a:lnTo>
                  <a:lnTo>
                    <a:pt x="4" y="8"/>
                  </a:lnTo>
                  <a:lnTo>
                    <a:pt x="4" y="6"/>
                  </a:lnTo>
                  <a:lnTo>
                    <a:pt x="3" y="4"/>
                  </a:lnTo>
                  <a:lnTo>
                    <a:pt x="2" y="3"/>
                  </a:lnTo>
                  <a:lnTo>
                    <a:pt x="2" y="2"/>
                  </a:lnTo>
                  <a:lnTo>
                    <a:pt x="2" y="0"/>
                  </a:lnTo>
                  <a:lnTo>
                    <a:pt x="1"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6" name="Freeform 122"/>
            <p:cNvSpPr>
              <a:spLocks/>
            </p:cNvSpPr>
            <p:nvPr/>
          </p:nvSpPr>
          <p:spPr bwMode="auto">
            <a:xfrm>
              <a:off x="6031" y="779"/>
              <a:ext cx="63" cy="25"/>
            </a:xfrm>
            <a:custGeom>
              <a:avLst/>
              <a:gdLst>
                <a:gd name="T0" fmla="*/ 62 w 63"/>
                <a:gd name="T1" fmla="*/ 0 h 25"/>
                <a:gd name="T2" fmla="*/ 62 w 63"/>
                <a:gd name="T3" fmla="*/ 3 h 25"/>
                <a:gd name="T4" fmla="*/ 62 w 63"/>
                <a:gd name="T5" fmla="*/ 6 h 25"/>
                <a:gd name="T6" fmla="*/ 62 w 63"/>
                <a:gd name="T7" fmla="*/ 10 h 25"/>
                <a:gd name="T8" fmla="*/ 62 w 63"/>
                <a:gd name="T9" fmla="*/ 14 h 25"/>
                <a:gd name="T10" fmla="*/ 61 w 63"/>
                <a:gd name="T11" fmla="*/ 16 h 25"/>
                <a:gd name="T12" fmla="*/ 61 w 63"/>
                <a:gd name="T13" fmla="*/ 18 h 25"/>
                <a:gd name="T14" fmla="*/ 60 w 63"/>
                <a:gd name="T15" fmla="*/ 21 h 25"/>
                <a:gd name="T16" fmla="*/ 59 w 63"/>
                <a:gd name="T17" fmla="*/ 22 h 25"/>
                <a:gd name="T18" fmla="*/ 9 w 63"/>
                <a:gd name="T19" fmla="*/ 20 h 25"/>
                <a:gd name="T20" fmla="*/ 51 w 63"/>
                <a:gd name="T21" fmla="*/ 18 h 25"/>
                <a:gd name="T22" fmla="*/ 53 w 63"/>
                <a:gd name="T23" fmla="*/ 18 h 25"/>
                <a:gd name="T24" fmla="*/ 55 w 63"/>
                <a:gd name="T25" fmla="*/ 15 h 25"/>
                <a:gd name="T26" fmla="*/ 57 w 63"/>
                <a:gd name="T27" fmla="*/ 14 h 25"/>
                <a:gd name="T28" fmla="*/ 58 w 63"/>
                <a:gd name="T29" fmla="*/ 11 h 25"/>
                <a:gd name="T30" fmla="*/ 59 w 63"/>
                <a:gd name="T31" fmla="*/ 9 h 25"/>
                <a:gd name="T32" fmla="*/ 60 w 63"/>
                <a:gd name="T33" fmla="*/ 7 h 25"/>
                <a:gd name="T34" fmla="*/ 60 w 63"/>
                <a:gd name="T35" fmla="*/ 6 h 25"/>
                <a:gd name="T36" fmla="*/ 13 w 63"/>
                <a:gd name="T37" fmla="*/ 6 h 25"/>
                <a:gd name="T38" fmla="*/ 12 w 63"/>
                <a:gd name="T39" fmla="*/ 6 h 25"/>
                <a:gd name="T40" fmla="*/ 12 w 63"/>
                <a:gd name="T41" fmla="*/ 7 h 25"/>
                <a:gd name="T42" fmla="*/ 15 w 63"/>
                <a:gd name="T43" fmla="*/ 7 h 25"/>
                <a:gd name="T44" fmla="*/ 17 w 63"/>
                <a:gd name="T45" fmla="*/ 7 h 25"/>
                <a:gd name="T46" fmla="*/ 19 w 63"/>
                <a:gd name="T47" fmla="*/ 7 h 25"/>
                <a:gd name="T48" fmla="*/ 21 w 63"/>
                <a:gd name="T49" fmla="*/ 8 h 25"/>
                <a:gd name="T50" fmla="*/ 23 w 63"/>
                <a:gd name="T51" fmla="*/ 8 h 25"/>
                <a:gd name="T52" fmla="*/ 26 w 63"/>
                <a:gd name="T53" fmla="*/ 8 h 25"/>
                <a:gd name="T54" fmla="*/ 28 w 63"/>
                <a:gd name="T55" fmla="*/ 8 h 25"/>
                <a:gd name="T56" fmla="*/ 30 w 63"/>
                <a:gd name="T57" fmla="*/ 7 h 25"/>
                <a:gd name="T58" fmla="*/ 33 w 63"/>
                <a:gd name="T59" fmla="*/ 6 h 25"/>
                <a:gd name="T60" fmla="*/ 35 w 63"/>
                <a:gd name="T61" fmla="*/ 6 h 25"/>
                <a:gd name="T62" fmla="*/ 37 w 63"/>
                <a:gd name="T63" fmla="*/ 6 h 25"/>
                <a:gd name="T64" fmla="*/ 37 w 63"/>
                <a:gd name="T65" fmla="*/ 8 h 25"/>
                <a:gd name="T66" fmla="*/ 35 w 63"/>
                <a:gd name="T67" fmla="*/ 10 h 25"/>
                <a:gd name="T68" fmla="*/ 32 w 63"/>
                <a:gd name="T69" fmla="*/ 11 h 25"/>
                <a:gd name="T70" fmla="*/ 28 w 63"/>
                <a:gd name="T71" fmla="*/ 13 h 25"/>
                <a:gd name="T72" fmla="*/ 26 w 63"/>
                <a:gd name="T73" fmla="*/ 14 h 25"/>
                <a:gd name="T74" fmla="*/ 23 w 63"/>
                <a:gd name="T75" fmla="*/ 15 h 25"/>
                <a:gd name="T76" fmla="*/ 20 w 63"/>
                <a:gd name="T77" fmla="*/ 15 h 25"/>
                <a:gd name="T78" fmla="*/ 18 w 63"/>
                <a:gd name="T79" fmla="*/ 15 h 25"/>
                <a:gd name="T80" fmla="*/ 16 w 63"/>
                <a:gd name="T81" fmla="*/ 14 h 25"/>
                <a:gd name="T82" fmla="*/ 15 w 63"/>
                <a:gd name="T83" fmla="*/ 11 h 25"/>
                <a:gd name="T84" fmla="*/ 14 w 63"/>
                <a:gd name="T85" fmla="*/ 10 h 25"/>
                <a:gd name="T86" fmla="*/ 11 w 63"/>
                <a:gd name="T87" fmla="*/ 9 h 25"/>
                <a:gd name="T88" fmla="*/ 7 w 63"/>
                <a:gd name="T89" fmla="*/ 10 h 25"/>
                <a:gd name="T90" fmla="*/ 5 w 63"/>
                <a:gd name="T91" fmla="*/ 10 h 25"/>
                <a:gd name="T92" fmla="*/ 4 w 63"/>
                <a:gd name="T93"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3" h="25">
                  <a:moveTo>
                    <a:pt x="0" y="0"/>
                  </a:moveTo>
                  <a:lnTo>
                    <a:pt x="62" y="0"/>
                  </a:lnTo>
                  <a:lnTo>
                    <a:pt x="62" y="2"/>
                  </a:lnTo>
                  <a:lnTo>
                    <a:pt x="62" y="3"/>
                  </a:lnTo>
                  <a:lnTo>
                    <a:pt x="62" y="5"/>
                  </a:lnTo>
                  <a:lnTo>
                    <a:pt x="62" y="6"/>
                  </a:lnTo>
                  <a:lnTo>
                    <a:pt x="62" y="8"/>
                  </a:lnTo>
                  <a:lnTo>
                    <a:pt x="62" y="10"/>
                  </a:lnTo>
                  <a:lnTo>
                    <a:pt x="62" y="11"/>
                  </a:lnTo>
                  <a:lnTo>
                    <a:pt x="62" y="14"/>
                  </a:lnTo>
                  <a:lnTo>
                    <a:pt x="62" y="14"/>
                  </a:lnTo>
                  <a:lnTo>
                    <a:pt x="61" y="16"/>
                  </a:lnTo>
                  <a:lnTo>
                    <a:pt x="61" y="18"/>
                  </a:lnTo>
                  <a:lnTo>
                    <a:pt x="61" y="18"/>
                  </a:lnTo>
                  <a:lnTo>
                    <a:pt x="60" y="20"/>
                  </a:lnTo>
                  <a:lnTo>
                    <a:pt x="60" y="21"/>
                  </a:lnTo>
                  <a:lnTo>
                    <a:pt x="59" y="22"/>
                  </a:lnTo>
                  <a:lnTo>
                    <a:pt x="59" y="22"/>
                  </a:lnTo>
                  <a:lnTo>
                    <a:pt x="12" y="24"/>
                  </a:lnTo>
                  <a:lnTo>
                    <a:pt x="9" y="20"/>
                  </a:lnTo>
                  <a:lnTo>
                    <a:pt x="50" y="19"/>
                  </a:lnTo>
                  <a:lnTo>
                    <a:pt x="51" y="18"/>
                  </a:lnTo>
                  <a:lnTo>
                    <a:pt x="52" y="18"/>
                  </a:lnTo>
                  <a:lnTo>
                    <a:pt x="53" y="18"/>
                  </a:lnTo>
                  <a:lnTo>
                    <a:pt x="54" y="17"/>
                  </a:lnTo>
                  <a:lnTo>
                    <a:pt x="55" y="15"/>
                  </a:lnTo>
                  <a:lnTo>
                    <a:pt x="56" y="14"/>
                  </a:lnTo>
                  <a:lnTo>
                    <a:pt x="57" y="14"/>
                  </a:lnTo>
                  <a:lnTo>
                    <a:pt x="57" y="12"/>
                  </a:lnTo>
                  <a:lnTo>
                    <a:pt x="58" y="11"/>
                  </a:lnTo>
                  <a:lnTo>
                    <a:pt x="59" y="10"/>
                  </a:lnTo>
                  <a:lnTo>
                    <a:pt x="59" y="9"/>
                  </a:lnTo>
                  <a:lnTo>
                    <a:pt x="59" y="8"/>
                  </a:lnTo>
                  <a:lnTo>
                    <a:pt x="60" y="7"/>
                  </a:lnTo>
                  <a:lnTo>
                    <a:pt x="60" y="6"/>
                  </a:lnTo>
                  <a:lnTo>
                    <a:pt x="60" y="6"/>
                  </a:lnTo>
                  <a:lnTo>
                    <a:pt x="14" y="5"/>
                  </a:lnTo>
                  <a:lnTo>
                    <a:pt x="13" y="6"/>
                  </a:lnTo>
                  <a:lnTo>
                    <a:pt x="12" y="6"/>
                  </a:lnTo>
                  <a:lnTo>
                    <a:pt x="12" y="6"/>
                  </a:lnTo>
                  <a:lnTo>
                    <a:pt x="11" y="6"/>
                  </a:lnTo>
                  <a:lnTo>
                    <a:pt x="12" y="7"/>
                  </a:lnTo>
                  <a:lnTo>
                    <a:pt x="13" y="7"/>
                  </a:lnTo>
                  <a:lnTo>
                    <a:pt x="15" y="7"/>
                  </a:lnTo>
                  <a:lnTo>
                    <a:pt x="16" y="7"/>
                  </a:lnTo>
                  <a:lnTo>
                    <a:pt x="17" y="7"/>
                  </a:lnTo>
                  <a:lnTo>
                    <a:pt x="18" y="7"/>
                  </a:lnTo>
                  <a:lnTo>
                    <a:pt x="19" y="7"/>
                  </a:lnTo>
                  <a:lnTo>
                    <a:pt x="20" y="7"/>
                  </a:lnTo>
                  <a:lnTo>
                    <a:pt x="21" y="8"/>
                  </a:lnTo>
                  <a:lnTo>
                    <a:pt x="22" y="8"/>
                  </a:lnTo>
                  <a:lnTo>
                    <a:pt x="23" y="8"/>
                  </a:lnTo>
                  <a:lnTo>
                    <a:pt x="24" y="8"/>
                  </a:lnTo>
                  <a:lnTo>
                    <a:pt x="26" y="8"/>
                  </a:lnTo>
                  <a:lnTo>
                    <a:pt x="27" y="8"/>
                  </a:lnTo>
                  <a:lnTo>
                    <a:pt x="28" y="8"/>
                  </a:lnTo>
                  <a:lnTo>
                    <a:pt x="29" y="8"/>
                  </a:lnTo>
                  <a:lnTo>
                    <a:pt x="30" y="7"/>
                  </a:lnTo>
                  <a:lnTo>
                    <a:pt x="32" y="7"/>
                  </a:lnTo>
                  <a:lnTo>
                    <a:pt x="33" y="6"/>
                  </a:lnTo>
                  <a:lnTo>
                    <a:pt x="34" y="6"/>
                  </a:lnTo>
                  <a:lnTo>
                    <a:pt x="35" y="6"/>
                  </a:lnTo>
                  <a:lnTo>
                    <a:pt x="36" y="6"/>
                  </a:lnTo>
                  <a:lnTo>
                    <a:pt x="37" y="6"/>
                  </a:lnTo>
                  <a:lnTo>
                    <a:pt x="38" y="6"/>
                  </a:lnTo>
                  <a:lnTo>
                    <a:pt x="37" y="8"/>
                  </a:lnTo>
                  <a:lnTo>
                    <a:pt x="36" y="9"/>
                  </a:lnTo>
                  <a:lnTo>
                    <a:pt x="35" y="10"/>
                  </a:lnTo>
                  <a:lnTo>
                    <a:pt x="33" y="10"/>
                  </a:lnTo>
                  <a:lnTo>
                    <a:pt x="32" y="11"/>
                  </a:lnTo>
                  <a:lnTo>
                    <a:pt x="30" y="12"/>
                  </a:lnTo>
                  <a:lnTo>
                    <a:pt x="28" y="13"/>
                  </a:lnTo>
                  <a:lnTo>
                    <a:pt x="27" y="14"/>
                  </a:lnTo>
                  <a:lnTo>
                    <a:pt x="26" y="14"/>
                  </a:lnTo>
                  <a:lnTo>
                    <a:pt x="24" y="14"/>
                  </a:lnTo>
                  <a:lnTo>
                    <a:pt x="23" y="15"/>
                  </a:lnTo>
                  <a:lnTo>
                    <a:pt x="22" y="15"/>
                  </a:lnTo>
                  <a:lnTo>
                    <a:pt x="20" y="15"/>
                  </a:lnTo>
                  <a:lnTo>
                    <a:pt x="19" y="16"/>
                  </a:lnTo>
                  <a:lnTo>
                    <a:pt x="18" y="15"/>
                  </a:lnTo>
                  <a:lnTo>
                    <a:pt x="17" y="15"/>
                  </a:lnTo>
                  <a:lnTo>
                    <a:pt x="16" y="14"/>
                  </a:lnTo>
                  <a:lnTo>
                    <a:pt x="16" y="13"/>
                  </a:lnTo>
                  <a:lnTo>
                    <a:pt x="15" y="11"/>
                  </a:lnTo>
                  <a:lnTo>
                    <a:pt x="15" y="10"/>
                  </a:lnTo>
                  <a:lnTo>
                    <a:pt x="14" y="10"/>
                  </a:lnTo>
                  <a:lnTo>
                    <a:pt x="12" y="9"/>
                  </a:lnTo>
                  <a:lnTo>
                    <a:pt x="11" y="9"/>
                  </a:lnTo>
                  <a:lnTo>
                    <a:pt x="9" y="10"/>
                  </a:lnTo>
                  <a:lnTo>
                    <a:pt x="7" y="10"/>
                  </a:lnTo>
                  <a:lnTo>
                    <a:pt x="6" y="10"/>
                  </a:lnTo>
                  <a:lnTo>
                    <a:pt x="5" y="10"/>
                  </a:lnTo>
                  <a:lnTo>
                    <a:pt x="4" y="10"/>
                  </a:lnTo>
                  <a:lnTo>
                    <a:pt x="4" y="9"/>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7" name="Freeform 123"/>
            <p:cNvSpPr>
              <a:spLocks/>
            </p:cNvSpPr>
            <p:nvPr/>
          </p:nvSpPr>
          <p:spPr bwMode="auto">
            <a:xfrm>
              <a:off x="6031" y="774"/>
              <a:ext cx="63" cy="6"/>
            </a:xfrm>
            <a:custGeom>
              <a:avLst/>
              <a:gdLst>
                <a:gd name="T0" fmla="*/ 62 w 63"/>
                <a:gd name="T1" fmla="*/ 5 h 6"/>
                <a:gd name="T2" fmla="*/ 62 w 63"/>
                <a:gd name="T3" fmla="*/ 5 h 6"/>
                <a:gd name="T4" fmla="*/ 0 w 63"/>
                <a:gd name="T5" fmla="*/ 5 h 6"/>
                <a:gd name="T6" fmla="*/ 0 w 63"/>
                <a:gd name="T7" fmla="*/ 0 h 6"/>
                <a:gd name="T8" fmla="*/ 62 w 63"/>
                <a:gd name="T9" fmla="*/ 0 h 6"/>
                <a:gd name="T10" fmla="*/ 61 w 63"/>
                <a:gd name="T11" fmla="*/ 5 h 6"/>
                <a:gd name="T12" fmla="*/ 62 w 63"/>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3" h="6">
                  <a:moveTo>
                    <a:pt x="62" y="5"/>
                  </a:moveTo>
                  <a:lnTo>
                    <a:pt x="62" y="5"/>
                  </a:lnTo>
                  <a:lnTo>
                    <a:pt x="0" y="5"/>
                  </a:lnTo>
                  <a:lnTo>
                    <a:pt x="0" y="0"/>
                  </a:lnTo>
                  <a:lnTo>
                    <a:pt x="62" y="0"/>
                  </a:lnTo>
                  <a:lnTo>
                    <a:pt x="61" y="5"/>
                  </a:lnTo>
                  <a:lnTo>
                    <a:pt x="62"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8" name="Freeform 124"/>
            <p:cNvSpPr>
              <a:spLocks/>
            </p:cNvSpPr>
            <p:nvPr/>
          </p:nvSpPr>
          <p:spPr bwMode="auto">
            <a:xfrm>
              <a:off x="6094" y="779"/>
              <a:ext cx="3" cy="24"/>
            </a:xfrm>
            <a:custGeom>
              <a:avLst/>
              <a:gdLst>
                <a:gd name="T0" fmla="*/ 2 w 3"/>
                <a:gd name="T1" fmla="*/ 23 h 24"/>
                <a:gd name="T2" fmla="*/ 1 w 3"/>
                <a:gd name="T3" fmla="*/ 23 h 24"/>
                <a:gd name="T4" fmla="*/ 1 w 3"/>
                <a:gd name="T5" fmla="*/ 21 h 24"/>
                <a:gd name="T6" fmla="*/ 1 w 3"/>
                <a:gd name="T7" fmla="*/ 21 h 24"/>
                <a:gd name="T8" fmla="*/ 1 w 3"/>
                <a:gd name="T9" fmla="*/ 20 h 24"/>
                <a:gd name="T10" fmla="*/ 1 w 3"/>
                <a:gd name="T11" fmla="*/ 18 h 24"/>
                <a:gd name="T12" fmla="*/ 0 w 3"/>
                <a:gd name="T13" fmla="*/ 17 h 24"/>
                <a:gd name="T14" fmla="*/ 0 w 3"/>
                <a:gd name="T15" fmla="*/ 16 h 24"/>
                <a:gd name="T16" fmla="*/ 0 w 3"/>
                <a:gd name="T17" fmla="*/ 14 h 24"/>
                <a:gd name="T18" fmla="*/ 0 w 3"/>
                <a:gd name="T19" fmla="*/ 13 h 24"/>
                <a:gd name="T20" fmla="*/ 0 w 3"/>
                <a:gd name="T21" fmla="*/ 11 h 24"/>
                <a:gd name="T22" fmla="*/ 0 w 3"/>
                <a:gd name="T23" fmla="*/ 10 h 24"/>
                <a:gd name="T24" fmla="*/ 0 w 3"/>
                <a:gd name="T25" fmla="*/ 8 h 24"/>
                <a:gd name="T26" fmla="*/ 0 w 3"/>
                <a:gd name="T27" fmla="*/ 6 h 24"/>
                <a:gd name="T28" fmla="*/ 0 w 3"/>
                <a:gd name="T29" fmla="*/ 5 h 24"/>
                <a:gd name="T30" fmla="*/ 0 w 3"/>
                <a:gd name="T31" fmla="*/ 3 h 24"/>
                <a:gd name="T32" fmla="*/ 0 w 3"/>
                <a:gd name="T33" fmla="*/ 2 h 24"/>
                <a:gd name="T34" fmla="*/ 0 w 3"/>
                <a:gd name="T35" fmla="*/ 0 h 24"/>
                <a:gd name="T36" fmla="*/ 1 w 3"/>
                <a:gd name="T37" fmla="*/ 0 h 24"/>
                <a:gd name="T38" fmla="*/ 1 w 3"/>
                <a:gd name="T39" fmla="*/ 2 h 24"/>
                <a:gd name="T40" fmla="*/ 0 w 3"/>
                <a:gd name="T41" fmla="*/ 3 h 24"/>
                <a:gd name="T42" fmla="*/ 0 w 3"/>
                <a:gd name="T43" fmla="*/ 5 h 24"/>
                <a:gd name="T44" fmla="*/ 0 w 3"/>
                <a:gd name="T45" fmla="*/ 6 h 24"/>
                <a:gd name="T46" fmla="*/ 0 w 3"/>
                <a:gd name="T47" fmla="*/ 8 h 24"/>
                <a:gd name="T48" fmla="*/ 0 w 3"/>
                <a:gd name="T49" fmla="*/ 10 h 24"/>
                <a:gd name="T50" fmla="*/ 0 w 3"/>
                <a:gd name="T51" fmla="*/ 11 h 24"/>
                <a:gd name="T52" fmla="*/ 1 w 3"/>
                <a:gd name="T53" fmla="*/ 13 h 24"/>
                <a:gd name="T54" fmla="*/ 1 w 3"/>
                <a:gd name="T55" fmla="*/ 14 h 24"/>
                <a:gd name="T56" fmla="*/ 1 w 3"/>
                <a:gd name="T57" fmla="*/ 16 h 24"/>
                <a:gd name="T58" fmla="*/ 1 w 3"/>
                <a:gd name="T59" fmla="*/ 17 h 24"/>
                <a:gd name="T60" fmla="*/ 1 w 3"/>
                <a:gd name="T61" fmla="*/ 18 h 24"/>
                <a:gd name="T62" fmla="*/ 2 w 3"/>
                <a:gd name="T63" fmla="*/ 20 h 24"/>
                <a:gd name="T64" fmla="*/ 2 w 3"/>
                <a:gd name="T65" fmla="*/ 21 h 24"/>
                <a:gd name="T66" fmla="*/ 2 w 3"/>
                <a:gd name="T67" fmla="*/ 21 h 24"/>
                <a:gd name="T68" fmla="*/ 2 w 3"/>
                <a:gd name="T69" fmla="*/ 22 h 24"/>
                <a:gd name="T70" fmla="*/ 2 w 3"/>
                <a:gd name="T71" fmla="*/ 21 h 24"/>
                <a:gd name="T72" fmla="*/ 2 w 3"/>
                <a:gd name="T73" fmla="*/ 23 h 24"/>
                <a:gd name="T74" fmla="*/ 1 w 3"/>
                <a:gd name="T75" fmla="*/ 23 h 24"/>
                <a:gd name="T76" fmla="*/ 2 w 3"/>
                <a:gd name="T7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 h="24">
                  <a:moveTo>
                    <a:pt x="2" y="23"/>
                  </a:moveTo>
                  <a:lnTo>
                    <a:pt x="1" y="23"/>
                  </a:lnTo>
                  <a:lnTo>
                    <a:pt x="1" y="21"/>
                  </a:lnTo>
                  <a:lnTo>
                    <a:pt x="1" y="21"/>
                  </a:lnTo>
                  <a:lnTo>
                    <a:pt x="1" y="20"/>
                  </a:lnTo>
                  <a:lnTo>
                    <a:pt x="1" y="18"/>
                  </a:lnTo>
                  <a:lnTo>
                    <a:pt x="0" y="17"/>
                  </a:lnTo>
                  <a:lnTo>
                    <a:pt x="0" y="16"/>
                  </a:lnTo>
                  <a:lnTo>
                    <a:pt x="0" y="14"/>
                  </a:lnTo>
                  <a:lnTo>
                    <a:pt x="0" y="13"/>
                  </a:lnTo>
                  <a:lnTo>
                    <a:pt x="0" y="11"/>
                  </a:lnTo>
                  <a:lnTo>
                    <a:pt x="0" y="10"/>
                  </a:lnTo>
                  <a:lnTo>
                    <a:pt x="0" y="8"/>
                  </a:lnTo>
                  <a:lnTo>
                    <a:pt x="0" y="6"/>
                  </a:lnTo>
                  <a:lnTo>
                    <a:pt x="0" y="5"/>
                  </a:lnTo>
                  <a:lnTo>
                    <a:pt x="0" y="3"/>
                  </a:lnTo>
                  <a:lnTo>
                    <a:pt x="0" y="2"/>
                  </a:lnTo>
                  <a:lnTo>
                    <a:pt x="0" y="0"/>
                  </a:lnTo>
                  <a:lnTo>
                    <a:pt x="1" y="0"/>
                  </a:lnTo>
                  <a:lnTo>
                    <a:pt x="1" y="2"/>
                  </a:lnTo>
                  <a:lnTo>
                    <a:pt x="0" y="3"/>
                  </a:lnTo>
                  <a:lnTo>
                    <a:pt x="0" y="5"/>
                  </a:lnTo>
                  <a:lnTo>
                    <a:pt x="0" y="6"/>
                  </a:lnTo>
                  <a:lnTo>
                    <a:pt x="0" y="8"/>
                  </a:lnTo>
                  <a:lnTo>
                    <a:pt x="0" y="10"/>
                  </a:lnTo>
                  <a:lnTo>
                    <a:pt x="0" y="11"/>
                  </a:lnTo>
                  <a:lnTo>
                    <a:pt x="1" y="13"/>
                  </a:lnTo>
                  <a:lnTo>
                    <a:pt x="1" y="14"/>
                  </a:lnTo>
                  <a:lnTo>
                    <a:pt x="1" y="16"/>
                  </a:lnTo>
                  <a:lnTo>
                    <a:pt x="1" y="17"/>
                  </a:lnTo>
                  <a:lnTo>
                    <a:pt x="1" y="18"/>
                  </a:lnTo>
                  <a:lnTo>
                    <a:pt x="2" y="20"/>
                  </a:lnTo>
                  <a:lnTo>
                    <a:pt x="2" y="21"/>
                  </a:lnTo>
                  <a:lnTo>
                    <a:pt x="2" y="21"/>
                  </a:lnTo>
                  <a:lnTo>
                    <a:pt x="2" y="22"/>
                  </a:lnTo>
                  <a:lnTo>
                    <a:pt x="2" y="21"/>
                  </a:lnTo>
                  <a:lnTo>
                    <a:pt x="2" y="23"/>
                  </a:lnTo>
                  <a:lnTo>
                    <a:pt x="1" y="23"/>
                  </a:lnTo>
                  <a:lnTo>
                    <a:pt x="2" y="2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49" name="Freeform 125"/>
            <p:cNvSpPr>
              <a:spLocks/>
            </p:cNvSpPr>
            <p:nvPr/>
          </p:nvSpPr>
          <p:spPr bwMode="auto">
            <a:xfrm>
              <a:off x="6044" y="803"/>
              <a:ext cx="47" cy="4"/>
            </a:xfrm>
            <a:custGeom>
              <a:avLst/>
              <a:gdLst>
                <a:gd name="T0" fmla="*/ 0 w 47"/>
                <a:gd name="T1" fmla="*/ 0 h 4"/>
                <a:gd name="T2" fmla="*/ 1 w 47"/>
                <a:gd name="T3" fmla="*/ 0 h 4"/>
                <a:gd name="T4" fmla="*/ 46 w 47"/>
                <a:gd name="T5" fmla="*/ 1 h 4"/>
                <a:gd name="T6" fmla="*/ 46 w 47"/>
                <a:gd name="T7" fmla="*/ 3 h 4"/>
                <a:gd name="T8" fmla="*/ 1 w 47"/>
                <a:gd name="T9" fmla="*/ 0 h 4"/>
                <a:gd name="T10" fmla="*/ 0 w 47"/>
                <a:gd name="T11" fmla="*/ 0 h 4"/>
              </a:gdLst>
              <a:ahLst/>
              <a:cxnLst>
                <a:cxn ang="0">
                  <a:pos x="T0" y="T1"/>
                </a:cxn>
                <a:cxn ang="0">
                  <a:pos x="T2" y="T3"/>
                </a:cxn>
                <a:cxn ang="0">
                  <a:pos x="T4" y="T5"/>
                </a:cxn>
                <a:cxn ang="0">
                  <a:pos x="T6" y="T7"/>
                </a:cxn>
                <a:cxn ang="0">
                  <a:pos x="T8" y="T9"/>
                </a:cxn>
                <a:cxn ang="0">
                  <a:pos x="T10" y="T11"/>
                </a:cxn>
              </a:cxnLst>
              <a:rect l="0" t="0" r="r" b="b"/>
              <a:pathLst>
                <a:path w="47" h="4">
                  <a:moveTo>
                    <a:pt x="0" y="0"/>
                  </a:moveTo>
                  <a:lnTo>
                    <a:pt x="1" y="0"/>
                  </a:lnTo>
                  <a:lnTo>
                    <a:pt x="46" y="1"/>
                  </a:lnTo>
                  <a:lnTo>
                    <a:pt x="46" y="3"/>
                  </a:lnTo>
                  <a:lnTo>
                    <a:pt x="1"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0" name="Freeform 126"/>
            <p:cNvSpPr>
              <a:spLocks/>
            </p:cNvSpPr>
            <p:nvPr/>
          </p:nvSpPr>
          <p:spPr bwMode="auto">
            <a:xfrm>
              <a:off x="6038" y="803"/>
              <a:ext cx="3" cy="1"/>
            </a:xfrm>
            <a:custGeom>
              <a:avLst/>
              <a:gdLst>
                <a:gd name="T0" fmla="*/ 1 w 3"/>
                <a:gd name="T1" fmla="*/ 0 h 1"/>
                <a:gd name="T2" fmla="*/ 2 w 3"/>
                <a:gd name="T3" fmla="*/ 0 h 1"/>
                <a:gd name="T4" fmla="*/ 0 w 3"/>
                <a:gd name="T5" fmla="*/ 0 h 1"/>
                <a:gd name="T6" fmla="*/ 0 w 3"/>
                <a:gd name="T7" fmla="*/ 0 h 1"/>
                <a:gd name="T8" fmla="*/ 1 w 3"/>
                <a:gd name="T9" fmla="*/ 0 h 1"/>
                <a:gd name="T10" fmla="*/ 1 w 3"/>
                <a:gd name="T11" fmla="*/ 0 h 1"/>
                <a:gd name="T12" fmla="*/ 1 w 3"/>
                <a:gd name="T13" fmla="*/ 0 h 1"/>
                <a:gd name="T14" fmla="*/ 2 w 3"/>
                <a:gd name="T15" fmla="*/ 0 h 1"/>
                <a:gd name="T16" fmla="*/ 2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lnTo>
                    <a:pt x="2" y="0"/>
                  </a:lnTo>
                  <a:lnTo>
                    <a:pt x="0" y="0"/>
                  </a:lnTo>
                  <a:lnTo>
                    <a:pt x="0" y="0"/>
                  </a:lnTo>
                  <a:lnTo>
                    <a:pt x="1" y="0"/>
                  </a:lnTo>
                  <a:lnTo>
                    <a:pt x="1" y="0"/>
                  </a:lnTo>
                  <a:lnTo>
                    <a:pt x="1" y="0"/>
                  </a:lnTo>
                  <a:lnTo>
                    <a:pt x="2" y="0"/>
                  </a:lnTo>
                  <a:lnTo>
                    <a:pt x="2"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1" name="Freeform 127"/>
            <p:cNvSpPr>
              <a:spLocks/>
            </p:cNvSpPr>
            <p:nvPr/>
          </p:nvSpPr>
          <p:spPr bwMode="auto">
            <a:xfrm>
              <a:off x="6041" y="798"/>
              <a:ext cx="40" cy="5"/>
            </a:xfrm>
            <a:custGeom>
              <a:avLst/>
              <a:gdLst>
                <a:gd name="T0" fmla="*/ 39 w 40"/>
                <a:gd name="T1" fmla="*/ 4 h 5"/>
                <a:gd name="T2" fmla="*/ 39 w 40"/>
                <a:gd name="T3" fmla="*/ 4 h 5"/>
                <a:gd name="T4" fmla="*/ 0 w 40"/>
                <a:gd name="T5" fmla="*/ 2 h 5"/>
                <a:gd name="T6" fmla="*/ 0 w 40"/>
                <a:gd name="T7" fmla="*/ 0 h 5"/>
                <a:gd name="T8" fmla="*/ 39 w 40"/>
                <a:gd name="T9" fmla="*/ 0 h 5"/>
                <a:gd name="T10" fmla="*/ 39 w 40"/>
                <a:gd name="T11" fmla="*/ 4 h 5"/>
              </a:gdLst>
              <a:ahLst/>
              <a:cxnLst>
                <a:cxn ang="0">
                  <a:pos x="T0" y="T1"/>
                </a:cxn>
                <a:cxn ang="0">
                  <a:pos x="T2" y="T3"/>
                </a:cxn>
                <a:cxn ang="0">
                  <a:pos x="T4" y="T5"/>
                </a:cxn>
                <a:cxn ang="0">
                  <a:pos x="T6" y="T7"/>
                </a:cxn>
                <a:cxn ang="0">
                  <a:pos x="T8" y="T9"/>
                </a:cxn>
                <a:cxn ang="0">
                  <a:pos x="T10" y="T11"/>
                </a:cxn>
              </a:cxnLst>
              <a:rect l="0" t="0" r="r" b="b"/>
              <a:pathLst>
                <a:path w="40" h="5">
                  <a:moveTo>
                    <a:pt x="39" y="4"/>
                  </a:moveTo>
                  <a:lnTo>
                    <a:pt x="39" y="4"/>
                  </a:lnTo>
                  <a:lnTo>
                    <a:pt x="0" y="2"/>
                  </a:lnTo>
                  <a:lnTo>
                    <a:pt x="0" y="0"/>
                  </a:lnTo>
                  <a:lnTo>
                    <a:pt x="39" y="0"/>
                  </a:lnTo>
                  <a:lnTo>
                    <a:pt x="39"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2" name="Freeform 128"/>
            <p:cNvSpPr>
              <a:spLocks/>
            </p:cNvSpPr>
            <p:nvPr/>
          </p:nvSpPr>
          <p:spPr bwMode="auto">
            <a:xfrm>
              <a:off x="6086" y="785"/>
              <a:ext cx="7" cy="14"/>
            </a:xfrm>
            <a:custGeom>
              <a:avLst/>
              <a:gdLst>
                <a:gd name="T0" fmla="*/ 5 w 7"/>
                <a:gd name="T1" fmla="*/ 1 h 14"/>
                <a:gd name="T2" fmla="*/ 5 w 7"/>
                <a:gd name="T3" fmla="*/ 1 h 14"/>
                <a:gd name="T4" fmla="*/ 5 w 7"/>
                <a:gd name="T5" fmla="*/ 1 h 14"/>
                <a:gd name="T6" fmla="*/ 5 w 7"/>
                <a:gd name="T7" fmla="*/ 2 h 14"/>
                <a:gd name="T8" fmla="*/ 5 w 7"/>
                <a:gd name="T9" fmla="*/ 3 h 14"/>
                <a:gd name="T10" fmla="*/ 4 w 7"/>
                <a:gd name="T11" fmla="*/ 3 h 14"/>
                <a:gd name="T12" fmla="*/ 4 w 7"/>
                <a:gd name="T13" fmla="*/ 4 h 14"/>
                <a:gd name="T14" fmla="*/ 4 w 7"/>
                <a:gd name="T15" fmla="*/ 5 h 14"/>
                <a:gd name="T16" fmla="*/ 4 w 7"/>
                <a:gd name="T17" fmla="*/ 6 h 14"/>
                <a:gd name="T18" fmla="*/ 3 w 7"/>
                <a:gd name="T19" fmla="*/ 8 h 14"/>
                <a:gd name="T20" fmla="*/ 3 w 7"/>
                <a:gd name="T21" fmla="*/ 8 h 14"/>
                <a:gd name="T22" fmla="*/ 2 w 7"/>
                <a:gd name="T23" fmla="*/ 9 h 14"/>
                <a:gd name="T24" fmla="*/ 2 w 7"/>
                <a:gd name="T25" fmla="*/ 10 h 14"/>
                <a:gd name="T26" fmla="*/ 2 w 7"/>
                <a:gd name="T27" fmla="*/ 10 h 14"/>
                <a:gd name="T28" fmla="*/ 1 w 7"/>
                <a:gd name="T29" fmla="*/ 11 h 14"/>
                <a:gd name="T30" fmla="*/ 1 w 7"/>
                <a:gd name="T31" fmla="*/ 12 h 14"/>
                <a:gd name="T32" fmla="*/ 0 w 7"/>
                <a:gd name="T33" fmla="*/ 12 h 14"/>
                <a:gd name="T34" fmla="*/ 0 w 7"/>
                <a:gd name="T35" fmla="*/ 13 h 14"/>
                <a:gd name="T36" fmla="*/ 1 w 7"/>
                <a:gd name="T37" fmla="*/ 12 h 14"/>
                <a:gd name="T38" fmla="*/ 2 w 7"/>
                <a:gd name="T39" fmla="*/ 12 h 14"/>
                <a:gd name="T40" fmla="*/ 2 w 7"/>
                <a:gd name="T41" fmla="*/ 11 h 14"/>
                <a:gd name="T42" fmla="*/ 2 w 7"/>
                <a:gd name="T43" fmla="*/ 10 h 14"/>
                <a:gd name="T44" fmla="*/ 3 w 7"/>
                <a:gd name="T45" fmla="*/ 10 h 14"/>
                <a:gd name="T46" fmla="*/ 4 w 7"/>
                <a:gd name="T47" fmla="*/ 8 h 14"/>
                <a:gd name="T48" fmla="*/ 4 w 7"/>
                <a:gd name="T49" fmla="*/ 8 h 14"/>
                <a:gd name="T50" fmla="*/ 4 w 7"/>
                <a:gd name="T51" fmla="*/ 7 h 14"/>
                <a:gd name="T52" fmla="*/ 4 w 7"/>
                <a:gd name="T53" fmla="*/ 5 h 14"/>
                <a:gd name="T54" fmla="*/ 5 w 7"/>
                <a:gd name="T55" fmla="*/ 5 h 14"/>
                <a:gd name="T56" fmla="*/ 5 w 7"/>
                <a:gd name="T57" fmla="*/ 4 h 14"/>
                <a:gd name="T58" fmla="*/ 5 w 7"/>
                <a:gd name="T59" fmla="*/ 3 h 14"/>
                <a:gd name="T60" fmla="*/ 6 w 7"/>
                <a:gd name="T61" fmla="*/ 3 h 14"/>
                <a:gd name="T62" fmla="*/ 6 w 7"/>
                <a:gd name="T63" fmla="*/ 1 h 14"/>
                <a:gd name="T64" fmla="*/ 6 w 7"/>
                <a:gd name="T65" fmla="*/ 1 h 14"/>
                <a:gd name="T66" fmla="*/ 5 w 7"/>
                <a:gd name="T67" fmla="*/ 0 h 14"/>
                <a:gd name="T68" fmla="*/ 6 w 7"/>
                <a:gd name="T69" fmla="*/ 1 h 14"/>
                <a:gd name="T70" fmla="*/ 6 w 7"/>
                <a:gd name="T71" fmla="*/ 0 h 14"/>
                <a:gd name="T72" fmla="*/ 5 w 7"/>
                <a:gd name="T73" fmla="*/ 0 h 14"/>
                <a:gd name="T74" fmla="*/ 5 w 7"/>
                <a:gd name="T7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 h="14">
                  <a:moveTo>
                    <a:pt x="5" y="1"/>
                  </a:moveTo>
                  <a:lnTo>
                    <a:pt x="5" y="1"/>
                  </a:lnTo>
                  <a:lnTo>
                    <a:pt x="5" y="1"/>
                  </a:lnTo>
                  <a:lnTo>
                    <a:pt x="5" y="2"/>
                  </a:lnTo>
                  <a:lnTo>
                    <a:pt x="5" y="3"/>
                  </a:lnTo>
                  <a:lnTo>
                    <a:pt x="4" y="3"/>
                  </a:lnTo>
                  <a:lnTo>
                    <a:pt x="4" y="4"/>
                  </a:lnTo>
                  <a:lnTo>
                    <a:pt x="4" y="5"/>
                  </a:lnTo>
                  <a:lnTo>
                    <a:pt x="4" y="6"/>
                  </a:lnTo>
                  <a:lnTo>
                    <a:pt x="3" y="8"/>
                  </a:lnTo>
                  <a:lnTo>
                    <a:pt x="3" y="8"/>
                  </a:lnTo>
                  <a:lnTo>
                    <a:pt x="2" y="9"/>
                  </a:lnTo>
                  <a:lnTo>
                    <a:pt x="2" y="10"/>
                  </a:lnTo>
                  <a:lnTo>
                    <a:pt x="2" y="10"/>
                  </a:lnTo>
                  <a:lnTo>
                    <a:pt x="1" y="11"/>
                  </a:lnTo>
                  <a:lnTo>
                    <a:pt x="1" y="12"/>
                  </a:lnTo>
                  <a:lnTo>
                    <a:pt x="0" y="12"/>
                  </a:lnTo>
                  <a:lnTo>
                    <a:pt x="0" y="13"/>
                  </a:lnTo>
                  <a:lnTo>
                    <a:pt x="1" y="12"/>
                  </a:lnTo>
                  <a:lnTo>
                    <a:pt x="2" y="12"/>
                  </a:lnTo>
                  <a:lnTo>
                    <a:pt x="2" y="11"/>
                  </a:lnTo>
                  <a:lnTo>
                    <a:pt x="2" y="10"/>
                  </a:lnTo>
                  <a:lnTo>
                    <a:pt x="3" y="10"/>
                  </a:lnTo>
                  <a:lnTo>
                    <a:pt x="4" y="8"/>
                  </a:lnTo>
                  <a:lnTo>
                    <a:pt x="4" y="8"/>
                  </a:lnTo>
                  <a:lnTo>
                    <a:pt x="4" y="7"/>
                  </a:lnTo>
                  <a:lnTo>
                    <a:pt x="4" y="5"/>
                  </a:lnTo>
                  <a:lnTo>
                    <a:pt x="5" y="5"/>
                  </a:lnTo>
                  <a:lnTo>
                    <a:pt x="5" y="4"/>
                  </a:lnTo>
                  <a:lnTo>
                    <a:pt x="5" y="3"/>
                  </a:lnTo>
                  <a:lnTo>
                    <a:pt x="6" y="3"/>
                  </a:lnTo>
                  <a:lnTo>
                    <a:pt x="6" y="1"/>
                  </a:lnTo>
                  <a:lnTo>
                    <a:pt x="6" y="1"/>
                  </a:lnTo>
                  <a:lnTo>
                    <a:pt x="5" y="0"/>
                  </a:lnTo>
                  <a:lnTo>
                    <a:pt x="6" y="1"/>
                  </a:lnTo>
                  <a:lnTo>
                    <a:pt x="6" y="0"/>
                  </a:lnTo>
                  <a:lnTo>
                    <a:pt x="5" y="0"/>
                  </a:lnTo>
                  <a:lnTo>
                    <a:pt x="5"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3" name="Freeform 129"/>
            <p:cNvSpPr>
              <a:spLocks/>
            </p:cNvSpPr>
            <p:nvPr/>
          </p:nvSpPr>
          <p:spPr bwMode="auto">
            <a:xfrm>
              <a:off x="6047" y="780"/>
              <a:ext cx="45" cy="6"/>
            </a:xfrm>
            <a:custGeom>
              <a:avLst/>
              <a:gdLst>
                <a:gd name="T0" fmla="*/ 1 w 45"/>
                <a:gd name="T1" fmla="*/ 5 h 6"/>
                <a:gd name="T2" fmla="*/ 0 w 45"/>
                <a:gd name="T3" fmla="*/ 0 h 6"/>
                <a:gd name="T4" fmla="*/ 44 w 45"/>
                <a:gd name="T5" fmla="*/ 0 h 6"/>
                <a:gd name="T6" fmla="*/ 44 w 45"/>
                <a:gd name="T7" fmla="*/ 5 h 6"/>
                <a:gd name="T8" fmla="*/ 0 w 45"/>
                <a:gd name="T9" fmla="*/ 5 h 6"/>
                <a:gd name="T10" fmla="*/ 1 w 45"/>
                <a:gd name="T11" fmla="*/ 5 h 6"/>
              </a:gdLst>
              <a:ahLst/>
              <a:cxnLst>
                <a:cxn ang="0">
                  <a:pos x="T0" y="T1"/>
                </a:cxn>
                <a:cxn ang="0">
                  <a:pos x="T2" y="T3"/>
                </a:cxn>
                <a:cxn ang="0">
                  <a:pos x="T4" y="T5"/>
                </a:cxn>
                <a:cxn ang="0">
                  <a:pos x="T6" y="T7"/>
                </a:cxn>
                <a:cxn ang="0">
                  <a:pos x="T8" y="T9"/>
                </a:cxn>
                <a:cxn ang="0">
                  <a:pos x="T10" y="T11"/>
                </a:cxn>
              </a:cxnLst>
              <a:rect l="0" t="0" r="r" b="b"/>
              <a:pathLst>
                <a:path w="45" h="6">
                  <a:moveTo>
                    <a:pt x="1" y="5"/>
                  </a:moveTo>
                  <a:lnTo>
                    <a:pt x="0" y="0"/>
                  </a:lnTo>
                  <a:lnTo>
                    <a:pt x="44" y="0"/>
                  </a:lnTo>
                  <a:lnTo>
                    <a:pt x="44" y="5"/>
                  </a:lnTo>
                  <a:lnTo>
                    <a:pt x="0" y="5"/>
                  </a:lnTo>
                  <a:lnTo>
                    <a:pt x="1"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4" name="Freeform 130"/>
            <p:cNvSpPr>
              <a:spLocks/>
            </p:cNvSpPr>
            <p:nvPr/>
          </p:nvSpPr>
          <p:spPr bwMode="auto">
            <a:xfrm>
              <a:off x="6041" y="783"/>
              <a:ext cx="4" cy="3"/>
            </a:xfrm>
            <a:custGeom>
              <a:avLst/>
              <a:gdLst>
                <a:gd name="T0" fmla="*/ 0 w 4"/>
                <a:gd name="T1" fmla="*/ 1 h 3"/>
                <a:gd name="T2" fmla="*/ 0 w 4"/>
                <a:gd name="T3" fmla="*/ 1 h 3"/>
                <a:gd name="T4" fmla="*/ 1 w 4"/>
                <a:gd name="T5" fmla="*/ 1 h 3"/>
                <a:gd name="T6" fmla="*/ 2 w 4"/>
                <a:gd name="T7" fmla="*/ 1 h 3"/>
                <a:gd name="T8" fmla="*/ 3 w 4"/>
                <a:gd name="T9" fmla="*/ 1 h 3"/>
                <a:gd name="T10" fmla="*/ 2 w 4"/>
                <a:gd name="T11" fmla="*/ 1 h 3"/>
                <a:gd name="T12" fmla="*/ 1 w 4"/>
                <a:gd name="T13" fmla="*/ 1 h 3"/>
                <a:gd name="T14" fmla="*/ 0 w 4"/>
                <a:gd name="T15" fmla="*/ 2 h 3"/>
                <a:gd name="T16" fmla="*/ 1 w 4"/>
                <a:gd name="T17" fmla="*/ 2 h 3"/>
                <a:gd name="T18" fmla="*/ 1 w 4"/>
                <a:gd name="T19" fmla="*/ 2 h 3"/>
                <a:gd name="T20" fmla="*/ 2 w 4"/>
                <a:gd name="T21" fmla="*/ 1 h 3"/>
                <a:gd name="T22" fmla="*/ 3 w 4"/>
                <a:gd name="T23" fmla="*/ 1 h 3"/>
                <a:gd name="T24" fmla="*/ 3 w 4"/>
                <a:gd name="T25" fmla="*/ 1 h 3"/>
                <a:gd name="T26" fmla="*/ 3 w 4"/>
                <a:gd name="T27" fmla="*/ 0 h 3"/>
                <a:gd name="T28" fmla="*/ 2 w 4"/>
                <a:gd name="T29" fmla="*/ 0 h 3"/>
                <a:gd name="T30" fmla="*/ 1 w 4"/>
                <a:gd name="T31" fmla="*/ 0 h 3"/>
                <a:gd name="T32" fmla="*/ 0 w 4"/>
                <a:gd name="T33" fmla="*/ 0 h 3"/>
                <a:gd name="T34" fmla="*/ 0 w 4"/>
                <a:gd name="T35"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3">
                  <a:moveTo>
                    <a:pt x="0" y="1"/>
                  </a:moveTo>
                  <a:lnTo>
                    <a:pt x="0" y="1"/>
                  </a:lnTo>
                  <a:lnTo>
                    <a:pt x="1" y="1"/>
                  </a:lnTo>
                  <a:lnTo>
                    <a:pt x="2" y="1"/>
                  </a:lnTo>
                  <a:lnTo>
                    <a:pt x="3" y="1"/>
                  </a:lnTo>
                  <a:lnTo>
                    <a:pt x="2" y="1"/>
                  </a:lnTo>
                  <a:lnTo>
                    <a:pt x="1" y="1"/>
                  </a:lnTo>
                  <a:lnTo>
                    <a:pt x="0" y="2"/>
                  </a:lnTo>
                  <a:lnTo>
                    <a:pt x="1" y="2"/>
                  </a:lnTo>
                  <a:lnTo>
                    <a:pt x="1" y="2"/>
                  </a:lnTo>
                  <a:lnTo>
                    <a:pt x="2" y="1"/>
                  </a:lnTo>
                  <a:lnTo>
                    <a:pt x="3" y="1"/>
                  </a:lnTo>
                  <a:lnTo>
                    <a:pt x="3" y="1"/>
                  </a:lnTo>
                  <a:lnTo>
                    <a:pt x="3" y="0"/>
                  </a:lnTo>
                  <a:lnTo>
                    <a:pt x="2" y="0"/>
                  </a:lnTo>
                  <a:lnTo>
                    <a:pt x="1" y="0"/>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5" name="Freeform 131"/>
            <p:cNvSpPr>
              <a:spLocks/>
            </p:cNvSpPr>
            <p:nvPr/>
          </p:nvSpPr>
          <p:spPr bwMode="auto">
            <a:xfrm>
              <a:off x="6048" y="783"/>
              <a:ext cx="12" cy="5"/>
            </a:xfrm>
            <a:custGeom>
              <a:avLst/>
              <a:gdLst>
                <a:gd name="T0" fmla="*/ 10 w 12"/>
                <a:gd name="T1" fmla="*/ 4 h 5"/>
                <a:gd name="T2" fmla="*/ 10 w 12"/>
                <a:gd name="T3" fmla="*/ 4 h 5"/>
                <a:gd name="T4" fmla="*/ 10 w 12"/>
                <a:gd name="T5" fmla="*/ 2 h 5"/>
                <a:gd name="T6" fmla="*/ 9 w 12"/>
                <a:gd name="T7" fmla="*/ 2 h 5"/>
                <a:gd name="T8" fmla="*/ 8 w 12"/>
                <a:gd name="T9" fmla="*/ 2 h 5"/>
                <a:gd name="T10" fmla="*/ 8 w 12"/>
                <a:gd name="T11" fmla="*/ 2 h 5"/>
                <a:gd name="T12" fmla="*/ 6 w 12"/>
                <a:gd name="T13" fmla="*/ 2 h 5"/>
                <a:gd name="T14" fmla="*/ 6 w 12"/>
                <a:gd name="T15" fmla="*/ 2 h 5"/>
                <a:gd name="T16" fmla="*/ 5 w 12"/>
                <a:gd name="T17" fmla="*/ 2 h 5"/>
                <a:gd name="T18" fmla="*/ 4 w 12"/>
                <a:gd name="T19" fmla="*/ 2 h 5"/>
                <a:gd name="T20" fmla="*/ 3 w 12"/>
                <a:gd name="T21" fmla="*/ 4 h 5"/>
                <a:gd name="T22" fmla="*/ 3 w 12"/>
                <a:gd name="T23" fmla="*/ 4 h 5"/>
                <a:gd name="T24" fmla="*/ 2 w 12"/>
                <a:gd name="T25" fmla="*/ 4 h 5"/>
                <a:gd name="T26" fmla="*/ 1 w 12"/>
                <a:gd name="T27" fmla="*/ 4 h 5"/>
                <a:gd name="T28" fmla="*/ 1 w 12"/>
                <a:gd name="T29" fmla="*/ 4 h 5"/>
                <a:gd name="T30" fmla="*/ 0 w 12"/>
                <a:gd name="T31" fmla="*/ 4 h 5"/>
                <a:gd name="T32" fmla="*/ 0 w 12"/>
                <a:gd name="T33" fmla="*/ 0 h 5"/>
                <a:gd name="T34" fmla="*/ 1 w 12"/>
                <a:gd name="T35" fmla="*/ 0 h 5"/>
                <a:gd name="T36" fmla="*/ 1 w 12"/>
                <a:gd name="T37" fmla="*/ 0 h 5"/>
                <a:gd name="T38" fmla="*/ 2 w 12"/>
                <a:gd name="T39" fmla="*/ 0 h 5"/>
                <a:gd name="T40" fmla="*/ 3 w 12"/>
                <a:gd name="T41" fmla="*/ 0 h 5"/>
                <a:gd name="T42" fmla="*/ 3 w 12"/>
                <a:gd name="T43" fmla="*/ 0 h 5"/>
                <a:gd name="T44" fmla="*/ 4 w 12"/>
                <a:gd name="T45" fmla="*/ 0 h 5"/>
                <a:gd name="T46" fmla="*/ 5 w 12"/>
                <a:gd name="T47" fmla="*/ 0 h 5"/>
                <a:gd name="T48" fmla="*/ 6 w 12"/>
                <a:gd name="T49" fmla="*/ 0 h 5"/>
                <a:gd name="T50" fmla="*/ 6 w 12"/>
                <a:gd name="T51" fmla="*/ 0 h 5"/>
                <a:gd name="T52" fmla="*/ 8 w 12"/>
                <a:gd name="T53" fmla="*/ 0 h 5"/>
                <a:gd name="T54" fmla="*/ 8 w 12"/>
                <a:gd name="T55" fmla="*/ 0 h 5"/>
                <a:gd name="T56" fmla="*/ 9 w 12"/>
                <a:gd name="T57" fmla="*/ 0 h 5"/>
                <a:gd name="T58" fmla="*/ 10 w 12"/>
                <a:gd name="T59" fmla="*/ 0 h 5"/>
                <a:gd name="T60" fmla="*/ 10 w 12"/>
                <a:gd name="T61" fmla="*/ 0 h 5"/>
                <a:gd name="T62" fmla="*/ 11 w 12"/>
                <a:gd name="T63" fmla="*/ 0 h 5"/>
                <a:gd name="T64" fmla="*/ 10 w 12"/>
                <a:gd name="T6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 h="5">
                  <a:moveTo>
                    <a:pt x="10" y="4"/>
                  </a:moveTo>
                  <a:lnTo>
                    <a:pt x="10" y="4"/>
                  </a:lnTo>
                  <a:lnTo>
                    <a:pt x="10" y="2"/>
                  </a:lnTo>
                  <a:lnTo>
                    <a:pt x="9" y="2"/>
                  </a:lnTo>
                  <a:lnTo>
                    <a:pt x="8" y="2"/>
                  </a:lnTo>
                  <a:lnTo>
                    <a:pt x="8" y="2"/>
                  </a:lnTo>
                  <a:lnTo>
                    <a:pt x="6" y="2"/>
                  </a:lnTo>
                  <a:lnTo>
                    <a:pt x="6" y="2"/>
                  </a:lnTo>
                  <a:lnTo>
                    <a:pt x="5" y="2"/>
                  </a:lnTo>
                  <a:lnTo>
                    <a:pt x="4" y="2"/>
                  </a:lnTo>
                  <a:lnTo>
                    <a:pt x="3" y="4"/>
                  </a:lnTo>
                  <a:lnTo>
                    <a:pt x="3" y="4"/>
                  </a:lnTo>
                  <a:lnTo>
                    <a:pt x="2" y="4"/>
                  </a:lnTo>
                  <a:lnTo>
                    <a:pt x="1" y="4"/>
                  </a:lnTo>
                  <a:lnTo>
                    <a:pt x="1" y="4"/>
                  </a:lnTo>
                  <a:lnTo>
                    <a:pt x="0" y="4"/>
                  </a:lnTo>
                  <a:lnTo>
                    <a:pt x="0" y="0"/>
                  </a:lnTo>
                  <a:lnTo>
                    <a:pt x="1" y="0"/>
                  </a:lnTo>
                  <a:lnTo>
                    <a:pt x="1" y="0"/>
                  </a:lnTo>
                  <a:lnTo>
                    <a:pt x="2" y="0"/>
                  </a:lnTo>
                  <a:lnTo>
                    <a:pt x="3" y="0"/>
                  </a:lnTo>
                  <a:lnTo>
                    <a:pt x="3" y="0"/>
                  </a:lnTo>
                  <a:lnTo>
                    <a:pt x="4" y="0"/>
                  </a:lnTo>
                  <a:lnTo>
                    <a:pt x="5" y="0"/>
                  </a:lnTo>
                  <a:lnTo>
                    <a:pt x="6" y="0"/>
                  </a:lnTo>
                  <a:lnTo>
                    <a:pt x="6" y="0"/>
                  </a:lnTo>
                  <a:lnTo>
                    <a:pt x="8" y="0"/>
                  </a:lnTo>
                  <a:lnTo>
                    <a:pt x="8" y="0"/>
                  </a:lnTo>
                  <a:lnTo>
                    <a:pt x="9" y="0"/>
                  </a:lnTo>
                  <a:lnTo>
                    <a:pt x="10" y="0"/>
                  </a:lnTo>
                  <a:lnTo>
                    <a:pt x="10" y="0"/>
                  </a:lnTo>
                  <a:lnTo>
                    <a:pt x="11" y="0"/>
                  </a:lnTo>
                  <a:lnTo>
                    <a:pt x="1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6" name="Freeform 132"/>
            <p:cNvSpPr>
              <a:spLocks/>
            </p:cNvSpPr>
            <p:nvPr/>
          </p:nvSpPr>
          <p:spPr bwMode="auto">
            <a:xfrm>
              <a:off x="6065" y="783"/>
              <a:ext cx="3" cy="4"/>
            </a:xfrm>
            <a:custGeom>
              <a:avLst/>
              <a:gdLst>
                <a:gd name="T0" fmla="*/ 2 w 3"/>
                <a:gd name="T1" fmla="*/ 1 h 4"/>
                <a:gd name="T2" fmla="*/ 2 w 3"/>
                <a:gd name="T3" fmla="*/ 2 h 4"/>
                <a:gd name="T4" fmla="*/ 2 w 3"/>
                <a:gd name="T5" fmla="*/ 2 h 4"/>
                <a:gd name="T6" fmla="*/ 1 w 3"/>
                <a:gd name="T7" fmla="*/ 3 h 4"/>
                <a:gd name="T8" fmla="*/ 1 w 3"/>
                <a:gd name="T9" fmla="*/ 3 h 4"/>
                <a:gd name="T10" fmla="*/ 1 w 3"/>
                <a:gd name="T11" fmla="*/ 2 h 4"/>
                <a:gd name="T12" fmla="*/ 1 w 3"/>
                <a:gd name="T13" fmla="*/ 2 h 4"/>
                <a:gd name="T14" fmla="*/ 0 w 3"/>
                <a:gd name="T15" fmla="*/ 2 h 4"/>
                <a:gd name="T16" fmla="*/ 0 w 3"/>
                <a:gd name="T17" fmla="*/ 0 h 4"/>
                <a:gd name="T18" fmla="*/ 1 w 3"/>
                <a:gd name="T19" fmla="*/ 1 h 4"/>
                <a:gd name="T20" fmla="*/ 1 w 3"/>
                <a:gd name="T21" fmla="*/ 1 h 4"/>
                <a:gd name="T22" fmla="*/ 1 w 3"/>
                <a:gd name="T23" fmla="*/ 2 h 4"/>
                <a:gd name="T24" fmla="*/ 1 w 3"/>
                <a:gd name="T25" fmla="*/ 2 h 4"/>
                <a:gd name="T26" fmla="*/ 2 w 3"/>
                <a:gd name="T27" fmla="*/ 1 h 4"/>
                <a:gd name="T28" fmla="*/ 2 w 3"/>
                <a:gd name="T29" fmla="*/ 1 h 4"/>
                <a:gd name="T30" fmla="*/ 2 w 3"/>
                <a:gd name="T31" fmla="*/ 2 h 4"/>
                <a:gd name="T32" fmla="*/ 2 w 3"/>
                <a:gd name="T33" fmla="*/ 1 h 4"/>
                <a:gd name="T34" fmla="*/ 2 w 3"/>
                <a:gd name="T35" fmla="*/ 2 h 4"/>
                <a:gd name="T36" fmla="*/ 2 w 3"/>
                <a:gd name="T37" fmla="*/ 2 h 4"/>
                <a:gd name="T38" fmla="*/ 2 w 3"/>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4">
                  <a:moveTo>
                    <a:pt x="2" y="1"/>
                  </a:moveTo>
                  <a:lnTo>
                    <a:pt x="2" y="2"/>
                  </a:lnTo>
                  <a:lnTo>
                    <a:pt x="2" y="2"/>
                  </a:lnTo>
                  <a:lnTo>
                    <a:pt x="1" y="3"/>
                  </a:lnTo>
                  <a:lnTo>
                    <a:pt x="1" y="3"/>
                  </a:lnTo>
                  <a:lnTo>
                    <a:pt x="1" y="2"/>
                  </a:lnTo>
                  <a:lnTo>
                    <a:pt x="1" y="2"/>
                  </a:lnTo>
                  <a:lnTo>
                    <a:pt x="0" y="2"/>
                  </a:lnTo>
                  <a:lnTo>
                    <a:pt x="0" y="0"/>
                  </a:lnTo>
                  <a:lnTo>
                    <a:pt x="1" y="1"/>
                  </a:lnTo>
                  <a:lnTo>
                    <a:pt x="1" y="1"/>
                  </a:lnTo>
                  <a:lnTo>
                    <a:pt x="1" y="2"/>
                  </a:lnTo>
                  <a:lnTo>
                    <a:pt x="1" y="2"/>
                  </a:lnTo>
                  <a:lnTo>
                    <a:pt x="2" y="1"/>
                  </a:lnTo>
                  <a:lnTo>
                    <a:pt x="2" y="1"/>
                  </a:lnTo>
                  <a:lnTo>
                    <a:pt x="2" y="2"/>
                  </a:lnTo>
                  <a:lnTo>
                    <a:pt x="2" y="1"/>
                  </a:lnTo>
                  <a:lnTo>
                    <a:pt x="2" y="2"/>
                  </a:lnTo>
                  <a:lnTo>
                    <a:pt x="2" y="2"/>
                  </a:lnTo>
                  <a:lnTo>
                    <a:pt x="2"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7" name="Freeform 133"/>
            <p:cNvSpPr>
              <a:spLocks/>
            </p:cNvSpPr>
            <p:nvPr/>
          </p:nvSpPr>
          <p:spPr bwMode="auto">
            <a:xfrm>
              <a:off x="6051" y="787"/>
              <a:ext cx="17" cy="8"/>
            </a:xfrm>
            <a:custGeom>
              <a:avLst/>
              <a:gdLst>
                <a:gd name="T0" fmla="*/ 0 w 17"/>
                <a:gd name="T1" fmla="*/ 6 h 8"/>
                <a:gd name="T2" fmla="*/ 0 w 17"/>
                <a:gd name="T3" fmla="*/ 6 h 8"/>
                <a:gd name="T4" fmla="*/ 1 w 17"/>
                <a:gd name="T5" fmla="*/ 7 h 8"/>
                <a:gd name="T6" fmla="*/ 2 w 17"/>
                <a:gd name="T7" fmla="*/ 7 h 8"/>
                <a:gd name="T8" fmla="*/ 2 w 17"/>
                <a:gd name="T9" fmla="*/ 6 h 8"/>
                <a:gd name="T10" fmla="*/ 3 w 17"/>
                <a:gd name="T11" fmla="*/ 6 h 8"/>
                <a:gd name="T12" fmla="*/ 4 w 17"/>
                <a:gd name="T13" fmla="*/ 6 h 8"/>
                <a:gd name="T14" fmla="*/ 5 w 17"/>
                <a:gd name="T15" fmla="*/ 6 h 8"/>
                <a:gd name="T16" fmla="*/ 6 w 17"/>
                <a:gd name="T17" fmla="*/ 5 h 8"/>
                <a:gd name="T18" fmla="*/ 7 w 17"/>
                <a:gd name="T19" fmla="*/ 5 h 8"/>
                <a:gd name="T20" fmla="*/ 8 w 17"/>
                <a:gd name="T21" fmla="*/ 4 h 8"/>
                <a:gd name="T22" fmla="*/ 10 w 17"/>
                <a:gd name="T23" fmla="*/ 4 h 8"/>
                <a:gd name="T24" fmla="*/ 10 w 17"/>
                <a:gd name="T25" fmla="*/ 3 h 8"/>
                <a:gd name="T26" fmla="*/ 12 w 17"/>
                <a:gd name="T27" fmla="*/ 3 h 8"/>
                <a:gd name="T28" fmla="*/ 13 w 17"/>
                <a:gd name="T29" fmla="*/ 2 h 8"/>
                <a:gd name="T30" fmla="*/ 14 w 17"/>
                <a:gd name="T31" fmla="*/ 2 h 8"/>
                <a:gd name="T32" fmla="*/ 15 w 17"/>
                <a:gd name="T33" fmla="*/ 1 h 8"/>
                <a:gd name="T34" fmla="*/ 16 w 17"/>
                <a:gd name="T35" fmla="*/ 1 h 8"/>
                <a:gd name="T36" fmla="*/ 15 w 17"/>
                <a:gd name="T37" fmla="*/ 0 h 8"/>
                <a:gd name="T38" fmla="*/ 14 w 17"/>
                <a:gd name="T39" fmla="*/ 1 h 8"/>
                <a:gd name="T40" fmla="*/ 13 w 17"/>
                <a:gd name="T41" fmla="*/ 1 h 8"/>
                <a:gd name="T42" fmla="*/ 12 w 17"/>
                <a:gd name="T43" fmla="*/ 2 h 8"/>
                <a:gd name="T44" fmla="*/ 11 w 17"/>
                <a:gd name="T45" fmla="*/ 2 h 8"/>
                <a:gd name="T46" fmla="*/ 10 w 17"/>
                <a:gd name="T47" fmla="*/ 3 h 8"/>
                <a:gd name="T48" fmla="*/ 9 w 17"/>
                <a:gd name="T49" fmla="*/ 3 h 8"/>
                <a:gd name="T50" fmla="*/ 8 w 17"/>
                <a:gd name="T51" fmla="*/ 4 h 8"/>
                <a:gd name="T52" fmla="*/ 6 w 17"/>
                <a:gd name="T53" fmla="*/ 4 h 8"/>
                <a:gd name="T54" fmla="*/ 6 w 17"/>
                <a:gd name="T55" fmla="*/ 5 h 8"/>
                <a:gd name="T56" fmla="*/ 5 w 17"/>
                <a:gd name="T57" fmla="*/ 5 h 8"/>
                <a:gd name="T58" fmla="*/ 4 w 17"/>
                <a:gd name="T59" fmla="*/ 5 h 8"/>
                <a:gd name="T60" fmla="*/ 3 w 17"/>
                <a:gd name="T61" fmla="*/ 6 h 8"/>
                <a:gd name="T62" fmla="*/ 2 w 17"/>
                <a:gd name="T63" fmla="*/ 6 h 8"/>
                <a:gd name="T64" fmla="*/ 1 w 17"/>
                <a:gd name="T65" fmla="*/ 6 h 8"/>
                <a:gd name="T66" fmla="*/ 0 w 17"/>
                <a:gd name="T67" fmla="*/ 6 h 8"/>
                <a:gd name="T68" fmla="*/ 0 w 17"/>
                <a:gd name="T6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8">
                  <a:moveTo>
                    <a:pt x="0" y="6"/>
                  </a:moveTo>
                  <a:lnTo>
                    <a:pt x="0" y="6"/>
                  </a:lnTo>
                  <a:lnTo>
                    <a:pt x="1" y="7"/>
                  </a:lnTo>
                  <a:lnTo>
                    <a:pt x="2" y="7"/>
                  </a:lnTo>
                  <a:lnTo>
                    <a:pt x="2" y="6"/>
                  </a:lnTo>
                  <a:lnTo>
                    <a:pt x="3" y="6"/>
                  </a:lnTo>
                  <a:lnTo>
                    <a:pt x="4" y="6"/>
                  </a:lnTo>
                  <a:lnTo>
                    <a:pt x="5" y="6"/>
                  </a:lnTo>
                  <a:lnTo>
                    <a:pt x="6" y="5"/>
                  </a:lnTo>
                  <a:lnTo>
                    <a:pt x="7" y="5"/>
                  </a:lnTo>
                  <a:lnTo>
                    <a:pt x="8" y="4"/>
                  </a:lnTo>
                  <a:lnTo>
                    <a:pt x="10" y="4"/>
                  </a:lnTo>
                  <a:lnTo>
                    <a:pt x="10" y="3"/>
                  </a:lnTo>
                  <a:lnTo>
                    <a:pt x="12" y="3"/>
                  </a:lnTo>
                  <a:lnTo>
                    <a:pt x="13" y="2"/>
                  </a:lnTo>
                  <a:lnTo>
                    <a:pt x="14" y="2"/>
                  </a:lnTo>
                  <a:lnTo>
                    <a:pt x="15" y="1"/>
                  </a:lnTo>
                  <a:lnTo>
                    <a:pt x="16" y="1"/>
                  </a:lnTo>
                  <a:lnTo>
                    <a:pt x="15" y="0"/>
                  </a:lnTo>
                  <a:lnTo>
                    <a:pt x="14" y="1"/>
                  </a:lnTo>
                  <a:lnTo>
                    <a:pt x="13" y="1"/>
                  </a:lnTo>
                  <a:lnTo>
                    <a:pt x="12" y="2"/>
                  </a:lnTo>
                  <a:lnTo>
                    <a:pt x="11" y="2"/>
                  </a:lnTo>
                  <a:lnTo>
                    <a:pt x="10" y="3"/>
                  </a:lnTo>
                  <a:lnTo>
                    <a:pt x="9" y="3"/>
                  </a:lnTo>
                  <a:lnTo>
                    <a:pt x="8" y="4"/>
                  </a:lnTo>
                  <a:lnTo>
                    <a:pt x="6" y="4"/>
                  </a:lnTo>
                  <a:lnTo>
                    <a:pt x="6" y="5"/>
                  </a:lnTo>
                  <a:lnTo>
                    <a:pt x="5" y="5"/>
                  </a:lnTo>
                  <a:lnTo>
                    <a:pt x="4" y="5"/>
                  </a:lnTo>
                  <a:lnTo>
                    <a:pt x="3" y="6"/>
                  </a:lnTo>
                  <a:lnTo>
                    <a:pt x="2" y="6"/>
                  </a:lnTo>
                  <a:lnTo>
                    <a:pt x="1" y="6"/>
                  </a:lnTo>
                  <a:lnTo>
                    <a:pt x="0" y="6"/>
                  </a:lnTo>
                  <a:lnTo>
                    <a:pt x="0" y="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8" name="Freeform 134"/>
            <p:cNvSpPr>
              <a:spLocks/>
            </p:cNvSpPr>
            <p:nvPr/>
          </p:nvSpPr>
          <p:spPr bwMode="auto">
            <a:xfrm>
              <a:off x="6044" y="790"/>
              <a:ext cx="2" cy="4"/>
            </a:xfrm>
            <a:custGeom>
              <a:avLst/>
              <a:gdLst>
                <a:gd name="T0" fmla="*/ 0 w 2"/>
                <a:gd name="T1" fmla="*/ 0 h 4"/>
                <a:gd name="T2" fmla="*/ 0 w 2"/>
                <a:gd name="T3" fmla="*/ 0 h 4"/>
                <a:gd name="T4" fmla="*/ 0 w 2"/>
                <a:gd name="T5" fmla="*/ 0 h 4"/>
                <a:gd name="T6" fmla="*/ 0 w 2"/>
                <a:gd name="T7" fmla="*/ 0 h 4"/>
                <a:gd name="T8" fmla="*/ 0 w 2"/>
                <a:gd name="T9" fmla="*/ 1 h 4"/>
                <a:gd name="T10" fmla="*/ 1 w 2"/>
                <a:gd name="T11" fmla="*/ 1 h 4"/>
                <a:gd name="T12" fmla="*/ 1 w 2"/>
                <a:gd name="T13" fmla="*/ 2 h 4"/>
                <a:gd name="T14" fmla="*/ 1 w 2"/>
                <a:gd name="T15" fmla="*/ 2 h 4"/>
                <a:gd name="T16" fmla="*/ 1 w 2"/>
                <a:gd name="T17" fmla="*/ 3 h 4"/>
                <a:gd name="T18" fmla="*/ 1 w 2"/>
                <a:gd name="T19" fmla="*/ 3 h 4"/>
                <a:gd name="T20" fmla="*/ 1 w 2"/>
                <a:gd name="T21" fmla="*/ 3 h 4"/>
                <a:gd name="T22" fmla="*/ 1 w 2"/>
                <a:gd name="T23" fmla="*/ 2 h 4"/>
                <a:gd name="T24" fmla="*/ 1 w 2"/>
                <a:gd name="T25" fmla="*/ 2 h 4"/>
                <a:gd name="T26" fmla="*/ 1 w 2"/>
                <a:gd name="T27" fmla="*/ 2 h 4"/>
                <a:gd name="T28" fmla="*/ 1 w 2"/>
                <a:gd name="T29" fmla="*/ 1 h 4"/>
                <a:gd name="T30" fmla="*/ 1 w 2"/>
                <a:gd name="T31" fmla="*/ 0 h 4"/>
                <a:gd name="T32" fmla="*/ 0 w 2"/>
                <a:gd name="T33" fmla="*/ 0 h 4"/>
                <a:gd name="T34" fmla="*/ 0 w 2"/>
                <a:gd name="T35" fmla="*/ 0 h 4"/>
                <a:gd name="T36" fmla="*/ 0 w 2"/>
                <a:gd name="T37" fmla="*/ 0 h 4"/>
                <a:gd name="T38" fmla="*/ 0 w 2"/>
                <a:gd name="T3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 h="4">
                  <a:moveTo>
                    <a:pt x="0" y="0"/>
                  </a:moveTo>
                  <a:lnTo>
                    <a:pt x="0" y="0"/>
                  </a:lnTo>
                  <a:lnTo>
                    <a:pt x="0" y="0"/>
                  </a:lnTo>
                  <a:lnTo>
                    <a:pt x="0" y="0"/>
                  </a:lnTo>
                  <a:lnTo>
                    <a:pt x="0" y="1"/>
                  </a:lnTo>
                  <a:lnTo>
                    <a:pt x="1" y="1"/>
                  </a:lnTo>
                  <a:lnTo>
                    <a:pt x="1" y="2"/>
                  </a:lnTo>
                  <a:lnTo>
                    <a:pt x="1" y="2"/>
                  </a:lnTo>
                  <a:lnTo>
                    <a:pt x="1" y="3"/>
                  </a:lnTo>
                  <a:lnTo>
                    <a:pt x="1" y="3"/>
                  </a:lnTo>
                  <a:lnTo>
                    <a:pt x="1" y="3"/>
                  </a:lnTo>
                  <a:lnTo>
                    <a:pt x="1" y="2"/>
                  </a:lnTo>
                  <a:lnTo>
                    <a:pt x="1" y="2"/>
                  </a:lnTo>
                  <a:lnTo>
                    <a:pt x="1" y="2"/>
                  </a:lnTo>
                  <a:lnTo>
                    <a:pt x="1" y="1"/>
                  </a:lnTo>
                  <a:lnTo>
                    <a:pt x="1" y="0"/>
                  </a:lnTo>
                  <a:lnTo>
                    <a:pt x="0" y="0"/>
                  </a:lnTo>
                  <a:lnTo>
                    <a:pt x="0"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59" name="Freeform 135"/>
            <p:cNvSpPr>
              <a:spLocks/>
            </p:cNvSpPr>
            <p:nvPr/>
          </p:nvSpPr>
          <p:spPr bwMode="auto">
            <a:xfrm>
              <a:off x="6035" y="785"/>
              <a:ext cx="3" cy="6"/>
            </a:xfrm>
            <a:custGeom>
              <a:avLst/>
              <a:gdLst>
                <a:gd name="T0" fmla="*/ 0 w 3"/>
                <a:gd name="T1" fmla="*/ 0 h 6"/>
                <a:gd name="T2" fmla="*/ 0 w 3"/>
                <a:gd name="T3" fmla="*/ 0 h 6"/>
                <a:gd name="T4" fmla="*/ 1 w 3"/>
                <a:gd name="T5" fmla="*/ 0 h 6"/>
                <a:gd name="T6" fmla="*/ 1 w 3"/>
                <a:gd name="T7" fmla="*/ 0 h 6"/>
                <a:gd name="T8" fmla="*/ 1 w 3"/>
                <a:gd name="T9" fmla="*/ 0 h 6"/>
                <a:gd name="T10" fmla="*/ 2 w 3"/>
                <a:gd name="T11" fmla="*/ 0 h 6"/>
                <a:gd name="T12" fmla="*/ 2 w 3"/>
                <a:gd name="T13" fmla="*/ 0 h 6"/>
                <a:gd name="T14" fmla="*/ 2 w 3"/>
                <a:gd name="T15" fmla="*/ 5 h 6"/>
                <a:gd name="T16" fmla="*/ 1 w 3"/>
                <a:gd name="T17" fmla="*/ 5 h 6"/>
                <a:gd name="T18" fmla="*/ 1 w 3"/>
                <a:gd name="T19" fmla="*/ 5 h 6"/>
                <a:gd name="T20" fmla="*/ 1 w 3"/>
                <a:gd name="T21" fmla="*/ 5 h 6"/>
                <a:gd name="T22" fmla="*/ 1 w 3"/>
                <a:gd name="T23" fmla="*/ 5 h 6"/>
                <a:gd name="T24" fmla="*/ 0 w 3"/>
                <a:gd name="T25" fmla="*/ 5 h 6"/>
                <a:gd name="T26" fmla="*/ 0 w 3"/>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0" y="0"/>
                  </a:moveTo>
                  <a:lnTo>
                    <a:pt x="0" y="0"/>
                  </a:lnTo>
                  <a:lnTo>
                    <a:pt x="1" y="0"/>
                  </a:lnTo>
                  <a:lnTo>
                    <a:pt x="1" y="0"/>
                  </a:lnTo>
                  <a:lnTo>
                    <a:pt x="1" y="0"/>
                  </a:lnTo>
                  <a:lnTo>
                    <a:pt x="2" y="0"/>
                  </a:lnTo>
                  <a:lnTo>
                    <a:pt x="2" y="0"/>
                  </a:lnTo>
                  <a:lnTo>
                    <a:pt x="2" y="5"/>
                  </a:lnTo>
                  <a:lnTo>
                    <a:pt x="1" y="5"/>
                  </a:lnTo>
                  <a:lnTo>
                    <a:pt x="1" y="5"/>
                  </a:lnTo>
                  <a:lnTo>
                    <a:pt x="1" y="5"/>
                  </a:lnTo>
                  <a:lnTo>
                    <a:pt x="1" y="5"/>
                  </a:lnTo>
                  <a:lnTo>
                    <a:pt x="0" y="5"/>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0" name="Freeform 136"/>
            <p:cNvSpPr>
              <a:spLocks/>
            </p:cNvSpPr>
            <p:nvPr/>
          </p:nvSpPr>
          <p:spPr bwMode="auto">
            <a:xfrm>
              <a:off x="6029" y="779"/>
              <a:ext cx="3" cy="7"/>
            </a:xfrm>
            <a:custGeom>
              <a:avLst/>
              <a:gdLst>
                <a:gd name="T0" fmla="*/ 2 w 3"/>
                <a:gd name="T1" fmla="*/ 0 h 7"/>
                <a:gd name="T2" fmla="*/ 2 w 3"/>
                <a:gd name="T3" fmla="*/ 0 h 7"/>
                <a:gd name="T4" fmla="*/ 0 w 3"/>
                <a:gd name="T5" fmla="*/ 6 h 7"/>
                <a:gd name="T6" fmla="*/ 0 w 3"/>
                <a:gd name="T7" fmla="*/ 6 h 7"/>
                <a:gd name="T8" fmla="*/ 1 w 3"/>
                <a:gd name="T9" fmla="*/ 0 h 7"/>
                <a:gd name="T10" fmla="*/ 2 w 3"/>
                <a:gd name="T11" fmla="*/ 1 h 7"/>
                <a:gd name="T12" fmla="*/ 2 w 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2" y="0"/>
                  </a:moveTo>
                  <a:lnTo>
                    <a:pt x="2" y="0"/>
                  </a:lnTo>
                  <a:lnTo>
                    <a:pt x="0" y="6"/>
                  </a:lnTo>
                  <a:lnTo>
                    <a:pt x="0" y="6"/>
                  </a:lnTo>
                  <a:lnTo>
                    <a:pt x="1" y="0"/>
                  </a:lnTo>
                  <a:lnTo>
                    <a:pt x="2" y="1"/>
                  </a:lnTo>
                  <a:lnTo>
                    <a:pt x="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1" name="Freeform 137"/>
            <p:cNvSpPr>
              <a:spLocks/>
            </p:cNvSpPr>
            <p:nvPr/>
          </p:nvSpPr>
          <p:spPr bwMode="auto">
            <a:xfrm>
              <a:off x="6004" y="705"/>
              <a:ext cx="102" cy="73"/>
            </a:xfrm>
            <a:custGeom>
              <a:avLst/>
              <a:gdLst>
                <a:gd name="T0" fmla="*/ 3 w 102"/>
                <a:gd name="T1" fmla="*/ 20 h 73"/>
                <a:gd name="T2" fmla="*/ 5 w 102"/>
                <a:gd name="T3" fmla="*/ 20 h 73"/>
                <a:gd name="T4" fmla="*/ 7 w 102"/>
                <a:gd name="T5" fmla="*/ 19 h 73"/>
                <a:gd name="T6" fmla="*/ 9 w 102"/>
                <a:gd name="T7" fmla="*/ 19 h 73"/>
                <a:gd name="T8" fmla="*/ 13 w 102"/>
                <a:gd name="T9" fmla="*/ 20 h 73"/>
                <a:gd name="T10" fmla="*/ 15 w 102"/>
                <a:gd name="T11" fmla="*/ 21 h 73"/>
                <a:gd name="T12" fmla="*/ 16 w 102"/>
                <a:gd name="T13" fmla="*/ 23 h 73"/>
                <a:gd name="T14" fmla="*/ 16 w 102"/>
                <a:gd name="T15" fmla="*/ 26 h 73"/>
                <a:gd name="T16" fmla="*/ 26 w 102"/>
                <a:gd name="T17" fmla="*/ 29 h 73"/>
                <a:gd name="T18" fmla="*/ 27 w 102"/>
                <a:gd name="T19" fmla="*/ 28 h 73"/>
                <a:gd name="T20" fmla="*/ 29 w 102"/>
                <a:gd name="T21" fmla="*/ 27 h 73"/>
                <a:gd name="T22" fmla="*/ 32 w 102"/>
                <a:gd name="T23" fmla="*/ 26 h 73"/>
                <a:gd name="T24" fmla="*/ 34 w 102"/>
                <a:gd name="T25" fmla="*/ 26 h 73"/>
                <a:gd name="T26" fmla="*/ 38 w 102"/>
                <a:gd name="T27" fmla="*/ 26 h 73"/>
                <a:gd name="T28" fmla="*/ 41 w 102"/>
                <a:gd name="T29" fmla="*/ 26 h 73"/>
                <a:gd name="T30" fmla="*/ 45 w 102"/>
                <a:gd name="T31" fmla="*/ 27 h 73"/>
                <a:gd name="T32" fmla="*/ 51 w 102"/>
                <a:gd name="T33" fmla="*/ 28 h 73"/>
                <a:gd name="T34" fmla="*/ 55 w 102"/>
                <a:gd name="T35" fmla="*/ 30 h 73"/>
                <a:gd name="T36" fmla="*/ 61 w 102"/>
                <a:gd name="T37" fmla="*/ 32 h 73"/>
                <a:gd name="T38" fmla="*/ 66 w 102"/>
                <a:gd name="T39" fmla="*/ 35 h 73"/>
                <a:gd name="T40" fmla="*/ 74 w 102"/>
                <a:gd name="T41" fmla="*/ 40 h 73"/>
                <a:gd name="T42" fmla="*/ 80 w 102"/>
                <a:gd name="T43" fmla="*/ 44 h 73"/>
                <a:gd name="T44" fmla="*/ 86 w 102"/>
                <a:gd name="T45" fmla="*/ 51 h 73"/>
                <a:gd name="T46" fmla="*/ 94 w 102"/>
                <a:gd name="T47" fmla="*/ 57 h 73"/>
                <a:gd name="T48" fmla="*/ 98 w 102"/>
                <a:gd name="T49" fmla="*/ 64 h 73"/>
                <a:gd name="T50" fmla="*/ 99 w 102"/>
                <a:gd name="T51" fmla="*/ 66 h 73"/>
                <a:gd name="T52" fmla="*/ 100 w 102"/>
                <a:gd name="T53" fmla="*/ 68 h 73"/>
                <a:gd name="T54" fmla="*/ 101 w 102"/>
                <a:gd name="T55" fmla="*/ 71 h 73"/>
                <a:gd name="T56" fmla="*/ 101 w 102"/>
                <a:gd name="T57" fmla="*/ 70 h 73"/>
                <a:gd name="T58" fmla="*/ 101 w 102"/>
                <a:gd name="T59" fmla="*/ 67 h 73"/>
                <a:gd name="T60" fmla="*/ 101 w 102"/>
                <a:gd name="T61" fmla="*/ 64 h 73"/>
                <a:gd name="T62" fmla="*/ 100 w 102"/>
                <a:gd name="T63" fmla="*/ 61 h 73"/>
                <a:gd name="T64" fmla="*/ 100 w 102"/>
                <a:gd name="T65" fmla="*/ 57 h 73"/>
                <a:gd name="T66" fmla="*/ 98 w 102"/>
                <a:gd name="T67" fmla="*/ 53 h 73"/>
                <a:gd name="T68" fmla="*/ 96 w 102"/>
                <a:gd name="T69" fmla="*/ 49 h 73"/>
                <a:gd name="T70" fmla="*/ 93 w 102"/>
                <a:gd name="T71" fmla="*/ 45 h 73"/>
                <a:gd name="T72" fmla="*/ 89 w 102"/>
                <a:gd name="T73" fmla="*/ 41 h 73"/>
                <a:gd name="T74" fmla="*/ 85 w 102"/>
                <a:gd name="T75" fmla="*/ 37 h 73"/>
                <a:gd name="T76" fmla="*/ 81 w 102"/>
                <a:gd name="T77" fmla="*/ 33 h 73"/>
                <a:gd name="T78" fmla="*/ 76 w 102"/>
                <a:gd name="T79" fmla="*/ 30 h 73"/>
                <a:gd name="T80" fmla="*/ 69 w 102"/>
                <a:gd name="T81" fmla="*/ 27 h 73"/>
                <a:gd name="T82" fmla="*/ 62 w 102"/>
                <a:gd name="T83" fmla="*/ 24 h 73"/>
                <a:gd name="T84" fmla="*/ 55 w 102"/>
                <a:gd name="T85" fmla="*/ 22 h 73"/>
                <a:gd name="T86" fmla="*/ 46 w 102"/>
                <a:gd name="T87" fmla="*/ 19 h 73"/>
                <a:gd name="T88" fmla="*/ 39 w 102"/>
                <a:gd name="T89" fmla="*/ 18 h 73"/>
                <a:gd name="T90" fmla="*/ 34 w 102"/>
                <a:gd name="T91" fmla="*/ 18 h 73"/>
                <a:gd name="T92" fmla="*/ 29 w 102"/>
                <a:gd name="T93" fmla="*/ 18 h 73"/>
                <a:gd name="T94" fmla="*/ 26 w 102"/>
                <a:gd name="T95" fmla="*/ 18 h 73"/>
                <a:gd name="T96" fmla="*/ 24 w 102"/>
                <a:gd name="T97" fmla="*/ 18 h 73"/>
                <a:gd name="T98" fmla="*/ 21 w 102"/>
                <a:gd name="T99" fmla="*/ 18 h 73"/>
                <a:gd name="T100" fmla="*/ 19 w 102"/>
                <a:gd name="T101" fmla="*/ 18 h 73"/>
                <a:gd name="T102" fmla="*/ 17 w 102"/>
                <a:gd name="T103" fmla="*/ 18 h 73"/>
                <a:gd name="T104" fmla="*/ 0 w 102"/>
                <a:gd name="T105"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2" h="73">
                  <a:moveTo>
                    <a:pt x="0" y="5"/>
                  </a:moveTo>
                  <a:lnTo>
                    <a:pt x="3" y="20"/>
                  </a:lnTo>
                  <a:lnTo>
                    <a:pt x="4" y="20"/>
                  </a:lnTo>
                  <a:lnTo>
                    <a:pt x="5" y="20"/>
                  </a:lnTo>
                  <a:lnTo>
                    <a:pt x="6" y="19"/>
                  </a:lnTo>
                  <a:lnTo>
                    <a:pt x="7" y="19"/>
                  </a:lnTo>
                  <a:lnTo>
                    <a:pt x="8" y="19"/>
                  </a:lnTo>
                  <a:lnTo>
                    <a:pt x="9" y="19"/>
                  </a:lnTo>
                  <a:lnTo>
                    <a:pt x="11" y="19"/>
                  </a:lnTo>
                  <a:lnTo>
                    <a:pt x="13" y="20"/>
                  </a:lnTo>
                  <a:lnTo>
                    <a:pt x="14" y="21"/>
                  </a:lnTo>
                  <a:lnTo>
                    <a:pt x="15" y="21"/>
                  </a:lnTo>
                  <a:lnTo>
                    <a:pt x="15" y="22"/>
                  </a:lnTo>
                  <a:lnTo>
                    <a:pt x="16" y="23"/>
                  </a:lnTo>
                  <a:lnTo>
                    <a:pt x="16" y="25"/>
                  </a:lnTo>
                  <a:lnTo>
                    <a:pt x="16" y="26"/>
                  </a:lnTo>
                  <a:lnTo>
                    <a:pt x="16" y="28"/>
                  </a:lnTo>
                  <a:lnTo>
                    <a:pt x="26" y="29"/>
                  </a:lnTo>
                  <a:lnTo>
                    <a:pt x="26" y="28"/>
                  </a:lnTo>
                  <a:lnTo>
                    <a:pt x="27" y="28"/>
                  </a:lnTo>
                  <a:lnTo>
                    <a:pt x="28" y="27"/>
                  </a:lnTo>
                  <a:lnTo>
                    <a:pt x="29" y="27"/>
                  </a:lnTo>
                  <a:lnTo>
                    <a:pt x="31" y="26"/>
                  </a:lnTo>
                  <a:lnTo>
                    <a:pt x="32" y="26"/>
                  </a:lnTo>
                  <a:lnTo>
                    <a:pt x="33" y="26"/>
                  </a:lnTo>
                  <a:lnTo>
                    <a:pt x="34" y="26"/>
                  </a:lnTo>
                  <a:lnTo>
                    <a:pt x="36" y="26"/>
                  </a:lnTo>
                  <a:lnTo>
                    <a:pt x="38" y="26"/>
                  </a:lnTo>
                  <a:lnTo>
                    <a:pt x="40" y="26"/>
                  </a:lnTo>
                  <a:lnTo>
                    <a:pt x="41" y="26"/>
                  </a:lnTo>
                  <a:lnTo>
                    <a:pt x="43" y="26"/>
                  </a:lnTo>
                  <a:lnTo>
                    <a:pt x="45" y="27"/>
                  </a:lnTo>
                  <a:lnTo>
                    <a:pt x="48" y="27"/>
                  </a:lnTo>
                  <a:lnTo>
                    <a:pt x="51" y="28"/>
                  </a:lnTo>
                  <a:lnTo>
                    <a:pt x="53" y="29"/>
                  </a:lnTo>
                  <a:lnTo>
                    <a:pt x="55" y="30"/>
                  </a:lnTo>
                  <a:lnTo>
                    <a:pt x="58" y="31"/>
                  </a:lnTo>
                  <a:lnTo>
                    <a:pt x="61" y="32"/>
                  </a:lnTo>
                  <a:lnTo>
                    <a:pt x="64" y="33"/>
                  </a:lnTo>
                  <a:lnTo>
                    <a:pt x="66" y="35"/>
                  </a:lnTo>
                  <a:lnTo>
                    <a:pt x="69" y="37"/>
                  </a:lnTo>
                  <a:lnTo>
                    <a:pt x="74" y="40"/>
                  </a:lnTo>
                  <a:lnTo>
                    <a:pt x="77" y="42"/>
                  </a:lnTo>
                  <a:lnTo>
                    <a:pt x="80" y="44"/>
                  </a:lnTo>
                  <a:lnTo>
                    <a:pt x="83" y="47"/>
                  </a:lnTo>
                  <a:lnTo>
                    <a:pt x="86" y="51"/>
                  </a:lnTo>
                  <a:lnTo>
                    <a:pt x="90" y="54"/>
                  </a:lnTo>
                  <a:lnTo>
                    <a:pt x="94" y="57"/>
                  </a:lnTo>
                  <a:lnTo>
                    <a:pt x="98" y="62"/>
                  </a:lnTo>
                  <a:lnTo>
                    <a:pt x="98" y="64"/>
                  </a:lnTo>
                  <a:lnTo>
                    <a:pt x="98" y="65"/>
                  </a:lnTo>
                  <a:lnTo>
                    <a:pt x="99" y="66"/>
                  </a:lnTo>
                  <a:lnTo>
                    <a:pt x="100" y="67"/>
                  </a:lnTo>
                  <a:lnTo>
                    <a:pt x="100" y="68"/>
                  </a:lnTo>
                  <a:lnTo>
                    <a:pt x="101" y="70"/>
                  </a:lnTo>
                  <a:lnTo>
                    <a:pt x="101" y="71"/>
                  </a:lnTo>
                  <a:lnTo>
                    <a:pt x="101" y="72"/>
                  </a:lnTo>
                  <a:lnTo>
                    <a:pt x="101" y="70"/>
                  </a:lnTo>
                  <a:lnTo>
                    <a:pt x="101" y="68"/>
                  </a:lnTo>
                  <a:lnTo>
                    <a:pt x="101" y="67"/>
                  </a:lnTo>
                  <a:lnTo>
                    <a:pt x="101" y="66"/>
                  </a:lnTo>
                  <a:lnTo>
                    <a:pt x="101" y="64"/>
                  </a:lnTo>
                  <a:lnTo>
                    <a:pt x="101" y="62"/>
                  </a:lnTo>
                  <a:lnTo>
                    <a:pt x="100" y="61"/>
                  </a:lnTo>
                  <a:lnTo>
                    <a:pt x="100" y="58"/>
                  </a:lnTo>
                  <a:lnTo>
                    <a:pt x="100" y="57"/>
                  </a:lnTo>
                  <a:lnTo>
                    <a:pt x="98" y="54"/>
                  </a:lnTo>
                  <a:lnTo>
                    <a:pt x="98" y="53"/>
                  </a:lnTo>
                  <a:lnTo>
                    <a:pt x="97" y="51"/>
                  </a:lnTo>
                  <a:lnTo>
                    <a:pt x="96" y="49"/>
                  </a:lnTo>
                  <a:lnTo>
                    <a:pt x="94" y="47"/>
                  </a:lnTo>
                  <a:lnTo>
                    <a:pt x="93" y="45"/>
                  </a:lnTo>
                  <a:lnTo>
                    <a:pt x="92" y="43"/>
                  </a:lnTo>
                  <a:lnTo>
                    <a:pt x="89" y="41"/>
                  </a:lnTo>
                  <a:lnTo>
                    <a:pt x="88" y="40"/>
                  </a:lnTo>
                  <a:lnTo>
                    <a:pt x="85" y="37"/>
                  </a:lnTo>
                  <a:lnTo>
                    <a:pt x="84" y="36"/>
                  </a:lnTo>
                  <a:lnTo>
                    <a:pt x="81" y="33"/>
                  </a:lnTo>
                  <a:lnTo>
                    <a:pt x="78" y="32"/>
                  </a:lnTo>
                  <a:lnTo>
                    <a:pt x="76" y="30"/>
                  </a:lnTo>
                  <a:lnTo>
                    <a:pt x="73" y="29"/>
                  </a:lnTo>
                  <a:lnTo>
                    <a:pt x="69" y="27"/>
                  </a:lnTo>
                  <a:lnTo>
                    <a:pt x="66" y="26"/>
                  </a:lnTo>
                  <a:lnTo>
                    <a:pt x="62" y="24"/>
                  </a:lnTo>
                  <a:lnTo>
                    <a:pt x="59" y="23"/>
                  </a:lnTo>
                  <a:lnTo>
                    <a:pt x="55" y="22"/>
                  </a:lnTo>
                  <a:lnTo>
                    <a:pt x="51" y="21"/>
                  </a:lnTo>
                  <a:lnTo>
                    <a:pt x="46" y="19"/>
                  </a:lnTo>
                  <a:lnTo>
                    <a:pt x="41" y="18"/>
                  </a:lnTo>
                  <a:lnTo>
                    <a:pt x="39" y="18"/>
                  </a:lnTo>
                  <a:lnTo>
                    <a:pt x="37" y="18"/>
                  </a:lnTo>
                  <a:lnTo>
                    <a:pt x="34" y="18"/>
                  </a:lnTo>
                  <a:lnTo>
                    <a:pt x="32" y="18"/>
                  </a:lnTo>
                  <a:lnTo>
                    <a:pt x="29" y="18"/>
                  </a:lnTo>
                  <a:lnTo>
                    <a:pt x="28" y="18"/>
                  </a:lnTo>
                  <a:lnTo>
                    <a:pt x="26" y="18"/>
                  </a:lnTo>
                  <a:lnTo>
                    <a:pt x="25" y="18"/>
                  </a:lnTo>
                  <a:lnTo>
                    <a:pt x="24" y="18"/>
                  </a:lnTo>
                  <a:lnTo>
                    <a:pt x="22" y="18"/>
                  </a:lnTo>
                  <a:lnTo>
                    <a:pt x="21" y="18"/>
                  </a:lnTo>
                  <a:lnTo>
                    <a:pt x="20" y="18"/>
                  </a:lnTo>
                  <a:lnTo>
                    <a:pt x="19" y="18"/>
                  </a:lnTo>
                  <a:lnTo>
                    <a:pt x="18" y="18"/>
                  </a:lnTo>
                  <a:lnTo>
                    <a:pt x="17" y="18"/>
                  </a:lnTo>
                  <a:lnTo>
                    <a:pt x="16" y="0"/>
                  </a:lnTo>
                  <a:lnTo>
                    <a:pt x="0"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2" name="Freeform 138"/>
            <p:cNvSpPr>
              <a:spLocks/>
            </p:cNvSpPr>
            <p:nvPr/>
          </p:nvSpPr>
          <p:spPr bwMode="auto">
            <a:xfrm>
              <a:off x="6002" y="710"/>
              <a:ext cx="3" cy="13"/>
            </a:xfrm>
            <a:custGeom>
              <a:avLst/>
              <a:gdLst>
                <a:gd name="T0" fmla="*/ 0 w 3"/>
                <a:gd name="T1" fmla="*/ 11 h 13"/>
                <a:gd name="T2" fmla="*/ 0 w 3"/>
                <a:gd name="T3" fmla="*/ 11 h 13"/>
                <a:gd name="T4" fmla="*/ 1 w 3"/>
                <a:gd name="T5" fmla="*/ 0 h 13"/>
                <a:gd name="T6" fmla="*/ 2 w 3"/>
                <a:gd name="T7" fmla="*/ 0 h 13"/>
                <a:gd name="T8" fmla="*/ 1 w 3"/>
                <a:gd name="T9" fmla="*/ 11 h 13"/>
                <a:gd name="T10" fmla="*/ 0 w 3"/>
                <a:gd name="T11" fmla="*/ 12 h 13"/>
                <a:gd name="T12" fmla="*/ 1 w 3"/>
                <a:gd name="T13" fmla="*/ 11 h 13"/>
                <a:gd name="T14" fmla="*/ 1 w 3"/>
                <a:gd name="T15" fmla="*/ 12 h 13"/>
                <a:gd name="T16" fmla="*/ 0 w 3"/>
                <a:gd name="T17" fmla="*/ 12 h 13"/>
                <a:gd name="T18" fmla="*/ 0 w 3"/>
                <a:gd name="T19"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3">
                  <a:moveTo>
                    <a:pt x="0" y="11"/>
                  </a:moveTo>
                  <a:lnTo>
                    <a:pt x="0" y="11"/>
                  </a:lnTo>
                  <a:lnTo>
                    <a:pt x="1" y="0"/>
                  </a:lnTo>
                  <a:lnTo>
                    <a:pt x="2" y="0"/>
                  </a:lnTo>
                  <a:lnTo>
                    <a:pt x="1" y="11"/>
                  </a:lnTo>
                  <a:lnTo>
                    <a:pt x="0" y="12"/>
                  </a:lnTo>
                  <a:lnTo>
                    <a:pt x="1" y="11"/>
                  </a:lnTo>
                  <a:lnTo>
                    <a:pt x="1" y="12"/>
                  </a:lnTo>
                  <a:lnTo>
                    <a:pt x="0" y="12"/>
                  </a:lnTo>
                  <a:lnTo>
                    <a:pt x="0"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3" name="Freeform 139"/>
            <p:cNvSpPr>
              <a:spLocks/>
            </p:cNvSpPr>
            <p:nvPr/>
          </p:nvSpPr>
          <p:spPr bwMode="auto">
            <a:xfrm>
              <a:off x="6008" y="726"/>
              <a:ext cx="8" cy="5"/>
            </a:xfrm>
            <a:custGeom>
              <a:avLst/>
              <a:gdLst>
                <a:gd name="T0" fmla="*/ 6 w 8"/>
                <a:gd name="T1" fmla="*/ 3 h 5"/>
                <a:gd name="T2" fmla="*/ 7 w 8"/>
                <a:gd name="T3" fmla="*/ 4 h 5"/>
                <a:gd name="T4" fmla="*/ 7 w 8"/>
                <a:gd name="T5" fmla="*/ 3 h 5"/>
                <a:gd name="T6" fmla="*/ 7 w 8"/>
                <a:gd name="T7" fmla="*/ 2 h 5"/>
                <a:gd name="T8" fmla="*/ 7 w 8"/>
                <a:gd name="T9" fmla="*/ 2 h 5"/>
                <a:gd name="T10" fmla="*/ 6 w 8"/>
                <a:gd name="T11" fmla="*/ 1 h 5"/>
                <a:gd name="T12" fmla="*/ 6 w 8"/>
                <a:gd name="T13" fmla="*/ 1 h 5"/>
                <a:gd name="T14" fmla="*/ 5 w 8"/>
                <a:gd name="T15" fmla="*/ 0 h 5"/>
                <a:gd name="T16" fmla="*/ 5 w 8"/>
                <a:gd name="T17" fmla="*/ 0 h 5"/>
                <a:gd name="T18" fmla="*/ 4 w 8"/>
                <a:gd name="T19" fmla="*/ 0 h 5"/>
                <a:gd name="T20" fmla="*/ 3 w 8"/>
                <a:gd name="T21" fmla="*/ 0 h 5"/>
                <a:gd name="T22" fmla="*/ 3 w 8"/>
                <a:gd name="T23" fmla="*/ 0 h 5"/>
                <a:gd name="T24" fmla="*/ 2 w 8"/>
                <a:gd name="T25" fmla="*/ 0 h 5"/>
                <a:gd name="T26" fmla="*/ 2 w 8"/>
                <a:gd name="T27" fmla="*/ 0 h 5"/>
                <a:gd name="T28" fmla="*/ 1 w 8"/>
                <a:gd name="T29" fmla="*/ 0 h 5"/>
                <a:gd name="T30" fmla="*/ 1 w 8"/>
                <a:gd name="T31" fmla="*/ 0 h 5"/>
                <a:gd name="T32" fmla="*/ 0 w 8"/>
                <a:gd name="T33" fmla="*/ 0 h 5"/>
                <a:gd name="T34" fmla="*/ 0 w 8"/>
                <a:gd name="T35" fmla="*/ 1 h 5"/>
                <a:gd name="T36" fmla="*/ 1 w 8"/>
                <a:gd name="T37" fmla="*/ 1 h 5"/>
                <a:gd name="T38" fmla="*/ 1 w 8"/>
                <a:gd name="T39" fmla="*/ 1 h 5"/>
                <a:gd name="T40" fmla="*/ 2 w 8"/>
                <a:gd name="T41" fmla="*/ 0 h 5"/>
                <a:gd name="T42" fmla="*/ 2 w 8"/>
                <a:gd name="T43" fmla="*/ 0 h 5"/>
                <a:gd name="T44" fmla="*/ 3 w 8"/>
                <a:gd name="T45" fmla="*/ 0 h 5"/>
                <a:gd name="T46" fmla="*/ 3 w 8"/>
                <a:gd name="T47" fmla="*/ 0 h 5"/>
                <a:gd name="T48" fmla="*/ 4 w 8"/>
                <a:gd name="T49" fmla="*/ 0 h 5"/>
                <a:gd name="T50" fmla="*/ 4 w 8"/>
                <a:gd name="T51" fmla="*/ 1 h 5"/>
                <a:gd name="T52" fmla="*/ 5 w 8"/>
                <a:gd name="T53" fmla="*/ 1 h 5"/>
                <a:gd name="T54" fmla="*/ 5 w 8"/>
                <a:gd name="T55" fmla="*/ 1 h 5"/>
                <a:gd name="T56" fmla="*/ 5 w 8"/>
                <a:gd name="T57" fmla="*/ 1 h 5"/>
                <a:gd name="T58" fmla="*/ 6 w 8"/>
                <a:gd name="T59" fmla="*/ 1 h 5"/>
                <a:gd name="T60" fmla="*/ 6 w 8"/>
                <a:gd name="T61" fmla="*/ 2 h 5"/>
                <a:gd name="T62" fmla="*/ 6 w 8"/>
                <a:gd name="T63" fmla="*/ 2 h 5"/>
                <a:gd name="T64" fmla="*/ 6 w 8"/>
                <a:gd name="T65" fmla="*/ 3 h 5"/>
                <a:gd name="T66" fmla="*/ 6 w 8"/>
                <a:gd name="T67" fmla="*/ 4 h 5"/>
                <a:gd name="T68" fmla="*/ 6 w 8"/>
                <a:gd name="T69" fmla="*/ 4 h 5"/>
                <a:gd name="T70" fmla="*/ 6 w 8"/>
                <a:gd name="T71" fmla="*/ 4 h 5"/>
                <a:gd name="T72" fmla="*/ 6 w 8"/>
                <a:gd name="T73" fmla="*/ 4 h 5"/>
                <a:gd name="T74" fmla="*/ 6 w 8"/>
                <a:gd name="T75" fmla="*/ 4 h 5"/>
                <a:gd name="T76" fmla="*/ 6 w 8"/>
                <a:gd name="T7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 h="5">
                  <a:moveTo>
                    <a:pt x="6" y="3"/>
                  </a:moveTo>
                  <a:lnTo>
                    <a:pt x="7" y="4"/>
                  </a:lnTo>
                  <a:lnTo>
                    <a:pt x="7" y="3"/>
                  </a:lnTo>
                  <a:lnTo>
                    <a:pt x="7" y="2"/>
                  </a:lnTo>
                  <a:lnTo>
                    <a:pt x="7" y="2"/>
                  </a:lnTo>
                  <a:lnTo>
                    <a:pt x="6" y="1"/>
                  </a:lnTo>
                  <a:lnTo>
                    <a:pt x="6" y="1"/>
                  </a:lnTo>
                  <a:lnTo>
                    <a:pt x="5" y="0"/>
                  </a:lnTo>
                  <a:lnTo>
                    <a:pt x="5" y="0"/>
                  </a:lnTo>
                  <a:lnTo>
                    <a:pt x="4" y="0"/>
                  </a:lnTo>
                  <a:lnTo>
                    <a:pt x="3" y="0"/>
                  </a:lnTo>
                  <a:lnTo>
                    <a:pt x="3" y="0"/>
                  </a:lnTo>
                  <a:lnTo>
                    <a:pt x="2" y="0"/>
                  </a:lnTo>
                  <a:lnTo>
                    <a:pt x="2" y="0"/>
                  </a:lnTo>
                  <a:lnTo>
                    <a:pt x="1" y="0"/>
                  </a:lnTo>
                  <a:lnTo>
                    <a:pt x="1" y="0"/>
                  </a:lnTo>
                  <a:lnTo>
                    <a:pt x="0" y="0"/>
                  </a:lnTo>
                  <a:lnTo>
                    <a:pt x="0" y="1"/>
                  </a:lnTo>
                  <a:lnTo>
                    <a:pt x="1" y="1"/>
                  </a:lnTo>
                  <a:lnTo>
                    <a:pt x="1" y="1"/>
                  </a:lnTo>
                  <a:lnTo>
                    <a:pt x="2" y="0"/>
                  </a:lnTo>
                  <a:lnTo>
                    <a:pt x="2" y="0"/>
                  </a:lnTo>
                  <a:lnTo>
                    <a:pt x="3" y="0"/>
                  </a:lnTo>
                  <a:lnTo>
                    <a:pt x="3" y="0"/>
                  </a:lnTo>
                  <a:lnTo>
                    <a:pt x="4" y="0"/>
                  </a:lnTo>
                  <a:lnTo>
                    <a:pt x="4" y="1"/>
                  </a:lnTo>
                  <a:lnTo>
                    <a:pt x="5" y="1"/>
                  </a:lnTo>
                  <a:lnTo>
                    <a:pt x="5" y="1"/>
                  </a:lnTo>
                  <a:lnTo>
                    <a:pt x="5" y="1"/>
                  </a:lnTo>
                  <a:lnTo>
                    <a:pt x="6" y="1"/>
                  </a:lnTo>
                  <a:lnTo>
                    <a:pt x="6" y="2"/>
                  </a:lnTo>
                  <a:lnTo>
                    <a:pt x="6" y="2"/>
                  </a:lnTo>
                  <a:lnTo>
                    <a:pt x="6" y="3"/>
                  </a:lnTo>
                  <a:lnTo>
                    <a:pt x="6" y="4"/>
                  </a:lnTo>
                  <a:lnTo>
                    <a:pt x="6" y="4"/>
                  </a:lnTo>
                  <a:lnTo>
                    <a:pt x="6" y="4"/>
                  </a:lnTo>
                  <a:lnTo>
                    <a:pt x="6" y="4"/>
                  </a:lnTo>
                  <a:lnTo>
                    <a:pt x="6" y="4"/>
                  </a:lnTo>
                  <a:lnTo>
                    <a:pt x="6"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4" name="Freeform 140"/>
            <p:cNvSpPr>
              <a:spLocks/>
            </p:cNvSpPr>
            <p:nvPr/>
          </p:nvSpPr>
          <p:spPr bwMode="auto">
            <a:xfrm>
              <a:off x="6021" y="730"/>
              <a:ext cx="7" cy="5"/>
            </a:xfrm>
            <a:custGeom>
              <a:avLst/>
              <a:gdLst>
                <a:gd name="T0" fmla="*/ 5 w 7"/>
                <a:gd name="T1" fmla="*/ 0 h 5"/>
                <a:gd name="T2" fmla="*/ 5 w 7"/>
                <a:gd name="T3" fmla="*/ 2 h 5"/>
                <a:gd name="T4" fmla="*/ 0 w 7"/>
                <a:gd name="T5" fmla="*/ 4 h 5"/>
                <a:gd name="T6" fmla="*/ 0 w 7"/>
                <a:gd name="T7" fmla="*/ 0 h 5"/>
                <a:gd name="T8" fmla="*/ 5 w 7"/>
                <a:gd name="T9" fmla="*/ 0 h 5"/>
                <a:gd name="T10" fmla="*/ 6 w 7"/>
                <a:gd name="T11" fmla="*/ 0 h 5"/>
                <a:gd name="T12" fmla="*/ 5 w 7"/>
                <a:gd name="T13" fmla="*/ 0 h 5"/>
                <a:gd name="T14" fmla="*/ 6 w 7"/>
                <a:gd name="T15" fmla="*/ 0 h 5"/>
                <a:gd name="T16" fmla="*/ 5 w 7"/>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5" y="0"/>
                  </a:moveTo>
                  <a:lnTo>
                    <a:pt x="5" y="2"/>
                  </a:lnTo>
                  <a:lnTo>
                    <a:pt x="0" y="4"/>
                  </a:lnTo>
                  <a:lnTo>
                    <a:pt x="0" y="0"/>
                  </a:lnTo>
                  <a:lnTo>
                    <a:pt x="5" y="0"/>
                  </a:lnTo>
                  <a:lnTo>
                    <a:pt x="6" y="0"/>
                  </a:lnTo>
                  <a:lnTo>
                    <a:pt x="5" y="0"/>
                  </a:lnTo>
                  <a:lnTo>
                    <a:pt x="6" y="0"/>
                  </a:lnTo>
                  <a:lnTo>
                    <a:pt x="5"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5" name="Freeform 141"/>
            <p:cNvSpPr>
              <a:spLocks/>
            </p:cNvSpPr>
            <p:nvPr/>
          </p:nvSpPr>
          <p:spPr bwMode="auto">
            <a:xfrm>
              <a:off x="6032" y="732"/>
              <a:ext cx="71" cy="35"/>
            </a:xfrm>
            <a:custGeom>
              <a:avLst/>
              <a:gdLst>
                <a:gd name="T0" fmla="*/ 70 w 71"/>
                <a:gd name="T1" fmla="*/ 33 h 35"/>
                <a:gd name="T2" fmla="*/ 63 w 71"/>
                <a:gd name="T3" fmla="*/ 26 h 35"/>
                <a:gd name="T4" fmla="*/ 57 w 71"/>
                <a:gd name="T5" fmla="*/ 20 h 35"/>
                <a:gd name="T6" fmla="*/ 49 w 71"/>
                <a:gd name="T7" fmla="*/ 15 h 35"/>
                <a:gd name="T8" fmla="*/ 43 w 71"/>
                <a:gd name="T9" fmla="*/ 11 h 35"/>
                <a:gd name="T10" fmla="*/ 37 w 71"/>
                <a:gd name="T11" fmla="*/ 8 h 35"/>
                <a:gd name="T12" fmla="*/ 31 w 71"/>
                <a:gd name="T13" fmla="*/ 5 h 35"/>
                <a:gd name="T14" fmla="*/ 26 w 71"/>
                <a:gd name="T15" fmla="*/ 3 h 35"/>
                <a:gd name="T16" fmla="*/ 22 w 71"/>
                <a:gd name="T17" fmla="*/ 2 h 35"/>
                <a:gd name="T18" fmla="*/ 16 w 71"/>
                <a:gd name="T19" fmla="*/ 1 h 35"/>
                <a:gd name="T20" fmla="*/ 13 w 71"/>
                <a:gd name="T21" fmla="*/ 0 h 35"/>
                <a:gd name="T22" fmla="*/ 9 w 71"/>
                <a:gd name="T23" fmla="*/ 0 h 35"/>
                <a:gd name="T24" fmla="*/ 6 w 71"/>
                <a:gd name="T25" fmla="*/ 1 h 35"/>
                <a:gd name="T26" fmla="*/ 4 w 71"/>
                <a:gd name="T27" fmla="*/ 1 h 35"/>
                <a:gd name="T28" fmla="*/ 2 w 71"/>
                <a:gd name="T29" fmla="*/ 2 h 35"/>
                <a:gd name="T30" fmla="*/ 0 w 71"/>
                <a:gd name="T31" fmla="*/ 2 h 35"/>
                <a:gd name="T32" fmla="*/ 0 w 71"/>
                <a:gd name="T33" fmla="*/ 3 h 35"/>
                <a:gd name="T34" fmla="*/ 1 w 71"/>
                <a:gd name="T35" fmla="*/ 3 h 35"/>
                <a:gd name="T36" fmla="*/ 2 w 71"/>
                <a:gd name="T37" fmla="*/ 2 h 35"/>
                <a:gd name="T38" fmla="*/ 4 w 71"/>
                <a:gd name="T39" fmla="*/ 2 h 35"/>
                <a:gd name="T40" fmla="*/ 6 w 71"/>
                <a:gd name="T41" fmla="*/ 1 h 35"/>
                <a:gd name="T42" fmla="*/ 9 w 71"/>
                <a:gd name="T43" fmla="*/ 1 h 35"/>
                <a:gd name="T44" fmla="*/ 13 w 71"/>
                <a:gd name="T45" fmla="*/ 1 h 35"/>
                <a:gd name="T46" fmla="*/ 16 w 71"/>
                <a:gd name="T47" fmla="*/ 2 h 35"/>
                <a:gd name="T48" fmla="*/ 22 w 71"/>
                <a:gd name="T49" fmla="*/ 3 h 35"/>
                <a:gd name="T50" fmla="*/ 26 w 71"/>
                <a:gd name="T51" fmla="*/ 4 h 35"/>
                <a:gd name="T52" fmla="*/ 31 w 71"/>
                <a:gd name="T53" fmla="*/ 6 h 35"/>
                <a:gd name="T54" fmla="*/ 37 w 71"/>
                <a:gd name="T55" fmla="*/ 9 h 35"/>
                <a:gd name="T56" fmla="*/ 42 w 71"/>
                <a:gd name="T57" fmla="*/ 12 h 35"/>
                <a:gd name="T58" fmla="*/ 48 w 71"/>
                <a:gd name="T59" fmla="*/ 16 h 35"/>
                <a:gd name="T60" fmla="*/ 55 w 71"/>
                <a:gd name="T61" fmla="*/ 21 h 35"/>
                <a:gd name="T62" fmla="*/ 62 w 71"/>
                <a:gd name="T63" fmla="*/ 27 h 35"/>
                <a:gd name="T64" fmla="*/ 69 w 71"/>
                <a:gd name="T65"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35">
                  <a:moveTo>
                    <a:pt x="70" y="33"/>
                  </a:moveTo>
                  <a:lnTo>
                    <a:pt x="70" y="33"/>
                  </a:lnTo>
                  <a:lnTo>
                    <a:pt x="66" y="30"/>
                  </a:lnTo>
                  <a:lnTo>
                    <a:pt x="63" y="26"/>
                  </a:lnTo>
                  <a:lnTo>
                    <a:pt x="60" y="23"/>
                  </a:lnTo>
                  <a:lnTo>
                    <a:pt x="57" y="20"/>
                  </a:lnTo>
                  <a:lnTo>
                    <a:pt x="53" y="18"/>
                  </a:lnTo>
                  <a:lnTo>
                    <a:pt x="49" y="15"/>
                  </a:lnTo>
                  <a:lnTo>
                    <a:pt x="46" y="13"/>
                  </a:lnTo>
                  <a:lnTo>
                    <a:pt x="43" y="11"/>
                  </a:lnTo>
                  <a:lnTo>
                    <a:pt x="40" y="9"/>
                  </a:lnTo>
                  <a:lnTo>
                    <a:pt x="37" y="8"/>
                  </a:lnTo>
                  <a:lnTo>
                    <a:pt x="34" y="6"/>
                  </a:lnTo>
                  <a:lnTo>
                    <a:pt x="31" y="5"/>
                  </a:lnTo>
                  <a:lnTo>
                    <a:pt x="29" y="4"/>
                  </a:lnTo>
                  <a:lnTo>
                    <a:pt x="26" y="3"/>
                  </a:lnTo>
                  <a:lnTo>
                    <a:pt x="24" y="2"/>
                  </a:lnTo>
                  <a:lnTo>
                    <a:pt x="22" y="2"/>
                  </a:lnTo>
                  <a:lnTo>
                    <a:pt x="19" y="1"/>
                  </a:lnTo>
                  <a:lnTo>
                    <a:pt x="16" y="1"/>
                  </a:lnTo>
                  <a:lnTo>
                    <a:pt x="14" y="1"/>
                  </a:lnTo>
                  <a:lnTo>
                    <a:pt x="13" y="0"/>
                  </a:lnTo>
                  <a:lnTo>
                    <a:pt x="11" y="0"/>
                  </a:lnTo>
                  <a:lnTo>
                    <a:pt x="9" y="0"/>
                  </a:lnTo>
                  <a:lnTo>
                    <a:pt x="7" y="0"/>
                  </a:lnTo>
                  <a:lnTo>
                    <a:pt x="6" y="1"/>
                  </a:lnTo>
                  <a:lnTo>
                    <a:pt x="5" y="1"/>
                  </a:lnTo>
                  <a:lnTo>
                    <a:pt x="4" y="1"/>
                  </a:lnTo>
                  <a:lnTo>
                    <a:pt x="3" y="1"/>
                  </a:lnTo>
                  <a:lnTo>
                    <a:pt x="2" y="2"/>
                  </a:lnTo>
                  <a:lnTo>
                    <a:pt x="1" y="2"/>
                  </a:lnTo>
                  <a:lnTo>
                    <a:pt x="0" y="2"/>
                  </a:lnTo>
                  <a:lnTo>
                    <a:pt x="0" y="3"/>
                  </a:lnTo>
                  <a:lnTo>
                    <a:pt x="0" y="3"/>
                  </a:lnTo>
                  <a:lnTo>
                    <a:pt x="1" y="3"/>
                  </a:lnTo>
                  <a:lnTo>
                    <a:pt x="1" y="3"/>
                  </a:lnTo>
                  <a:lnTo>
                    <a:pt x="2" y="3"/>
                  </a:lnTo>
                  <a:lnTo>
                    <a:pt x="2" y="2"/>
                  </a:lnTo>
                  <a:lnTo>
                    <a:pt x="3" y="2"/>
                  </a:lnTo>
                  <a:lnTo>
                    <a:pt x="4" y="2"/>
                  </a:lnTo>
                  <a:lnTo>
                    <a:pt x="5" y="2"/>
                  </a:lnTo>
                  <a:lnTo>
                    <a:pt x="6" y="1"/>
                  </a:lnTo>
                  <a:lnTo>
                    <a:pt x="7" y="1"/>
                  </a:lnTo>
                  <a:lnTo>
                    <a:pt x="9" y="1"/>
                  </a:lnTo>
                  <a:lnTo>
                    <a:pt x="11" y="1"/>
                  </a:lnTo>
                  <a:lnTo>
                    <a:pt x="13" y="1"/>
                  </a:lnTo>
                  <a:lnTo>
                    <a:pt x="14" y="2"/>
                  </a:lnTo>
                  <a:lnTo>
                    <a:pt x="16" y="2"/>
                  </a:lnTo>
                  <a:lnTo>
                    <a:pt x="19" y="2"/>
                  </a:lnTo>
                  <a:lnTo>
                    <a:pt x="22" y="3"/>
                  </a:lnTo>
                  <a:lnTo>
                    <a:pt x="24" y="3"/>
                  </a:lnTo>
                  <a:lnTo>
                    <a:pt x="26" y="4"/>
                  </a:lnTo>
                  <a:lnTo>
                    <a:pt x="28" y="5"/>
                  </a:lnTo>
                  <a:lnTo>
                    <a:pt x="31" y="6"/>
                  </a:lnTo>
                  <a:lnTo>
                    <a:pt x="34" y="7"/>
                  </a:lnTo>
                  <a:lnTo>
                    <a:pt x="37" y="9"/>
                  </a:lnTo>
                  <a:lnTo>
                    <a:pt x="39" y="10"/>
                  </a:lnTo>
                  <a:lnTo>
                    <a:pt x="42" y="12"/>
                  </a:lnTo>
                  <a:lnTo>
                    <a:pt x="45" y="14"/>
                  </a:lnTo>
                  <a:lnTo>
                    <a:pt x="48" y="16"/>
                  </a:lnTo>
                  <a:lnTo>
                    <a:pt x="53" y="18"/>
                  </a:lnTo>
                  <a:lnTo>
                    <a:pt x="55" y="21"/>
                  </a:lnTo>
                  <a:lnTo>
                    <a:pt x="59" y="24"/>
                  </a:lnTo>
                  <a:lnTo>
                    <a:pt x="62" y="27"/>
                  </a:lnTo>
                  <a:lnTo>
                    <a:pt x="66" y="31"/>
                  </a:lnTo>
                  <a:lnTo>
                    <a:pt x="69" y="34"/>
                  </a:lnTo>
                  <a:lnTo>
                    <a:pt x="70" y="3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6" name="Freeform 142"/>
            <p:cNvSpPr>
              <a:spLocks/>
            </p:cNvSpPr>
            <p:nvPr/>
          </p:nvSpPr>
          <p:spPr bwMode="auto">
            <a:xfrm>
              <a:off x="6107" y="771"/>
              <a:ext cx="2" cy="9"/>
            </a:xfrm>
            <a:custGeom>
              <a:avLst/>
              <a:gdLst>
                <a:gd name="T0" fmla="*/ 0 w 2"/>
                <a:gd name="T1" fmla="*/ 7 h 9"/>
                <a:gd name="T2" fmla="*/ 0 w 2"/>
                <a:gd name="T3" fmla="*/ 6 h 9"/>
                <a:gd name="T4" fmla="*/ 0 w 2"/>
                <a:gd name="T5" fmla="*/ 6 h 9"/>
                <a:gd name="T6" fmla="*/ 0 w 2"/>
                <a:gd name="T7" fmla="*/ 6 h 9"/>
                <a:gd name="T8" fmla="*/ 0 w 2"/>
                <a:gd name="T9" fmla="*/ 5 h 9"/>
                <a:gd name="T10" fmla="*/ 0 w 2"/>
                <a:gd name="T11" fmla="*/ 4 h 9"/>
                <a:gd name="T12" fmla="*/ 0 w 2"/>
                <a:gd name="T13" fmla="*/ 3 h 9"/>
                <a:gd name="T14" fmla="*/ 1 w 2"/>
                <a:gd name="T15" fmla="*/ 2 h 9"/>
                <a:gd name="T16" fmla="*/ 1 w 2"/>
                <a:gd name="T17" fmla="*/ 2 h 9"/>
                <a:gd name="T18" fmla="*/ 1 w 2"/>
                <a:gd name="T19" fmla="*/ 0 h 9"/>
                <a:gd name="T20" fmla="*/ 1 w 2"/>
                <a:gd name="T21" fmla="*/ 1 h 9"/>
                <a:gd name="T22" fmla="*/ 1 w 2"/>
                <a:gd name="T23" fmla="*/ 2 h 9"/>
                <a:gd name="T24" fmla="*/ 1 w 2"/>
                <a:gd name="T25" fmla="*/ 2 h 9"/>
                <a:gd name="T26" fmla="*/ 1 w 2"/>
                <a:gd name="T27" fmla="*/ 3 h 9"/>
                <a:gd name="T28" fmla="*/ 1 w 2"/>
                <a:gd name="T29" fmla="*/ 4 h 9"/>
                <a:gd name="T30" fmla="*/ 0 w 2"/>
                <a:gd name="T31" fmla="*/ 5 h 9"/>
                <a:gd name="T32" fmla="*/ 0 w 2"/>
                <a:gd name="T33" fmla="*/ 6 h 9"/>
                <a:gd name="T34" fmla="*/ 0 w 2"/>
                <a:gd name="T35" fmla="*/ 6 h 9"/>
                <a:gd name="T36" fmla="*/ 0 w 2"/>
                <a:gd name="T37" fmla="*/ 7 h 9"/>
                <a:gd name="T38" fmla="*/ 0 w 2"/>
                <a:gd name="T39" fmla="*/ 7 h 9"/>
                <a:gd name="T40" fmla="*/ 0 w 2"/>
                <a:gd name="T41" fmla="*/ 7 h 9"/>
                <a:gd name="T42" fmla="*/ 0 w 2"/>
                <a:gd name="T43" fmla="*/ 8 h 9"/>
                <a:gd name="T44" fmla="*/ 0 w 2"/>
                <a:gd name="T45" fmla="*/ 7 h 9"/>
                <a:gd name="T46" fmla="*/ 0 w 2"/>
                <a:gd name="T4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9">
                  <a:moveTo>
                    <a:pt x="0" y="7"/>
                  </a:moveTo>
                  <a:lnTo>
                    <a:pt x="0" y="6"/>
                  </a:lnTo>
                  <a:lnTo>
                    <a:pt x="0" y="6"/>
                  </a:lnTo>
                  <a:lnTo>
                    <a:pt x="0" y="6"/>
                  </a:lnTo>
                  <a:lnTo>
                    <a:pt x="0" y="5"/>
                  </a:lnTo>
                  <a:lnTo>
                    <a:pt x="0" y="4"/>
                  </a:lnTo>
                  <a:lnTo>
                    <a:pt x="0" y="3"/>
                  </a:lnTo>
                  <a:lnTo>
                    <a:pt x="1" y="2"/>
                  </a:lnTo>
                  <a:lnTo>
                    <a:pt x="1" y="2"/>
                  </a:lnTo>
                  <a:lnTo>
                    <a:pt x="1" y="0"/>
                  </a:lnTo>
                  <a:lnTo>
                    <a:pt x="1" y="1"/>
                  </a:lnTo>
                  <a:lnTo>
                    <a:pt x="1" y="2"/>
                  </a:lnTo>
                  <a:lnTo>
                    <a:pt x="1" y="2"/>
                  </a:lnTo>
                  <a:lnTo>
                    <a:pt x="1" y="3"/>
                  </a:lnTo>
                  <a:lnTo>
                    <a:pt x="1" y="4"/>
                  </a:lnTo>
                  <a:lnTo>
                    <a:pt x="0" y="5"/>
                  </a:lnTo>
                  <a:lnTo>
                    <a:pt x="0" y="6"/>
                  </a:lnTo>
                  <a:lnTo>
                    <a:pt x="0" y="6"/>
                  </a:lnTo>
                  <a:lnTo>
                    <a:pt x="0" y="7"/>
                  </a:lnTo>
                  <a:lnTo>
                    <a:pt x="0" y="7"/>
                  </a:lnTo>
                  <a:lnTo>
                    <a:pt x="0" y="7"/>
                  </a:lnTo>
                  <a:lnTo>
                    <a:pt x="0" y="8"/>
                  </a:lnTo>
                  <a:lnTo>
                    <a:pt x="0" y="7"/>
                  </a:lnTo>
                  <a:lnTo>
                    <a:pt x="0"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7" name="Freeform 143"/>
            <p:cNvSpPr>
              <a:spLocks/>
            </p:cNvSpPr>
            <p:nvPr/>
          </p:nvSpPr>
          <p:spPr bwMode="auto">
            <a:xfrm>
              <a:off x="6048" y="725"/>
              <a:ext cx="60" cy="53"/>
            </a:xfrm>
            <a:custGeom>
              <a:avLst/>
              <a:gdLst>
                <a:gd name="T0" fmla="*/ 0 w 60"/>
                <a:gd name="T1" fmla="*/ 1 h 53"/>
                <a:gd name="T2" fmla="*/ 9 w 60"/>
                <a:gd name="T3" fmla="*/ 3 h 53"/>
                <a:gd name="T4" fmla="*/ 17 w 60"/>
                <a:gd name="T5" fmla="*/ 4 h 53"/>
                <a:gd name="T6" fmla="*/ 24 w 60"/>
                <a:gd name="T7" fmla="*/ 7 h 53"/>
                <a:gd name="T8" fmla="*/ 31 w 60"/>
                <a:gd name="T9" fmla="*/ 11 h 53"/>
                <a:gd name="T10" fmla="*/ 36 w 60"/>
                <a:gd name="T11" fmla="*/ 13 h 53"/>
                <a:gd name="T12" fmla="*/ 41 w 60"/>
                <a:gd name="T13" fmla="*/ 17 h 53"/>
                <a:gd name="T14" fmla="*/ 45 w 60"/>
                <a:gd name="T15" fmla="*/ 21 h 53"/>
                <a:gd name="T16" fmla="*/ 48 w 60"/>
                <a:gd name="T17" fmla="*/ 24 h 53"/>
                <a:gd name="T18" fmla="*/ 51 w 60"/>
                <a:gd name="T19" fmla="*/ 28 h 53"/>
                <a:gd name="T20" fmla="*/ 54 w 60"/>
                <a:gd name="T21" fmla="*/ 31 h 53"/>
                <a:gd name="T22" fmla="*/ 55 w 60"/>
                <a:gd name="T23" fmla="*/ 35 h 53"/>
                <a:gd name="T24" fmla="*/ 57 w 60"/>
                <a:gd name="T25" fmla="*/ 39 h 53"/>
                <a:gd name="T26" fmla="*/ 57 w 60"/>
                <a:gd name="T27" fmla="*/ 42 h 53"/>
                <a:gd name="T28" fmla="*/ 58 w 60"/>
                <a:gd name="T29" fmla="*/ 47 h 53"/>
                <a:gd name="T30" fmla="*/ 58 w 60"/>
                <a:gd name="T31" fmla="*/ 48 h 53"/>
                <a:gd name="T32" fmla="*/ 58 w 60"/>
                <a:gd name="T33" fmla="*/ 52 h 53"/>
                <a:gd name="T34" fmla="*/ 59 w 60"/>
                <a:gd name="T35" fmla="*/ 50 h 53"/>
                <a:gd name="T36" fmla="*/ 59 w 60"/>
                <a:gd name="T37" fmla="*/ 48 h 53"/>
                <a:gd name="T38" fmla="*/ 59 w 60"/>
                <a:gd name="T39" fmla="*/ 44 h 53"/>
                <a:gd name="T40" fmla="*/ 58 w 60"/>
                <a:gd name="T41" fmla="*/ 40 h 53"/>
                <a:gd name="T42" fmla="*/ 57 w 60"/>
                <a:gd name="T43" fmla="*/ 37 h 53"/>
                <a:gd name="T44" fmla="*/ 55 w 60"/>
                <a:gd name="T45" fmla="*/ 33 h 53"/>
                <a:gd name="T46" fmla="*/ 53 w 60"/>
                <a:gd name="T47" fmla="*/ 30 h 53"/>
                <a:gd name="T48" fmla="*/ 51 w 60"/>
                <a:gd name="T49" fmla="*/ 25 h 53"/>
                <a:gd name="T50" fmla="*/ 48 w 60"/>
                <a:gd name="T51" fmla="*/ 22 h 53"/>
                <a:gd name="T52" fmla="*/ 44 w 60"/>
                <a:gd name="T53" fmla="*/ 18 h 53"/>
                <a:gd name="T54" fmla="*/ 39 w 60"/>
                <a:gd name="T55" fmla="*/ 14 h 53"/>
                <a:gd name="T56" fmla="*/ 34 w 60"/>
                <a:gd name="T57" fmla="*/ 11 h 53"/>
                <a:gd name="T58" fmla="*/ 27 w 60"/>
                <a:gd name="T59" fmla="*/ 8 h 53"/>
                <a:gd name="T60" fmla="*/ 21 w 60"/>
                <a:gd name="T61" fmla="*/ 5 h 53"/>
                <a:gd name="T62" fmla="*/ 13 w 60"/>
                <a:gd name="T63" fmla="*/ 3 h 53"/>
                <a:gd name="T64" fmla="*/ 5 w 60"/>
                <a:gd name="T65" fmla="*/ 1 h 53"/>
                <a:gd name="T66" fmla="*/ 0 w 60"/>
                <a:gd name="T67"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 h="53">
                  <a:moveTo>
                    <a:pt x="0" y="1"/>
                  </a:moveTo>
                  <a:lnTo>
                    <a:pt x="0" y="1"/>
                  </a:lnTo>
                  <a:lnTo>
                    <a:pt x="5" y="2"/>
                  </a:lnTo>
                  <a:lnTo>
                    <a:pt x="9" y="3"/>
                  </a:lnTo>
                  <a:lnTo>
                    <a:pt x="13" y="4"/>
                  </a:lnTo>
                  <a:lnTo>
                    <a:pt x="17" y="4"/>
                  </a:lnTo>
                  <a:lnTo>
                    <a:pt x="20" y="6"/>
                  </a:lnTo>
                  <a:lnTo>
                    <a:pt x="24" y="7"/>
                  </a:lnTo>
                  <a:lnTo>
                    <a:pt x="27" y="9"/>
                  </a:lnTo>
                  <a:lnTo>
                    <a:pt x="31" y="11"/>
                  </a:lnTo>
                  <a:lnTo>
                    <a:pt x="33" y="13"/>
                  </a:lnTo>
                  <a:lnTo>
                    <a:pt x="36" y="13"/>
                  </a:lnTo>
                  <a:lnTo>
                    <a:pt x="39" y="15"/>
                  </a:lnTo>
                  <a:lnTo>
                    <a:pt x="41" y="17"/>
                  </a:lnTo>
                  <a:lnTo>
                    <a:pt x="43" y="19"/>
                  </a:lnTo>
                  <a:lnTo>
                    <a:pt x="45" y="21"/>
                  </a:lnTo>
                  <a:lnTo>
                    <a:pt x="47" y="22"/>
                  </a:lnTo>
                  <a:lnTo>
                    <a:pt x="48" y="24"/>
                  </a:lnTo>
                  <a:lnTo>
                    <a:pt x="50" y="26"/>
                  </a:lnTo>
                  <a:lnTo>
                    <a:pt x="51" y="28"/>
                  </a:lnTo>
                  <a:lnTo>
                    <a:pt x="53" y="30"/>
                  </a:lnTo>
                  <a:lnTo>
                    <a:pt x="54" y="31"/>
                  </a:lnTo>
                  <a:lnTo>
                    <a:pt x="54" y="34"/>
                  </a:lnTo>
                  <a:lnTo>
                    <a:pt x="55" y="35"/>
                  </a:lnTo>
                  <a:lnTo>
                    <a:pt x="56" y="38"/>
                  </a:lnTo>
                  <a:lnTo>
                    <a:pt x="57" y="39"/>
                  </a:lnTo>
                  <a:lnTo>
                    <a:pt x="57" y="41"/>
                  </a:lnTo>
                  <a:lnTo>
                    <a:pt x="57" y="42"/>
                  </a:lnTo>
                  <a:lnTo>
                    <a:pt x="58" y="44"/>
                  </a:lnTo>
                  <a:lnTo>
                    <a:pt x="58" y="47"/>
                  </a:lnTo>
                  <a:lnTo>
                    <a:pt x="58" y="48"/>
                  </a:lnTo>
                  <a:lnTo>
                    <a:pt x="58" y="48"/>
                  </a:lnTo>
                  <a:lnTo>
                    <a:pt x="58" y="50"/>
                  </a:lnTo>
                  <a:lnTo>
                    <a:pt x="58" y="52"/>
                  </a:lnTo>
                  <a:lnTo>
                    <a:pt x="59" y="52"/>
                  </a:lnTo>
                  <a:lnTo>
                    <a:pt x="59" y="50"/>
                  </a:lnTo>
                  <a:lnTo>
                    <a:pt x="59" y="48"/>
                  </a:lnTo>
                  <a:lnTo>
                    <a:pt x="59" y="48"/>
                  </a:lnTo>
                  <a:lnTo>
                    <a:pt x="59" y="46"/>
                  </a:lnTo>
                  <a:lnTo>
                    <a:pt x="59" y="44"/>
                  </a:lnTo>
                  <a:lnTo>
                    <a:pt x="58" y="42"/>
                  </a:lnTo>
                  <a:lnTo>
                    <a:pt x="58" y="40"/>
                  </a:lnTo>
                  <a:lnTo>
                    <a:pt x="58" y="39"/>
                  </a:lnTo>
                  <a:lnTo>
                    <a:pt x="57" y="37"/>
                  </a:lnTo>
                  <a:lnTo>
                    <a:pt x="56" y="35"/>
                  </a:lnTo>
                  <a:lnTo>
                    <a:pt x="55" y="33"/>
                  </a:lnTo>
                  <a:lnTo>
                    <a:pt x="54" y="31"/>
                  </a:lnTo>
                  <a:lnTo>
                    <a:pt x="53" y="30"/>
                  </a:lnTo>
                  <a:lnTo>
                    <a:pt x="52" y="28"/>
                  </a:lnTo>
                  <a:lnTo>
                    <a:pt x="51" y="25"/>
                  </a:lnTo>
                  <a:lnTo>
                    <a:pt x="49" y="23"/>
                  </a:lnTo>
                  <a:lnTo>
                    <a:pt x="48" y="22"/>
                  </a:lnTo>
                  <a:lnTo>
                    <a:pt x="46" y="20"/>
                  </a:lnTo>
                  <a:lnTo>
                    <a:pt x="44" y="18"/>
                  </a:lnTo>
                  <a:lnTo>
                    <a:pt x="42" y="16"/>
                  </a:lnTo>
                  <a:lnTo>
                    <a:pt x="39" y="14"/>
                  </a:lnTo>
                  <a:lnTo>
                    <a:pt x="37" y="13"/>
                  </a:lnTo>
                  <a:lnTo>
                    <a:pt x="34" y="11"/>
                  </a:lnTo>
                  <a:lnTo>
                    <a:pt x="32" y="10"/>
                  </a:lnTo>
                  <a:lnTo>
                    <a:pt x="27" y="8"/>
                  </a:lnTo>
                  <a:lnTo>
                    <a:pt x="24" y="6"/>
                  </a:lnTo>
                  <a:lnTo>
                    <a:pt x="21" y="5"/>
                  </a:lnTo>
                  <a:lnTo>
                    <a:pt x="17" y="4"/>
                  </a:lnTo>
                  <a:lnTo>
                    <a:pt x="13" y="3"/>
                  </a:lnTo>
                  <a:lnTo>
                    <a:pt x="9" y="2"/>
                  </a:lnTo>
                  <a:lnTo>
                    <a:pt x="5" y="1"/>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8" name="Freeform 144"/>
            <p:cNvSpPr>
              <a:spLocks/>
            </p:cNvSpPr>
            <p:nvPr/>
          </p:nvSpPr>
          <p:spPr bwMode="auto">
            <a:xfrm>
              <a:off x="6022" y="720"/>
              <a:ext cx="20" cy="5"/>
            </a:xfrm>
            <a:custGeom>
              <a:avLst/>
              <a:gdLst>
                <a:gd name="T0" fmla="*/ 0 w 20"/>
                <a:gd name="T1" fmla="*/ 4 h 5"/>
                <a:gd name="T2" fmla="*/ 0 w 20"/>
                <a:gd name="T3" fmla="*/ 2 h 5"/>
                <a:gd name="T4" fmla="*/ 1 w 20"/>
                <a:gd name="T5" fmla="*/ 2 h 5"/>
                <a:gd name="T6" fmla="*/ 2 w 20"/>
                <a:gd name="T7" fmla="*/ 2 h 5"/>
                <a:gd name="T8" fmla="*/ 2 w 20"/>
                <a:gd name="T9" fmla="*/ 2 h 5"/>
                <a:gd name="T10" fmla="*/ 3 w 20"/>
                <a:gd name="T11" fmla="*/ 2 h 5"/>
                <a:gd name="T12" fmla="*/ 4 w 20"/>
                <a:gd name="T13" fmla="*/ 2 h 5"/>
                <a:gd name="T14" fmla="*/ 6 w 20"/>
                <a:gd name="T15" fmla="*/ 2 h 5"/>
                <a:gd name="T16" fmla="*/ 7 w 20"/>
                <a:gd name="T17" fmla="*/ 2 h 5"/>
                <a:gd name="T18" fmla="*/ 7 w 20"/>
                <a:gd name="T19" fmla="*/ 2 h 5"/>
                <a:gd name="T20" fmla="*/ 9 w 20"/>
                <a:gd name="T21" fmla="*/ 2 h 5"/>
                <a:gd name="T22" fmla="*/ 10 w 20"/>
                <a:gd name="T23" fmla="*/ 2 h 5"/>
                <a:gd name="T24" fmla="*/ 12 w 20"/>
                <a:gd name="T25" fmla="*/ 2 h 5"/>
                <a:gd name="T26" fmla="*/ 13 w 20"/>
                <a:gd name="T27" fmla="*/ 2 h 5"/>
                <a:gd name="T28" fmla="*/ 15 w 20"/>
                <a:gd name="T29" fmla="*/ 2 h 5"/>
                <a:gd name="T30" fmla="*/ 17 w 20"/>
                <a:gd name="T31" fmla="*/ 0 h 5"/>
                <a:gd name="T32" fmla="*/ 19 w 20"/>
                <a:gd name="T33" fmla="*/ 0 h 5"/>
                <a:gd name="T34" fmla="*/ 19 w 20"/>
                <a:gd name="T35" fmla="*/ 2 h 5"/>
                <a:gd name="T36" fmla="*/ 17 w 20"/>
                <a:gd name="T37" fmla="*/ 2 h 5"/>
                <a:gd name="T38" fmla="*/ 16 w 20"/>
                <a:gd name="T39" fmla="*/ 4 h 5"/>
                <a:gd name="T40" fmla="*/ 13 w 20"/>
                <a:gd name="T41" fmla="*/ 4 h 5"/>
                <a:gd name="T42" fmla="*/ 12 w 20"/>
                <a:gd name="T43" fmla="*/ 4 h 5"/>
                <a:gd name="T44" fmla="*/ 10 w 20"/>
                <a:gd name="T45" fmla="*/ 4 h 5"/>
                <a:gd name="T46" fmla="*/ 9 w 20"/>
                <a:gd name="T47" fmla="*/ 4 h 5"/>
                <a:gd name="T48" fmla="*/ 7 w 20"/>
                <a:gd name="T49" fmla="*/ 4 h 5"/>
                <a:gd name="T50" fmla="*/ 7 w 20"/>
                <a:gd name="T51" fmla="*/ 4 h 5"/>
                <a:gd name="T52" fmla="*/ 6 w 20"/>
                <a:gd name="T53" fmla="*/ 4 h 5"/>
                <a:gd name="T54" fmla="*/ 4 w 20"/>
                <a:gd name="T55" fmla="*/ 4 h 5"/>
                <a:gd name="T56" fmla="*/ 3 w 20"/>
                <a:gd name="T57" fmla="*/ 4 h 5"/>
                <a:gd name="T58" fmla="*/ 2 w 20"/>
                <a:gd name="T59" fmla="*/ 4 h 5"/>
                <a:gd name="T60" fmla="*/ 2 w 20"/>
                <a:gd name="T61" fmla="*/ 4 h 5"/>
                <a:gd name="T62" fmla="*/ 1 w 20"/>
                <a:gd name="T63" fmla="*/ 4 h 5"/>
                <a:gd name="T64" fmla="*/ 0 w 20"/>
                <a:gd name="T65" fmla="*/ 4 h 5"/>
                <a:gd name="T66" fmla="*/ 1 w 20"/>
                <a:gd name="T67" fmla="*/ 4 h 5"/>
                <a:gd name="T68" fmla="*/ 0 w 20"/>
                <a:gd name="T69" fmla="*/ 4 h 5"/>
                <a:gd name="T70" fmla="*/ 0 w 20"/>
                <a:gd name="T71" fmla="*/ 2 h 5"/>
                <a:gd name="T72" fmla="*/ 0 w 20"/>
                <a:gd name="T7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5">
                  <a:moveTo>
                    <a:pt x="0" y="4"/>
                  </a:moveTo>
                  <a:lnTo>
                    <a:pt x="0" y="2"/>
                  </a:lnTo>
                  <a:lnTo>
                    <a:pt x="1" y="2"/>
                  </a:lnTo>
                  <a:lnTo>
                    <a:pt x="2" y="2"/>
                  </a:lnTo>
                  <a:lnTo>
                    <a:pt x="2" y="2"/>
                  </a:lnTo>
                  <a:lnTo>
                    <a:pt x="3" y="2"/>
                  </a:lnTo>
                  <a:lnTo>
                    <a:pt x="4" y="2"/>
                  </a:lnTo>
                  <a:lnTo>
                    <a:pt x="6" y="2"/>
                  </a:lnTo>
                  <a:lnTo>
                    <a:pt x="7" y="2"/>
                  </a:lnTo>
                  <a:lnTo>
                    <a:pt x="7" y="2"/>
                  </a:lnTo>
                  <a:lnTo>
                    <a:pt x="9" y="2"/>
                  </a:lnTo>
                  <a:lnTo>
                    <a:pt x="10" y="2"/>
                  </a:lnTo>
                  <a:lnTo>
                    <a:pt x="12" y="2"/>
                  </a:lnTo>
                  <a:lnTo>
                    <a:pt x="13" y="2"/>
                  </a:lnTo>
                  <a:lnTo>
                    <a:pt x="15" y="2"/>
                  </a:lnTo>
                  <a:lnTo>
                    <a:pt x="17" y="0"/>
                  </a:lnTo>
                  <a:lnTo>
                    <a:pt x="19" y="0"/>
                  </a:lnTo>
                  <a:lnTo>
                    <a:pt x="19" y="2"/>
                  </a:lnTo>
                  <a:lnTo>
                    <a:pt x="17" y="2"/>
                  </a:lnTo>
                  <a:lnTo>
                    <a:pt x="16" y="4"/>
                  </a:lnTo>
                  <a:lnTo>
                    <a:pt x="13" y="4"/>
                  </a:lnTo>
                  <a:lnTo>
                    <a:pt x="12" y="4"/>
                  </a:lnTo>
                  <a:lnTo>
                    <a:pt x="10" y="4"/>
                  </a:lnTo>
                  <a:lnTo>
                    <a:pt x="9" y="4"/>
                  </a:lnTo>
                  <a:lnTo>
                    <a:pt x="7" y="4"/>
                  </a:lnTo>
                  <a:lnTo>
                    <a:pt x="7" y="4"/>
                  </a:lnTo>
                  <a:lnTo>
                    <a:pt x="6" y="4"/>
                  </a:lnTo>
                  <a:lnTo>
                    <a:pt x="4" y="4"/>
                  </a:lnTo>
                  <a:lnTo>
                    <a:pt x="3" y="4"/>
                  </a:lnTo>
                  <a:lnTo>
                    <a:pt x="2" y="4"/>
                  </a:lnTo>
                  <a:lnTo>
                    <a:pt x="2" y="4"/>
                  </a:lnTo>
                  <a:lnTo>
                    <a:pt x="1" y="4"/>
                  </a:lnTo>
                  <a:lnTo>
                    <a:pt x="0" y="4"/>
                  </a:lnTo>
                  <a:lnTo>
                    <a:pt x="1" y="4"/>
                  </a:lnTo>
                  <a:lnTo>
                    <a:pt x="0" y="4"/>
                  </a:lnTo>
                  <a:lnTo>
                    <a:pt x="0" y="2"/>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69" name="Freeform 145"/>
            <p:cNvSpPr>
              <a:spLocks/>
            </p:cNvSpPr>
            <p:nvPr/>
          </p:nvSpPr>
          <p:spPr bwMode="auto">
            <a:xfrm>
              <a:off x="6017" y="704"/>
              <a:ext cx="4" cy="15"/>
            </a:xfrm>
            <a:custGeom>
              <a:avLst/>
              <a:gdLst>
                <a:gd name="T0" fmla="*/ 2 w 4"/>
                <a:gd name="T1" fmla="*/ 1 h 15"/>
                <a:gd name="T2" fmla="*/ 3 w 4"/>
                <a:gd name="T3" fmla="*/ 1 h 15"/>
                <a:gd name="T4" fmla="*/ 1 w 4"/>
                <a:gd name="T5" fmla="*/ 14 h 15"/>
                <a:gd name="T6" fmla="*/ 0 w 4"/>
                <a:gd name="T7" fmla="*/ 14 h 15"/>
                <a:gd name="T8" fmla="*/ 1 w 4"/>
                <a:gd name="T9" fmla="*/ 1 h 15"/>
                <a:gd name="T10" fmla="*/ 2 w 4"/>
                <a:gd name="T11" fmla="*/ 0 h 15"/>
                <a:gd name="T12" fmla="*/ 2 w 4"/>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4" h="15">
                  <a:moveTo>
                    <a:pt x="2" y="1"/>
                  </a:moveTo>
                  <a:lnTo>
                    <a:pt x="3" y="1"/>
                  </a:lnTo>
                  <a:lnTo>
                    <a:pt x="1" y="14"/>
                  </a:lnTo>
                  <a:lnTo>
                    <a:pt x="0" y="14"/>
                  </a:lnTo>
                  <a:lnTo>
                    <a:pt x="1" y="1"/>
                  </a:lnTo>
                  <a:lnTo>
                    <a:pt x="2" y="0"/>
                  </a:lnTo>
                  <a:lnTo>
                    <a:pt x="2"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0" name="Freeform 146"/>
            <p:cNvSpPr>
              <a:spLocks/>
            </p:cNvSpPr>
            <p:nvPr/>
          </p:nvSpPr>
          <p:spPr bwMode="auto">
            <a:xfrm>
              <a:off x="6003" y="704"/>
              <a:ext cx="12" cy="2"/>
            </a:xfrm>
            <a:custGeom>
              <a:avLst/>
              <a:gdLst>
                <a:gd name="T0" fmla="*/ 1 w 12"/>
                <a:gd name="T1" fmla="*/ 1 h 2"/>
                <a:gd name="T2" fmla="*/ 1 w 12"/>
                <a:gd name="T3" fmla="*/ 1 h 2"/>
                <a:gd name="T4" fmla="*/ 11 w 12"/>
                <a:gd name="T5" fmla="*/ 0 h 2"/>
                <a:gd name="T6" fmla="*/ 11 w 12"/>
                <a:gd name="T7" fmla="*/ 0 h 2"/>
                <a:gd name="T8" fmla="*/ 1 w 12"/>
                <a:gd name="T9" fmla="*/ 1 h 2"/>
                <a:gd name="T10" fmla="*/ 0 w 12"/>
                <a:gd name="T11" fmla="*/ 1 h 2"/>
                <a:gd name="T12" fmla="*/ 1 w 12"/>
                <a:gd name="T13" fmla="*/ 1 h 2"/>
                <a:gd name="T14" fmla="*/ 1 w 12"/>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
                  <a:moveTo>
                    <a:pt x="1" y="1"/>
                  </a:moveTo>
                  <a:lnTo>
                    <a:pt x="1" y="1"/>
                  </a:lnTo>
                  <a:lnTo>
                    <a:pt x="11" y="0"/>
                  </a:lnTo>
                  <a:lnTo>
                    <a:pt x="11" y="0"/>
                  </a:lnTo>
                  <a:lnTo>
                    <a:pt x="1" y="1"/>
                  </a:lnTo>
                  <a:lnTo>
                    <a:pt x="0" y="1"/>
                  </a:lnTo>
                  <a:lnTo>
                    <a:pt x="1" y="1"/>
                  </a:lnTo>
                  <a:lnTo>
                    <a:pt x="1"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1" name="Freeform 147"/>
            <p:cNvSpPr>
              <a:spLocks/>
            </p:cNvSpPr>
            <p:nvPr/>
          </p:nvSpPr>
          <p:spPr bwMode="auto">
            <a:xfrm>
              <a:off x="6031" y="736"/>
              <a:ext cx="64" cy="40"/>
            </a:xfrm>
            <a:custGeom>
              <a:avLst/>
              <a:gdLst>
                <a:gd name="T0" fmla="*/ 0 w 64"/>
                <a:gd name="T1" fmla="*/ 23 h 40"/>
                <a:gd name="T2" fmla="*/ 0 w 64"/>
                <a:gd name="T3" fmla="*/ 17 h 40"/>
                <a:gd name="T4" fmla="*/ 0 w 64"/>
                <a:gd name="T5" fmla="*/ 12 h 40"/>
                <a:gd name="T6" fmla="*/ 2 w 64"/>
                <a:gd name="T7" fmla="*/ 7 h 40"/>
                <a:gd name="T8" fmla="*/ 4 w 64"/>
                <a:gd name="T9" fmla="*/ 3 h 40"/>
                <a:gd name="T10" fmla="*/ 9 w 64"/>
                <a:gd name="T11" fmla="*/ 0 h 40"/>
                <a:gd name="T12" fmla="*/ 15 w 64"/>
                <a:gd name="T13" fmla="*/ 0 h 40"/>
                <a:gd name="T14" fmla="*/ 24 w 64"/>
                <a:gd name="T15" fmla="*/ 3 h 40"/>
                <a:gd name="T16" fmla="*/ 36 w 64"/>
                <a:gd name="T17" fmla="*/ 7 h 40"/>
                <a:gd name="T18" fmla="*/ 44 w 64"/>
                <a:gd name="T19" fmla="*/ 13 h 40"/>
                <a:gd name="T20" fmla="*/ 51 w 64"/>
                <a:gd name="T21" fmla="*/ 18 h 40"/>
                <a:gd name="T22" fmla="*/ 55 w 64"/>
                <a:gd name="T23" fmla="*/ 23 h 40"/>
                <a:gd name="T24" fmla="*/ 58 w 64"/>
                <a:gd name="T25" fmla="*/ 27 h 40"/>
                <a:gd name="T26" fmla="*/ 59 w 64"/>
                <a:gd name="T27" fmla="*/ 30 h 40"/>
                <a:gd name="T28" fmla="*/ 59 w 64"/>
                <a:gd name="T29" fmla="*/ 33 h 40"/>
                <a:gd name="T30" fmla="*/ 60 w 64"/>
                <a:gd name="T31" fmla="*/ 35 h 40"/>
                <a:gd name="T32" fmla="*/ 61 w 64"/>
                <a:gd name="T33" fmla="*/ 36 h 40"/>
                <a:gd name="T34" fmla="*/ 63 w 64"/>
                <a:gd name="T35" fmla="*/ 39 h 40"/>
                <a:gd name="T36" fmla="*/ 60 w 64"/>
                <a:gd name="T37" fmla="*/ 36 h 40"/>
                <a:gd name="T38" fmla="*/ 58 w 64"/>
                <a:gd name="T39" fmla="*/ 34 h 40"/>
                <a:gd name="T40" fmla="*/ 55 w 64"/>
                <a:gd name="T41" fmla="*/ 32 h 40"/>
                <a:gd name="T42" fmla="*/ 54 w 64"/>
                <a:gd name="T43" fmla="*/ 30 h 40"/>
                <a:gd name="T44" fmla="*/ 53 w 64"/>
                <a:gd name="T45" fmla="*/ 29 h 40"/>
                <a:gd name="T46" fmla="*/ 51 w 64"/>
                <a:gd name="T47" fmla="*/ 28 h 40"/>
                <a:gd name="T48" fmla="*/ 49 w 64"/>
                <a:gd name="T49" fmla="*/ 28 h 40"/>
                <a:gd name="T50" fmla="*/ 47 w 64"/>
                <a:gd name="T51" fmla="*/ 28 h 40"/>
                <a:gd name="T52" fmla="*/ 44 w 64"/>
                <a:gd name="T53" fmla="*/ 29 h 40"/>
                <a:gd name="T54" fmla="*/ 42 w 64"/>
                <a:gd name="T55" fmla="*/ 31 h 40"/>
                <a:gd name="T56" fmla="*/ 40 w 64"/>
                <a:gd name="T57" fmla="*/ 32 h 40"/>
                <a:gd name="T58" fmla="*/ 45 w 64"/>
                <a:gd name="T59" fmla="*/ 27 h 40"/>
                <a:gd name="T60" fmla="*/ 32 w 64"/>
                <a:gd name="T61" fmla="*/ 23 h 40"/>
                <a:gd name="T62" fmla="*/ 28 w 64"/>
                <a:gd name="T63" fmla="*/ 26 h 40"/>
                <a:gd name="T64" fmla="*/ 26 w 64"/>
                <a:gd name="T65" fmla="*/ 28 h 40"/>
                <a:gd name="T66" fmla="*/ 26 w 64"/>
                <a:gd name="T67" fmla="*/ 30 h 40"/>
                <a:gd name="T68" fmla="*/ 27 w 64"/>
                <a:gd name="T69" fmla="*/ 31 h 40"/>
                <a:gd name="T70" fmla="*/ 28 w 64"/>
                <a:gd name="T71" fmla="*/ 32 h 40"/>
                <a:gd name="T72" fmla="*/ 26 w 64"/>
                <a:gd name="T73" fmla="*/ 33 h 40"/>
                <a:gd name="T74" fmla="*/ 23 w 64"/>
                <a:gd name="T75" fmla="*/ 32 h 40"/>
                <a:gd name="T76" fmla="*/ 8 w 64"/>
                <a:gd name="T7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0">
                  <a:moveTo>
                    <a:pt x="0" y="26"/>
                  </a:moveTo>
                  <a:lnTo>
                    <a:pt x="0" y="23"/>
                  </a:lnTo>
                  <a:lnTo>
                    <a:pt x="0" y="21"/>
                  </a:lnTo>
                  <a:lnTo>
                    <a:pt x="0" y="17"/>
                  </a:lnTo>
                  <a:lnTo>
                    <a:pt x="0" y="15"/>
                  </a:lnTo>
                  <a:lnTo>
                    <a:pt x="0" y="12"/>
                  </a:lnTo>
                  <a:lnTo>
                    <a:pt x="1" y="10"/>
                  </a:lnTo>
                  <a:lnTo>
                    <a:pt x="2" y="7"/>
                  </a:lnTo>
                  <a:lnTo>
                    <a:pt x="3" y="4"/>
                  </a:lnTo>
                  <a:lnTo>
                    <a:pt x="4" y="3"/>
                  </a:lnTo>
                  <a:lnTo>
                    <a:pt x="7" y="1"/>
                  </a:lnTo>
                  <a:lnTo>
                    <a:pt x="9" y="0"/>
                  </a:lnTo>
                  <a:lnTo>
                    <a:pt x="12" y="0"/>
                  </a:lnTo>
                  <a:lnTo>
                    <a:pt x="15" y="0"/>
                  </a:lnTo>
                  <a:lnTo>
                    <a:pt x="19" y="0"/>
                  </a:lnTo>
                  <a:lnTo>
                    <a:pt x="24" y="3"/>
                  </a:lnTo>
                  <a:lnTo>
                    <a:pt x="30" y="4"/>
                  </a:lnTo>
                  <a:lnTo>
                    <a:pt x="36" y="7"/>
                  </a:lnTo>
                  <a:lnTo>
                    <a:pt x="41" y="10"/>
                  </a:lnTo>
                  <a:lnTo>
                    <a:pt x="44" y="13"/>
                  </a:lnTo>
                  <a:lnTo>
                    <a:pt x="48" y="16"/>
                  </a:lnTo>
                  <a:lnTo>
                    <a:pt x="51" y="18"/>
                  </a:lnTo>
                  <a:lnTo>
                    <a:pt x="53" y="21"/>
                  </a:lnTo>
                  <a:lnTo>
                    <a:pt x="55" y="23"/>
                  </a:lnTo>
                  <a:lnTo>
                    <a:pt x="57" y="25"/>
                  </a:lnTo>
                  <a:lnTo>
                    <a:pt x="58" y="27"/>
                  </a:lnTo>
                  <a:lnTo>
                    <a:pt x="59" y="29"/>
                  </a:lnTo>
                  <a:lnTo>
                    <a:pt x="59" y="30"/>
                  </a:lnTo>
                  <a:lnTo>
                    <a:pt x="59" y="32"/>
                  </a:lnTo>
                  <a:lnTo>
                    <a:pt x="59" y="33"/>
                  </a:lnTo>
                  <a:lnTo>
                    <a:pt x="60" y="34"/>
                  </a:lnTo>
                  <a:lnTo>
                    <a:pt x="60" y="35"/>
                  </a:lnTo>
                  <a:lnTo>
                    <a:pt x="60" y="36"/>
                  </a:lnTo>
                  <a:lnTo>
                    <a:pt x="61" y="36"/>
                  </a:lnTo>
                  <a:lnTo>
                    <a:pt x="62" y="37"/>
                  </a:lnTo>
                  <a:lnTo>
                    <a:pt x="63" y="39"/>
                  </a:lnTo>
                  <a:lnTo>
                    <a:pt x="62" y="38"/>
                  </a:lnTo>
                  <a:lnTo>
                    <a:pt x="60" y="36"/>
                  </a:lnTo>
                  <a:lnTo>
                    <a:pt x="58" y="36"/>
                  </a:lnTo>
                  <a:lnTo>
                    <a:pt x="58" y="34"/>
                  </a:lnTo>
                  <a:lnTo>
                    <a:pt x="57" y="33"/>
                  </a:lnTo>
                  <a:lnTo>
                    <a:pt x="55" y="32"/>
                  </a:lnTo>
                  <a:lnTo>
                    <a:pt x="55" y="31"/>
                  </a:lnTo>
                  <a:lnTo>
                    <a:pt x="54" y="30"/>
                  </a:lnTo>
                  <a:lnTo>
                    <a:pt x="54" y="29"/>
                  </a:lnTo>
                  <a:lnTo>
                    <a:pt x="53" y="29"/>
                  </a:lnTo>
                  <a:lnTo>
                    <a:pt x="52" y="28"/>
                  </a:lnTo>
                  <a:lnTo>
                    <a:pt x="51" y="28"/>
                  </a:lnTo>
                  <a:lnTo>
                    <a:pt x="50" y="28"/>
                  </a:lnTo>
                  <a:lnTo>
                    <a:pt x="49" y="28"/>
                  </a:lnTo>
                  <a:lnTo>
                    <a:pt x="48" y="28"/>
                  </a:lnTo>
                  <a:lnTo>
                    <a:pt x="47" y="28"/>
                  </a:lnTo>
                  <a:lnTo>
                    <a:pt x="46" y="29"/>
                  </a:lnTo>
                  <a:lnTo>
                    <a:pt x="44" y="29"/>
                  </a:lnTo>
                  <a:lnTo>
                    <a:pt x="43" y="30"/>
                  </a:lnTo>
                  <a:lnTo>
                    <a:pt x="42" y="31"/>
                  </a:lnTo>
                  <a:lnTo>
                    <a:pt x="41" y="31"/>
                  </a:lnTo>
                  <a:lnTo>
                    <a:pt x="40" y="32"/>
                  </a:lnTo>
                  <a:lnTo>
                    <a:pt x="39" y="27"/>
                  </a:lnTo>
                  <a:lnTo>
                    <a:pt x="45" y="27"/>
                  </a:lnTo>
                  <a:lnTo>
                    <a:pt x="45" y="23"/>
                  </a:lnTo>
                  <a:lnTo>
                    <a:pt x="32" y="23"/>
                  </a:lnTo>
                  <a:lnTo>
                    <a:pt x="29" y="24"/>
                  </a:lnTo>
                  <a:lnTo>
                    <a:pt x="28" y="26"/>
                  </a:lnTo>
                  <a:lnTo>
                    <a:pt x="27" y="27"/>
                  </a:lnTo>
                  <a:lnTo>
                    <a:pt x="26" y="28"/>
                  </a:lnTo>
                  <a:lnTo>
                    <a:pt x="26" y="29"/>
                  </a:lnTo>
                  <a:lnTo>
                    <a:pt x="26" y="30"/>
                  </a:lnTo>
                  <a:lnTo>
                    <a:pt x="27" y="30"/>
                  </a:lnTo>
                  <a:lnTo>
                    <a:pt x="27" y="31"/>
                  </a:lnTo>
                  <a:lnTo>
                    <a:pt x="28" y="31"/>
                  </a:lnTo>
                  <a:lnTo>
                    <a:pt x="28" y="32"/>
                  </a:lnTo>
                  <a:lnTo>
                    <a:pt x="27" y="32"/>
                  </a:lnTo>
                  <a:lnTo>
                    <a:pt x="26" y="33"/>
                  </a:lnTo>
                  <a:lnTo>
                    <a:pt x="24" y="33"/>
                  </a:lnTo>
                  <a:lnTo>
                    <a:pt x="23" y="32"/>
                  </a:lnTo>
                  <a:lnTo>
                    <a:pt x="22" y="32"/>
                  </a:lnTo>
                  <a:lnTo>
                    <a:pt x="8" y="24"/>
                  </a:lnTo>
                  <a:lnTo>
                    <a:pt x="0" y="2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2" name="Freeform 148"/>
            <p:cNvSpPr>
              <a:spLocks/>
            </p:cNvSpPr>
            <p:nvPr/>
          </p:nvSpPr>
          <p:spPr bwMode="auto">
            <a:xfrm>
              <a:off x="6031" y="736"/>
              <a:ext cx="71" cy="46"/>
            </a:xfrm>
            <a:custGeom>
              <a:avLst/>
              <a:gdLst>
                <a:gd name="T0" fmla="*/ 0 w 71"/>
                <a:gd name="T1" fmla="*/ 27 h 46"/>
                <a:gd name="T2" fmla="*/ 0 w 71"/>
                <a:gd name="T3" fmla="*/ 17 h 46"/>
                <a:gd name="T4" fmla="*/ 2 w 71"/>
                <a:gd name="T5" fmla="*/ 8 h 46"/>
                <a:gd name="T6" fmla="*/ 8 w 71"/>
                <a:gd name="T7" fmla="*/ 1 h 46"/>
                <a:gd name="T8" fmla="*/ 17 w 71"/>
                <a:gd name="T9" fmla="*/ 0 h 46"/>
                <a:gd name="T10" fmla="*/ 34 w 71"/>
                <a:gd name="T11" fmla="*/ 5 h 46"/>
                <a:gd name="T12" fmla="*/ 49 w 71"/>
                <a:gd name="T13" fmla="*/ 15 h 46"/>
                <a:gd name="T14" fmla="*/ 59 w 71"/>
                <a:gd name="T15" fmla="*/ 24 h 46"/>
                <a:gd name="T16" fmla="*/ 64 w 71"/>
                <a:gd name="T17" fmla="*/ 31 h 46"/>
                <a:gd name="T18" fmla="*/ 65 w 71"/>
                <a:gd name="T19" fmla="*/ 37 h 46"/>
                <a:gd name="T20" fmla="*/ 67 w 71"/>
                <a:gd name="T21" fmla="*/ 40 h 46"/>
                <a:gd name="T22" fmla="*/ 69 w 71"/>
                <a:gd name="T23" fmla="*/ 43 h 46"/>
                <a:gd name="T24" fmla="*/ 67 w 71"/>
                <a:gd name="T25" fmla="*/ 42 h 46"/>
                <a:gd name="T26" fmla="*/ 63 w 71"/>
                <a:gd name="T27" fmla="*/ 38 h 46"/>
                <a:gd name="T28" fmla="*/ 60 w 71"/>
                <a:gd name="T29" fmla="*/ 35 h 46"/>
                <a:gd name="T30" fmla="*/ 58 w 71"/>
                <a:gd name="T31" fmla="*/ 32 h 46"/>
                <a:gd name="T32" fmla="*/ 54 w 71"/>
                <a:gd name="T33" fmla="*/ 32 h 46"/>
                <a:gd name="T34" fmla="*/ 51 w 71"/>
                <a:gd name="T35" fmla="*/ 33 h 46"/>
                <a:gd name="T36" fmla="*/ 46 w 71"/>
                <a:gd name="T37" fmla="*/ 36 h 46"/>
                <a:gd name="T38" fmla="*/ 43 w 71"/>
                <a:gd name="T39" fmla="*/ 31 h 46"/>
                <a:gd name="T40" fmla="*/ 35 w 71"/>
                <a:gd name="T41" fmla="*/ 27 h 46"/>
                <a:gd name="T42" fmla="*/ 30 w 71"/>
                <a:gd name="T43" fmla="*/ 31 h 46"/>
                <a:gd name="T44" fmla="*/ 29 w 71"/>
                <a:gd name="T45" fmla="*/ 35 h 46"/>
                <a:gd name="T46" fmla="*/ 32 w 71"/>
                <a:gd name="T47" fmla="*/ 36 h 46"/>
                <a:gd name="T48" fmla="*/ 29 w 71"/>
                <a:gd name="T49" fmla="*/ 38 h 46"/>
                <a:gd name="T50" fmla="*/ 25 w 71"/>
                <a:gd name="T51" fmla="*/ 37 h 46"/>
                <a:gd name="T52" fmla="*/ 9 w 71"/>
                <a:gd name="T53" fmla="*/ 28 h 46"/>
                <a:gd name="T54" fmla="*/ 27 w 71"/>
                <a:gd name="T55" fmla="*/ 38 h 46"/>
                <a:gd name="T56" fmla="*/ 32 w 71"/>
                <a:gd name="T57" fmla="*/ 37 h 46"/>
                <a:gd name="T58" fmla="*/ 30 w 71"/>
                <a:gd name="T59" fmla="*/ 35 h 46"/>
                <a:gd name="T60" fmla="*/ 29 w 71"/>
                <a:gd name="T61" fmla="*/ 32 h 46"/>
                <a:gd name="T62" fmla="*/ 33 w 71"/>
                <a:gd name="T63" fmla="*/ 28 h 46"/>
                <a:gd name="T64" fmla="*/ 50 w 71"/>
                <a:gd name="T65" fmla="*/ 31 h 46"/>
                <a:gd name="T66" fmla="*/ 45 w 71"/>
                <a:gd name="T67" fmla="*/ 36 h 46"/>
                <a:gd name="T68" fmla="*/ 49 w 71"/>
                <a:gd name="T69" fmla="*/ 34 h 46"/>
                <a:gd name="T70" fmla="*/ 53 w 71"/>
                <a:gd name="T71" fmla="*/ 32 h 46"/>
                <a:gd name="T72" fmla="*/ 56 w 71"/>
                <a:gd name="T73" fmla="*/ 32 h 46"/>
                <a:gd name="T74" fmla="*/ 60 w 71"/>
                <a:gd name="T75" fmla="*/ 34 h 46"/>
                <a:gd name="T76" fmla="*/ 61 w 71"/>
                <a:gd name="T77" fmla="*/ 37 h 46"/>
                <a:gd name="T78" fmla="*/ 64 w 71"/>
                <a:gd name="T79" fmla="*/ 41 h 46"/>
                <a:gd name="T80" fmla="*/ 70 w 71"/>
                <a:gd name="T81" fmla="*/ 45 h 46"/>
                <a:gd name="T82" fmla="*/ 67 w 71"/>
                <a:gd name="T83" fmla="*/ 41 h 46"/>
                <a:gd name="T84" fmla="*/ 65 w 71"/>
                <a:gd name="T85" fmla="*/ 38 h 46"/>
                <a:gd name="T86" fmla="*/ 65 w 71"/>
                <a:gd name="T87" fmla="*/ 34 h 46"/>
                <a:gd name="T88" fmla="*/ 61 w 71"/>
                <a:gd name="T89" fmla="*/ 27 h 46"/>
                <a:gd name="T90" fmla="*/ 53 w 71"/>
                <a:gd name="T91" fmla="*/ 18 h 46"/>
                <a:gd name="T92" fmla="*/ 40 w 71"/>
                <a:gd name="T93" fmla="*/ 8 h 46"/>
                <a:gd name="T94" fmla="*/ 21 w 71"/>
                <a:gd name="T95" fmla="*/ 0 h 46"/>
                <a:gd name="T96" fmla="*/ 10 w 71"/>
                <a:gd name="T97" fmla="*/ 0 h 46"/>
                <a:gd name="T98" fmla="*/ 3 w 71"/>
                <a:gd name="T99" fmla="*/ 5 h 46"/>
                <a:gd name="T100" fmla="*/ 0 w 71"/>
                <a:gd name="T101" fmla="*/ 14 h 46"/>
                <a:gd name="T102" fmla="*/ 0 w 71"/>
                <a:gd name="T103"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1" h="46">
                  <a:moveTo>
                    <a:pt x="0" y="30"/>
                  </a:moveTo>
                  <a:lnTo>
                    <a:pt x="0" y="30"/>
                  </a:lnTo>
                  <a:lnTo>
                    <a:pt x="0" y="27"/>
                  </a:lnTo>
                  <a:lnTo>
                    <a:pt x="0" y="24"/>
                  </a:lnTo>
                  <a:lnTo>
                    <a:pt x="0" y="20"/>
                  </a:lnTo>
                  <a:lnTo>
                    <a:pt x="0" y="17"/>
                  </a:lnTo>
                  <a:lnTo>
                    <a:pt x="0" y="14"/>
                  </a:lnTo>
                  <a:lnTo>
                    <a:pt x="1" y="11"/>
                  </a:lnTo>
                  <a:lnTo>
                    <a:pt x="2" y="8"/>
                  </a:lnTo>
                  <a:lnTo>
                    <a:pt x="3" y="5"/>
                  </a:lnTo>
                  <a:lnTo>
                    <a:pt x="5" y="3"/>
                  </a:lnTo>
                  <a:lnTo>
                    <a:pt x="8" y="1"/>
                  </a:lnTo>
                  <a:lnTo>
                    <a:pt x="10" y="0"/>
                  </a:lnTo>
                  <a:lnTo>
                    <a:pt x="14" y="0"/>
                  </a:lnTo>
                  <a:lnTo>
                    <a:pt x="17" y="0"/>
                  </a:lnTo>
                  <a:lnTo>
                    <a:pt x="21" y="0"/>
                  </a:lnTo>
                  <a:lnTo>
                    <a:pt x="27" y="3"/>
                  </a:lnTo>
                  <a:lnTo>
                    <a:pt x="34" y="5"/>
                  </a:lnTo>
                  <a:lnTo>
                    <a:pt x="40" y="8"/>
                  </a:lnTo>
                  <a:lnTo>
                    <a:pt x="45" y="12"/>
                  </a:lnTo>
                  <a:lnTo>
                    <a:pt x="49" y="15"/>
                  </a:lnTo>
                  <a:lnTo>
                    <a:pt x="53" y="18"/>
                  </a:lnTo>
                  <a:lnTo>
                    <a:pt x="56" y="21"/>
                  </a:lnTo>
                  <a:lnTo>
                    <a:pt x="59" y="24"/>
                  </a:lnTo>
                  <a:lnTo>
                    <a:pt x="61" y="27"/>
                  </a:lnTo>
                  <a:lnTo>
                    <a:pt x="63" y="29"/>
                  </a:lnTo>
                  <a:lnTo>
                    <a:pt x="64" y="31"/>
                  </a:lnTo>
                  <a:lnTo>
                    <a:pt x="65" y="34"/>
                  </a:lnTo>
                  <a:lnTo>
                    <a:pt x="65" y="35"/>
                  </a:lnTo>
                  <a:lnTo>
                    <a:pt x="65" y="37"/>
                  </a:lnTo>
                  <a:lnTo>
                    <a:pt x="65" y="38"/>
                  </a:lnTo>
                  <a:lnTo>
                    <a:pt x="67" y="39"/>
                  </a:lnTo>
                  <a:lnTo>
                    <a:pt x="67" y="40"/>
                  </a:lnTo>
                  <a:lnTo>
                    <a:pt x="67" y="41"/>
                  </a:lnTo>
                  <a:lnTo>
                    <a:pt x="68" y="42"/>
                  </a:lnTo>
                  <a:lnTo>
                    <a:pt x="69" y="43"/>
                  </a:lnTo>
                  <a:lnTo>
                    <a:pt x="70" y="45"/>
                  </a:lnTo>
                  <a:lnTo>
                    <a:pt x="69" y="44"/>
                  </a:lnTo>
                  <a:lnTo>
                    <a:pt x="67" y="42"/>
                  </a:lnTo>
                  <a:lnTo>
                    <a:pt x="64" y="41"/>
                  </a:lnTo>
                  <a:lnTo>
                    <a:pt x="64" y="39"/>
                  </a:lnTo>
                  <a:lnTo>
                    <a:pt x="63" y="38"/>
                  </a:lnTo>
                  <a:lnTo>
                    <a:pt x="61" y="37"/>
                  </a:lnTo>
                  <a:lnTo>
                    <a:pt x="61" y="36"/>
                  </a:lnTo>
                  <a:lnTo>
                    <a:pt x="60" y="35"/>
                  </a:lnTo>
                  <a:lnTo>
                    <a:pt x="60" y="34"/>
                  </a:lnTo>
                  <a:lnTo>
                    <a:pt x="59" y="33"/>
                  </a:lnTo>
                  <a:lnTo>
                    <a:pt x="58" y="32"/>
                  </a:lnTo>
                  <a:lnTo>
                    <a:pt x="56" y="32"/>
                  </a:lnTo>
                  <a:lnTo>
                    <a:pt x="55" y="32"/>
                  </a:lnTo>
                  <a:lnTo>
                    <a:pt x="54" y="32"/>
                  </a:lnTo>
                  <a:lnTo>
                    <a:pt x="53" y="32"/>
                  </a:lnTo>
                  <a:lnTo>
                    <a:pt x="52" y="32"/>
                  </a:lnTo>
                  <a:lnTo>
                    <a:pt x="51" y="33"/>
                  </a:lnTo>
                  <a:lnTo>
                    <a:pt x="49" y="34"/>
                  </a:lnTo>
                  <a:lnTo>
                    <a:pt x="47" y="35"/>
                  </a:lnTo>
                  <a:lnTo>
                    <a:pt x="46" y="36"/>
                  </a:lnTo>
                  <a:lnTo>
                    <a:pt x="45" y="36"/>
                  </a:lnTo>
                  <a:lnTo>
                    <a:pt x="44" y="37"/>
                  </a:lnTo>
                  <a:lnTo>
                    <a:pt x="43" y="31"/>
                  </a:lnTo>
                  <a:lnTo>
                    <a:pt x="50" y="31"/>
                  </a:lnTo>
                  <a:lnTo>
                    <a:pt x="50" y="26"/>
                  </a:lnTo>
                  <a:lnTo>
                    <a:pt x="35" y="27"/>
                  </a:lnTo>
                  <a:lnTo>
                    <a:pt x="33" y="28"/>
                  </a:lnTo>
                  <a:lnTo>
                    <a:pt x="32" y="30"/>
                  </a:lnTo>
                  <a:lnTo>
                    <a:pt x="30" y="31"/>
                  </a:lnTo>
                  <a:lnTo>
                    <a:pt x="29" y="32"/>
                  </a:lnTo>
                  <a:lnTo>
                    <a:pt x="29" y="34"/>
                  </a:lnTo>
                  <a:lnTo>
                    <a:pt x="29" y="35"/>
                  </a:lnTo>
                  <a:lnTo>
                    <a:pt x="30" y="35"/>
                  </a:lnTo>
                  <a:lnTo>
                    <a:pt x="30" y="36"/>
                  </a:lnTo>
                  <a:lnTo>
                    <a:pt x="32" y="36"/>
                  </a:lnTo>
                  <a:lnTo>
                    <a:pt x="32" y="37"/>
                  </a:lnTo>
                  <a:lnTo>
                    <a:pt x="30" y="37"/>
                  </a:lnTo>
                  <a:lnTo>
                    <a:pt x="29" y="38"/>
                  </a:lnTo>
                  <a:lnTo>
                    <a:pt x="27" y="38"/>
                  </a:lnTo>
                  <a:lnTo>
                    <a:pt x="26" y="37"/>
                  </a:lnTo>
                  <a:lnTo>
                    <a:pt x="25" y="37"/>
                  </a:lnTo>
                  <a:lnTo>
                    <a:pt x="9" y="28"/>
                  </a:lnTo>
                  <a:lnTo>
                    <a:pt x="0" y="30"/>
                  </a:lnTo>
                  <a:lnTo>
                    <a:pt x="9" y="28"/>
                  </a:lnTo>
                  <a:lnTo>
                    <a:pt x="25" y="37"/>
                  </a:lnTo>
                  <a:lnTo>
                    <a:pt x="26" y="37"/>
                  </a:lnTo>
                  <a:lnTo>
                    <a:pt x="27" y="38"/>
                  </a:lnTo>
                  <a:lnTo>
                    <a:pt x="29" y="38"/>
                  </a:lnTo>
                  <a:lnTo>
                    <a:pt x="30" y="37"/>
                  </a:lnTo>
                  <a:lnTo>
                    <a:pt x="32" y="37"/>
                  </a:lnTo>
                  <a:lnTo>
                    <a:pt x="32" y="36"/>
                  </a:lnTo>
                  <a:lnTo>
                    <a:pt x="30" y="36"/>
                  </a:lnTo>
                  <a:lnTo>
                    <a:pt x="30" y="35"/>
                  </a:lnTo>
                  <a:lnTo>
                    <a:pt x="29" y="35"/>
                  </a:lnTo>
                  <a:lnTo>
                    <a:pt x="29" y="34"/>
                  </a:lnTo>
                  <a:lnTo>
                    <a:pt x="29" y="32"/>
                  </a:lnTo>
                  <a:lnTo>
                    <a:pt x="30" y="31"/>
                  </a:lnTo>
                  <a:lnTo>
                    <a:pt x="32" y="30"/>
                  </a:lnTo>
                  <a:lnTo>
                    <a:pt x="33" y="28"/>
                  </a:lnTo>
                  <a:lnTo>
                    <a:pt x="35" y="27"/>
                  </a:lnTo>
                  <a:lnTo>
                    <a:pt x="50" y="26"/>
                  </a:lnTo>
                  <a:lnTo>
                    <a:pt x="50" y="31"/>
                  </a:lnTo>
                  <a:lnTo>
                    <a:pt x="43" y="31"/>
                  </a:lnTo>
                  <a:lnTo>
                    <a:pt x="44" y="37"/>
                  </a:lnTo>
                  <a:lnTo>
                    <a:pt x="45" y="36"/>
                  </a:lnTo>
                  <a:lnTo>
                    <a:pt x="46" y="36"/>
                  </a:lnTo>
                  <a:lnTo>
                    <a:pt x="47" y="35"/>
                  </a:lnTo>
                  <a:lnTo>
                    <a:pt x="49" y="34"/>
                  </a:lnTo>
                  <a:lnTo>
                    <a:pt x="51" y="33"/>
                  </a:lnTo>
                  <a:lnTo>
                    <a:pt x="52" y="32"/>
                  </a:lnTo>
                  <a:lnTo>
                    <a:pt x="53" y="32"/>
                  </a:lnTo>
                  <a:lnTo>
                    <a:pt x="54" y="32"/>
                  </a:lnTo>
                  <a:lnTo>
                    <a:pt x="55" y="32"/>
                  </a:lnTo>
                  <a:lnTo>
                    <a:pt x="56" y="32"/>
                  </a:lnTo>
                  <a:lnTo>
                    <a:pt x="58" y="32"/>
                  </a:lnTo>
                  <a:lnTo>
                    <a:pt x="59" y="33"/>
                  </a:lnTo>
                  <a:lnTo>
                    <a:pt x="60" y="34"/>
                  </a:lnTo>
                  <a:lnTo>
                    <a:pt x="60" y="35"/>
                  </a:lnTo>
                  <a:lnTo>
                    <a:pt x="61" y="36"/>
                  </a:lnTo>
                  <a:lnTo>
                    <a:pt x="61" y="37"/>
                  </a:lnTo>
                  <a:lnTo>
                    <a:pt x="63" y="38"/>
                  </a:lnTo>
                  <a:lnTo>
                    <a:pt x="64" y="39"/>
                  </a:lnTo>
                  <a:lnTo>
                    <a:pt x="64" y="41"/>
                  </a:lnTo>
                  <a:lnTo>
                    <a:pt x="67" y="42"/>
                  </a:lnTo>
                  <a:lnTo>
                    <a:pt x="69" y="44"/>
                  </a:lnTo>
                  <a:lnTo>
                    <a:pt x="70" y="45"/>
                  </a:lnTo>
                  <a:lnTo>
                    <a:pt x="69" y="43"/>
                  </a:lnTo>
                  <a:lnTo>
                    <a:pt x="68" y="42"/>
                  </a:lnTo>
                  <a:lnTo>
                    <a:pt x="67" y="41"/>
                  </a:lnTo>
                  <a:lnTo>
                    <a:pt x="67" y="40"/>
                  </a:lnTo>
                  <a:lnTo>
                    <a:pt x="67" y="39"/>
                  </a:lnTo>
                  <a:lnTo>
                    <a:pt x="65" y="38"/>
                  </a:lnTo>
                  <a:lnTo>
                    <a:pt x="65" y="37"/>
                  </a:lnTo>
                  <a:lnTo>
                    <a:pt x="65" y="35"/>
                  </a:lnTo>
                  <a:lnTo>
                    <a:pt x="65" y="34"/>
                  </a:lnTo>
                  <a:lnTo>
                    <a:pt x="64" y="31"/>
                  </a:lnTo>
                  <a:lnTo>
                    <a:pt x="63" y="29"/>
                  </a:lnTo>
                  <a:lnTo>
                    <a:pt x="61" y="27"/>
                  </a:lnTo>
                  <a:lnTo>
                    <a:pt x="59" y="24"/>
                  </a:lnTo>
                  <a:lnTo>
                    <a:pt x="56" y="21"/>
                  </a:lnTo>
                  <a:lnTo>
                    <a:pt x="53" y="18"/>
                  </a:lnTo>
                  <a:lnTo>
                    <a:pt x="49" y="15"/>
                  </a:lnTo>
                  <a:lnTo>
                    <a:pt x="45" y="12"/>
                  </a:lnTo>
                  <a:lnTo>
                    <a:pt x="40" y="8"/>
                  </a:lnTo>
                  <a:lnTo>
                    <a:pt x="34" y="5"/>
                  </a:lnTo>
                  <a:lnTo>
                    <a:pt x="27" y="3"/>
                  </a:lnTo>
                  <a:lnTo>
                    <a:pt x="21" y="0"/>
                  </a:lnTo>
                  <a:lnTo>
                    <a:pt x="17" y="0"/>
                  </a:lnTo>
                  <a:lnTo>
                    <a:pt x="14" y="0"/>
                  </a:lnTo>
                  <a:lnTo>
                    <a:pt x="10" y="0"/>
                  </a:lnTo>
                  <a:lnTo>
                    <a:pt x="8" y="1"/>
                  </a:lnTo>
                  <a:lnTo>
                    <a:pt x="5" y="3"/>
                  </a:lnTo>
                  <a:lnTo>
                    <a:pt x="3" y="5"/>
                  </a:lnTo>
                  <a:lnTo>
                    <a:pt x="2" y="8"/>
                  </a:lnTo>
                  <a:lnTo>
                    <a:pt x="1" y="11"/>
                  </a:lnTo>
                  <a:lnTo>
                    <a:pt x="0" y="14"/>
                  </a:lnTo>
                  <a:lnTo>
                    <a:pt x="0" y="17"/>
                  </a:lnTo>
                  <a:lnTo>
                    <a:pt x="0" y="20"/>
                  </a:lnTo>
                  <a:lnTo>
                    <a:pt x="0" y="24"/>
                  </a:lnTo>
                  <a:lnTo>
                    <a:pt x="0" y="27"/>
                  </a:lnTo>
                  <a:lnTo>
                    <a:pt x="0" y="3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3" name="Freeform 149"/>
            <p:cNvSpPr>
              <a:spLocks/>
            </p:cNvSpPr>
            <p:nvPr/>
          </p:nvSpPr>
          <p:spPr bwMode="auto">
            <a:xfrm>
              <a:off x="6039" y="751"/>
              <a:ext cx="18" cy="6"/>
            </a:xfrm>
            <a:custGeom>
              <a:avLst/>
              <a:gdLst>
                <a:gd name="T0" fmla="*/ 0 w 18"/>
                <a:gd name="T1" fmla="*/ 5 h 6"/>
                <a:gd name="T2" fmla="*/ 3 w 18"/>
                <a:gd name="T3" fmla="*/ 2 h 6"/>
                <a:gd name="T4" fmla="*/ 9 w 18"/>
                <a:gd name="T5" fmla="*/ 0 h 6"/>
                <a:gd name="T6" fmla="*/ 17 w 18"/>
                <a:gd name="T7" fmla="*/ 0 h 6"/>
                <a:gd name="T8" fmla="*/ 9 w 18"/>
                <a:gd name="T9" fmla="*/ 0 h 6"/>
                <a:gd name="T10" fmla="*/ 3 w 18"/>
                <a:gd name="T11" fmla="*/ 2 h 6"/>
                <a:gd name="T12" fmla="*/ 0 w 18"/>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0" y="5"/>
                  </a:moveTo>
                  <a:lnTo>
                    <a:pt x="3" y="2"/>
                  </a:lnTo>
                  <a:lnTo>
                    <a:pt x="9" y="0"/>
                  </a:lnTo>
                  <a:lnTo>
                    <a:pt x="17" y="0"/>
                  </a:lnTo>
                  <a:lnTo>
                    <a:pt x="9" y="0"/>
                  </a:lnTo>
                  <a:lnTo>
                    <a:pt x="3" y="2"/>
                  </a:lnTo>
                  <a:lnTo>
                    <a:pt x="0"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4" name="Freeform 150"/>
            <p:cNvSpPr>
              <a:spLocks/>
            </p:cNvSpPr>
            <p:nvPr/>
          </p:nvSpPr>
          <p:spPr bwMode="auto">
            <a:xfrm>
              <a:off x="6051" y="763"/>
              <a:ext cx="6" cy="7"/>
            </a:xfrm>
            <a:custGeom>
              <a:avLst/>
              <a:gdLst>
                <a:gd name="T0" fmla="*/ 0 w 6"/>
                <a:gd name="T1" fmla="*/ 0 h 7"/>
                <a:gd name="T2" fmla="*/ 0 w 6"/>
                <a:gd name="T3" fmla="*/ 0 h 7"/>
                <a:gd name="T4" fmla="*/ 0 w 6"/>
                <a:gd name="T5" fmla="*/ 1 h 7"/>
                <a:gd name="T6" fmla="*/ 1 w 6"/>
                <a:gd name="T7" fmla="*/ 1 h 7"/>
                <a:gd name="T8" fmla="*/ 3 w 6"/>
                <a:gd name="T9" fmla="*/ 1 h 7"/>
                <a:gd name="T10" fmla="*/ 3 w 6"/>
                <a:gd name="T11" fmla="*/ 2 h 7"/>
                <a:gd name="T12" fmla="*/ 4 w 6"/>
                <a:gd name="T13" fmla="*/ 3 h 7"/>
                <a:gd name="T14" fmla="*/ 5 w 6"/>
                <a:gd name="T15" fmla="*/ 4 h 7"/>
                <a:gd name="T16" fmla="*/ 5 w 6"/>
                <a:gd name="T17" fmla="*/ 6 h 7"/>
                <a:gd name="T18" fmla="*/ 5 w 6"/>
                <a:gd name="T19" fmla="*/ 4 h 7"/>
                <a:gd name="T20" fmla="*/ 4 w 6"/>
                <a:gd name="T21" fmla="*/ 3 h 7"/>
                <a:gd name="T22" fmla="*/ 3 w 6"/>
                <a:gd name="T23" fmla="*/ 2 h 7"/>
                <a:gd name="T24" fmla="*/ 3 w 6"/>
                <a:gd name="T25" fmla="*/ 1 h 7"/>
                <a:gd name="T26" fmla="*/ 1 w 6"/>
                <a:gd name="T27" fmla="*/ 1 h 7"/>
                <a:gd name="T28" fmla="*/ 0 w 6"/>
                <a:gd name="T29" fmla="*/ 1 h 7"/>
                <a:gd name="T30" fmla="*/ 0 w 6"/>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7">
                  <a:moveTo>
                    <a:pt x="0" y="0"/>
                  </a:moveTo>
                  <a:lnTo>
                    <a:pt x="0" y="0"/>
                  </a:lnTo>
                  <a:lnTo>
                    <a:pt x="0" y="1"/>
                  </a:lnTo>
                  <a:lnTo>
                    <a:pt x="1" y="1"/>
                  </a:lnTo>
                  <a:lnTo>
                    <a:pt x="3" y="1"/>
                  </a:lnTo>
                  <a:lnTo>
                    <a:pt x="3" y="2"/>
                  </a:lnTo>
                  <a:lnTo>
                    <a:pt x="4" y="3"/>
                  </a:lnTo>
                  <a:lnTo>
                    <a:pt x="5" y="4"/>
                  </a:lnTo>
                  <a:lnTo>
                    <a:pt x="5" y="6"/>
                  </a:lnTo>
                  <a:lnTo>
                    <a:pt x="5" y="4"/>
                  </a:lnTo>
                  <a:lnTo>
                    <a:pt x="4" y="3"/>
                  </a:lnTo>
                  <a:lnTo>
                    <a:pt x="3" y="2"/>
                  </a:lnTo>
                  <a:lnTo>
                    <a:pt x="3" y="1"/>
                  </a:lnTo>
                  <a:lnTo>
                    <a:pt x="1" y="1"/>
                  </a:lnTo>
                  <a:lnTo>
                    <a:pt x="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5" name="Freeform 151"/>
            <p:cNvSpPr>
              <a:spLocks/>
            </p:cNvSpPr>
            <p:nvPr/>
          </p:nvSpPr>
          <p:spPr bwMode="auto">
            <a:xfrm>
              <a:off x="6060" y="756"/>
              <a:ext cx="18" cy="1"/>
            </a:xfrm>
            <a:custGeom>
              <a:avLst/>
              <a:gdLst>
                <a:gd name="T0" fmla="*/ 0 w 18"/>
                <a:gd name="T1" fmla="*/ 0 h 1"/>
                <a:gd name="T2" fmla="*/ 17 w 18"/>
                <a:gd name="T3" fmla="*/ 0 h 1"/>
                <a:gd name="T4" fmla="*/ 0 w 18"/>
                <a:gd name="T5" fmla="*/ 0 h 1"/>
              </a:gdLst>
              <a:ahLst/>
              <a:cxnLst>
                <a:cxn ang="0">
                  <a:pos x="T0" y="T1"/>
                </a:cxn>
                <a:cxn ang="0">
                  <a:pos x="T2" y="T3"/>
                </a:cxn>
                <a:cxn ang="0">
                  <a:pos x="T4" y="T5"/>
                </a:cxn>
              </a:cxnLst>
              <a:rect l="0" t="0" r="r" b="b"/>
              <a:pathLst>
                <a:path w="18" h="1">
                  <a:moveTo>
                    <a:pt x="0" y="0"/>
                  </a:moveTo>
                  <a:lnTo>
                    <a:pt x="17"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6" name="Freeform 152"/>
            <p:cNvSpPr>
              <a:spLocks/>
            </p:cNvSpPr>
            <p:nvPr/>
          </p:nvSpPr>
          <p:spPr bwMode="auto">
            <a:xfrm>
              <a:off x="6085" y="799"/>
              <a:ext cx="5" cy="3"/>
            </a:xfrm>
            <a:custGeom>
              <a:avLst/>
              <a:gdLst>
                <a:gd name="T0" fmla="*/ 3 w 5"/>
                <a:gd name="T1" fmla="*/ 0 h 3"/>
                <a:gd name="T2" fmla="*/ 1 w 5"/>
                <a:gd name="T3" fmla="*/ 0 h 3"/>
                <a:gd name="T4" fmla="*/ 0 w 5"/>
                <a:gd name="T5" fmla="*/ 1 h 3"/>
                <a:gd name="T6" fmla="*/ 1 w 5"/>
                <a:gd name="T7" fmla="*/ 2 h 3"/>
                <a:gd name="T8" fmla="*/ 4 w 5"/>
                <a:gd name="T9" fmla="*/ 1 h 3"/>
                <a:gd name="T10" fmla="*/ 3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3" y="0"/>
                  </a:moveTo>
                  <a:lnTo>
                    <a:pt x="1" y="0"/>
                  </a:lnTo>
                  <a:lnTo>
                    <a:pt x="0" y="1"/>
                  </a:lnTo>
                  <a:lnTo>
                    <a:pt x="1" y="2"/>
                  </a:lnTo>
                  <a:lnTo>
                    <a:pt x="4" y="1"/>
                  </a:lnTo>
                  <a:lnTo>
                    <a:pt x="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7" name="Freeform 153"/>
            <p:cNvSpPr>
              <a:spLocks/>
            </p:cNvSpPr>
            <p:nvPr/>
          </p:nvSpPr>
          <p:spPr bwMode="auto">
            <a:xfrm>
              <a:off x="6084" y="787"/>
              <a:ext cx="8" cy="12"/>
            </a:xfrm>
            <a:custGeom>
              <a:avLst/>
              <a:gdLst>
                <a:gd name="T0" fmla="*/ 0 w 8"/>
                <a:gd name="T1" fmla="*/ 0 h 12"/>
                <a:gd name="T2" fmla="*/ 4 w 8"/>
                <a:gd name="T3" fmla="*/ 11 h 12"/>
                <a:gd name="T4" fmla="*/ 7 w 8"/>
                <a:gd name="T5" fmla="*/ 8 h 12"/>
                <a:gd name="T6" fmla="*/ 4 w 8"/>
                <a:gd name="T7" fmla="*/ 11 h 12"/>
                <a:gd name="T8" fmla="*/ 0 w 8"/>
                <a:gd name="T9" fmla="*/ 0 h 12"/>
              </a:gdLst>
              <a:ahLst/>
              <a:cxnLst>
                <a:cxn ang="0">
                  <a:pos x="T0" y="T1"/>
                </a:cxn>
                <a:cxn ang="0">
                  <a:pos x="T2" y="T3"/>
                </a:cxn>
                <a:cxn ang="0">
                  <a:pos x="T4" y="T5"/>
                </a:cxn>
                <a:cxn ang="0">
                  <a:pos x="T6" y="T7"/>
                </a:cxn>
                <a:cxn ang="0">
                  <a:pos x="T8" y="T9"/>
                </a:cxn>
              </a:cxnLst>
              <a:rect l="0" t="0" r="r" b="b"/>
              <a:pathLst>
                <a:path w="8" h="12">
                  <a:moveTo>
                    <a:pt x="0" y="0"/>
                  </a:moveTo>
                  <a:lnTo>
                    <a:pt x="4" y="11"/>
                  </a:lnTo>
                  <a:lnTo>
                    <a:pt x="7" y="8"/>
                  </a:lnTo>
                  <a:lnTo>
                    <a:pt x="4" y="1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8" name="Freeform 154"/>
            <p:cNvSpPr>
              <a:spLocks/>
            </p:cNvSpPr>
            <p:nvPr/>
          </p:nvSpPr>
          <p:spPr bwMode="auto">
            <a:xfrm>
              <a:off x="5940" y="745"/>
              <a:ext cx="87" cy="103"/>
            </a:xfrm>
            <a:custGeom>
              <a:avLst/>
              <a:gdLst>
                <a:gd name="T0" fmla="*/ 35 w 87"/>
                <a:gd name="T1" fmla="*/ 102 h 103"/>
                <a:gd name="T2" fmla="*/ 41 w 87"/>
                <a:gd name="T3" fmla="*/ 102 h 103"/>
                <a:gd name="T4" fmla="*/ 47 w 87"/>
                <a:gd name="T5" fmla="*/ 102 h 103"/>
                <a:gd name="T6" fmla="*/ 55 w 87"/>
                <a:gd name="T7" fmla="*/ 101 h 103"/>
                <a:gd name="T8" fmla="*/ 62 w 87"/>
                <a:gd name="T9" fmla="*/ 100 h 103"/>
                <a:gd name="T10" fmla="*/ 68 w 87"/>
                <a:gd name="T11" fmla="*/ 99 h 103"/>
                <a:gd name="T12" fmla="*/ 73 w 87"/>
                <a:gd name="T13" fmla="*/ 99 h 103"/>
                <a:gd name="T14" fmla="*/ 79 w 87"/>
                <a:gd name="T15" fmla="*/ 97 h 103"/>
                <a:gd name="T16" fmla="*/ 82 w 87"/>
                <a:gd name="T17" fmla="*/ 97 h 103"/>
                <a:gd name="T18" fmla="*/ 85 w 87"/>
                <a:gd name="T19" fmla="*/ 95 h 103"/>
                <a:gd name="T20" fmla="*/ 86 w 87"/>
                <a:gd name="T21" fmla="*/ 93 h 103"/>
                <a:gd name="T22" fmla="*/ 86 w 87"/>
                <a:gd name="T23" fmla="*/ 90 h 103"/>
                <a:gd name="T24" fmla="*/ 85 w 87"/>
                <a:gd name="T25" fmla="*/ 87 h 103"/>
                <a:gd name="T26" fmla="*/ 85 w 87"/>
                <a:gd name="T27" fmla="*/ 84 h 103"/>
                <a:gd name="T28" fmla="*/ 84 w 87"/>
                <a:gd name="T29" fmla="*/ 80 h 103"/>
                <a:gd name="T30" fmla="*/ 82 w 87"/>
                <a:gd name="T31" fmla="*/ 76 h 103"/>
                <a:gd name="T32" fmla="*/ 81 w 87"/>
                <a:gd name="T33" fmla="*/ 70 h 103"/>
                <a:gd name="T34" fmla="*/ 79 w 87"/>
                <a:gd name="T35" fmla="*/ 63 h 103"/>
                <a:gd name="T36" fmla="*/ 77 w 87"/>
                <a:gd name="T37" fmla="*/ 57 h 103"/>
                <a:gd name="T38" fmla="*/ 74 w 87"/>
                <a:gd name="T39" fmla="*/ 49 h 103"/>
                <a:gd name="T40" fmla="*/ 72 w 87"/>
                <a:gd name="T41" fmla="*/ 42 h 103"/>
                <a:gd name="T42" fmla="*/ 69 w 87"/>
                <a:gd name="T43" fmla="*/ 34 h 103"/>
                <a:gd name="T44" fmla="*/ 66 w 87"/>
                <a:gd name="T45" fmla="*/ 27 h 103"/>
                <a:gd name="T46" fmla="*/ 63 w 87"/>
                <a:gd name="T47" fmla="*/ 21 h 103"/>
                <a:gd name="T48" fmla="*/ 60 w 87"/>
                <a:gd name="T49" fmla="*/ 14 h 103"/>
                <a:gd name="T50" fmla="*/ 57 w 87"/>
                <a:gd name="T51" fmla="*/ 9 h 103"/>
                <a:gd name="T52" fmla="*/ 53 w 87"/>
                <a:gd name="T53" fmla="*/ 6 h 103"/>
                <a:gd name="T54" fmla="*/ 49 w 87"/>
                <a:gd name="T55" fmla="*/ 3 h 103"/>
                <a:gd name="T56" fmla="*/ 44 w 87"/>
                <a:gd name="T57" fmla="*/ 1 h 103"/>
                <a:gd name="T58" fmla="*/ 37 w 87"/>
                <a:gd name="T59" fmla="*/ 0 h 103"/>
                <a:gd name="T60" fmla="*/ 29 w 87"/>
                <a:gd name="T61" fmla="*/ 0 h 103"/>
                <a:gd name="T62" fmla="*/ 23 w 87"/>
                <a:gd name="T63" fmla="*/ 1 h 103"/>
                <a:gd name="T64" fmla="*/ 17 w 87"/>
                <a:gd name="T65" fmla="*/ 3 h 103"/>
                <a:gd name="T66" fmla="*/ 12 w 87"/>
                <a:gd name="T67" fmla="*/ 6 h 103"/>
                <a:gd name="T68" fmla="*/ 7 w 87"/>
                <a:gd name="T69" fmla="*/ 8 h 103"/>
                <a:gd name="T70" fmla="*/ 4 w 87"/>
                <a:gd name="T71" fmla="*/ 11 h 103"/>
                <a:gd name="T72" fmla="*/ 2 w 87"/>
                <a:gd name="T73" fmla="*/ 14 h 103"/>
                <a:gd name="T74" fmla="*/ 1 w 87"/>
                <a:gd name="T75" fmla="*/ 19 h 103"/>
                <a:gd name="T76" fmla="*/ 1 w 87"/>
                <a:gd name="T77" fmla="*/ 24 h 103"/>
                <a:gd name="T78" fmla="*/ 0 w 87"/>
                <a:gd name="T79" fmla="*/ 29 h 103"/>
                <a:gd name="T80" fmla="*/ 0 w 87"/>
                <a:gd name="T81" fmla="*/ 35 h 103"/>
                <a:gd name="T82" fmla="*/ 1 w 87"/>
                <a:gd name="T83" fmla="*/ 40 h 103"/>
                <a:gd name="T84" fmla="*/ 1 w 87"/>
                <a:gd name="T85" fmla="*/ 45 h 103"/>
                <a:gd name="T86" fmla="*/ 2 w 87"/>
                <a:gd name="T87" fmla="*/ 50 h 103"/>
                <a:gd name="T88" fmla="*/ 3 w 87"/>
                <a:gd name="T89" fmla="*/ 53 h 103"/>
                <a:gd name="T90" fmla="*/ 4 w 87"/>
                <a:gd name="T91" fmla="*/ 56 h 103"/>
                <a:gd name="T92" fmla="*/ 5 w 87"/>
                <a:gd name="T93" fmla="*/ 58 h 103"/>
                <a:gd name="T94" fmla="*/ 6 w 87"/>
                <a:gd name="T95" fmla="*/ 61 h 103"/>
                <a:gd name="T96" fmla="*/ 7 w 87"/>
                <a:gd name="T97" fmla="*/ 65 h 103"/>
                <a:gd name="T98" fmla="*/ 8 w 87"/>
                <a:gd name="T99" fmla="*/ 69 h 103"/>
                <a:gd name="T100" fmla="*/ 10 w 87"/>
                <a:gd name="T101" fmla="*/ 74 h 103"/>
                <a:gd name="T102" fmla="*/ 13 w 87"/>
                <a:gd name="T103" fmla="*/ 77 h 103"/>
                <a:gd name="T104" fmla="*/ 14 w 87"/>
                <a:gd name="T105" fmla="*/ 81 h 103"/>
                <a:gd name="T106" fmla="*/ 17 w 87"/>
                <a:gd name="T107" fmla="*/ 85 h 103"/>
                <a:gd name="T108" fmla="*/ 18 w 87"/>
                <a:gd name="T109" fmla="*/ 89 h 103"/>
                <a:gd name="T110" fmla="*/ 21 w 87"/>
                <a:gd name="T111" fmla="*/ 93 h 103"/>
                <a:gd name="T112" fmla="*/ 23 w 87"/>
                <a:gd name="T113" fmla="*/ 95 h 103"/>
                <a:gd name="T114" fmla="*/ 25 w 87"/>
                <a:gd name="T115" fmla="*/ 97 h 103"/>
                <a:gd name="T116" fmla="*/ 28 w 87"/>
                <a:gd name="T117" fmla="*/ 100 h 103"/>
                <a:gd name="T118" fmla="*/ 30 w 87"/>
                <a:gd name="T119" fmla="*/ 10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 h="103">
                  <a:moveTo>
                    <a:pt x="31" y="101"/>
                  </a:moveTo>
                  <a:lnTo>
                    <a:pt x="35" y="102"/>
                  </a:lnTo>
                  <a:lnTo>
                    <a:pt x="38" y="102"/>
                  </a:lnTo>
                  <a:lnTo>
                    <a:pt x="41" y="102"/>
                  </a:lnTo>
                  <a:lnTo>
                    <a:pt x="44" y="102"/>
                  </a:lnTo>
                  <a:lnTo>
                    <a:pt x="47" y="102"/>
                  </a:lnTo>
                  <a:lnTo>
                    <a:pt x="50" y="102"/>
                  </a:lnTo>
                  <a:lnTo>
                    <a:pt x="55" y="101"/>
                  </a:lnTo>
                  <a:lnTo>
                    <a:pt x="58" y="100"/>
                  </a:lnTo>
                  <a:lnTo>
                    <a:pt x="62" y="100"/>
                  </a:lnTo>
                  <a:lnTo>
                    <a:pt x="65" y="100"/>
                  </a:lnTo>
                  <a:lnTo>
                    <a:pt x="68" y="99"/>
                  </a:lnTo>
                  <a:lnTo>
                    <a:pt x="71" y="99"/>
                  </a:lnTo>
                  <a:lnTo>
                    <a:pt x="73" y="99"/>
                  </a:lnTo>
                  <a:lnTo>
                    <a:pt x="77" y="98"/>
                  </a:lnTo>
                  <a:lnTo>
                    <a:pt x="79" y="97"/>
                  </a:lnTo>
                  <a:lnTo>
                    <a:pt x="80" y="97"/>
                  </a:lnTo>
                  <a:lnTo>
                    <a:pt x="82" y="97"/>
                  </a:lnTo>
                  <a:lnTo>
                    <a:pt x="84" y="96"/>
                  </a:lnTo>
                  <a:lnTo>
                    <a:pt x="85" y="95"/>
                  </a:lnTo>
                  <a:lnTo>
                    <a:pt x="85" y="94"/>
                  </a:lnTo>
                  <a:lnTo>
                    <a:pt x="86" y="93"/>
                  </a:lnTo>
                  <a:lnTo>
                    <a:pt x="86" y="92"/>
                  </a:lnTo>
                  <a:lnTo>
                    <a:pt x="86" y="90"/>
                  </a:lnTo>
                  <a:lnTo>
                    <a:pt x="85" y="88"/>
                  </a:lnTo>
                  <a:lnTo>
                    <a:pt x="85" y="87"/>
                  </a:lnTo>
                  <a:lnTo>
                    <a:pt x="85" y="86"/>
                  </a:lnTo>
                  <a:lnTo>
                    <a:pt x="85" y="84"/>
                  </a:lnTo>
                  <a:lnTo>
                    <a:pt x="84" y="82"/>
                  </a:lnTo>
                  <a:lnTo>
                    <a:pt x="84" y="80"/>
                  </a:lnTo>
                  <a:lnTo>
                    <a:pt x="83" y="78"/>
                  </a:lnTo>
                  <a:lnTo>
                    <a:pt x="82" y="76"/>
                  </a:lnTo>
                  <a:lnTo>
                    <a:pt x="82" y="73"/>
                  </a:lnTo>
                  <a:lnTo>
                    <a:pt x="81" y="70"/>
                  </a:lnTo>
                  <a:lnTo>
                    <a:pt x="80" y="67"/>
                  </a:lnTo>
                  <a:lnTo>
                    <a:pt x="79" y="63"/>
                  </a:lnTo>
                  <a:lnTo>
                    <a:pt x="78" y="60"/>
                  </a:lnTo>
                  <a:lnTo>
                    <a:pt x="77" y="57"/>
                  </a:lnTo>
                  <a:lnTo>
                    <a:pt x="76" y="53"/>
                  </a:lnTo>
                  <a:lnTo>
                    <a:pt x="74" y="49"/>
                  </a:lnTo>
                  <a:lnTo>
                    <a:pt x="73" y="45"/>
                  </a:lnTo>
                  <a:lnTo>
                    <a:pt x="72" y="42"/>
                  </a:lnTo>
                  <a:lnTo>
                    <a:pt x="70" y="38"/>
                  </a:lnTo>
                  <a:lnTo>
                    <a:pt x="69" y="34"/>
                  </a:lnTo>
                  <a:lnTo>
                    <a:pt x="68" y="30"/>
                  </a:lnTo>
                  <a:lnTo>
                    <a:pt x="66" y="27"/>
                  </a:lnTo>
                  <a:lnTo>
                    <a:pt x="65" y="24"/>
                  </a:lnTo>
                  <a:lnTo>
                    <a:pt x="63" y="21"/>
                  </a:lnTo>
                  <a:lnTo>
                    <a:pt x="62" y="17"/>
                  </a:lnTo>
                  <a:lnTo>
                    <a:pt x="60" y="14"/>
                  </a:lnTo>
                  <a:lnTo>
                    <a:pt x="58" y="12"/>
                  </a:lnTo>
                  <a:lnTo>
                    <a:pt x="57" y="9"/>
                  </a:lnTo>
                  <a:lnTo>
                    <a:pt x="55" y="8"/>
                  </a:lnTo>
                  <a:lnTo>
                    <a:pt x="53" y="6"/>
                  </a:lnTo>
                  <a:lnTo>
                    <a:pt x="51" y="4"/>
                  </a:lnTo>
                  <a:lnTo>
                    <a:pt x="49" y="3"/>
                  </a:lnTo>
                  <a:lnTo>
                    <a:pt x="48" y="2"/>
                  </a:lnTo>
                  <a:lnTo>
                    <a:pt x="44" y="1"/>
                  </a:lnTo>
                  <a:lnTo>
                    <a:pt x="40" y="0"/>
                  </a:lnTo>
                  <a:lnTo>
                    <a:pt x="37" y="0"/>
                  </a:lnTo>
                  <a:lnTo>
                    <a:pt x="33" y="0"/>
                  </a:lnTo>
                  <a:lnTo>
                    <a:pt x="29" y="0"/>
                  </a:lnTo>
                  <a:lnTo>
                    <a:pt x="26" y="0"/>
                  </a:lnTo>
                  <a:lnTo>
                    <a:pt x="23" y="1"/>
                  </a:lnTo>
                  <a:lnTo>
                    <a:pt x="20" y="2"/>
                  </a:lnTo>
                  <a:lnTo>
                    <a:pt x="17" y="3"/>
                  </a:lnTo>
                  <a:lnTo>
                    <a:pt x="15" y="4"/>
                  </a:lnTo>
                  <a:lnTo>
                    <a:pt x="12" y="6"/>
                  </a:lnTo>
                  <a:lnTo>
                    <a:pt x="9" y="7"/>
                  </a:lnTo>
                  <a:lnTo>
                    <a:pt x="7" y="8"/>
                  </a:lnTo>
                  <a:lnTo>
                    <a:pt x="6" y="9"/>
                  </a:lnTo>
                  <a:lnTo>
                    <a:pt x="4" y="11"/>
                  </a:lnTo>
                  <a:lnTo>
                    <a:pt x="4" y="13"/>
                  </a:lnTo>
                  <a:lnTo>
                    <a:pt x="2" y="14"/>
                  </a:lnTo>
                  <a:lnTo>
                    <a:pt x="2" y="17"/>
                  </a:lnTo>
                  <a:lnTo>
                    <a:pt x="1" y="19"/>
                  </a:lnTo>
                  <a:lnTo>
                    <a:pt x="1" y="21"/>
                  </a:lnTo>
                  <a:lnTo>
                    <a:pt x="1" y="24"/>
                  </a:lnTo>
                  <a:lnTo>
                    <a:pt x="0" y="26"/>
                  </a:lnTo>
                  <a:lnTo>
                    <a:pt x="0" y="29"/>
                  </a:lnTo>
                  <a:lnTo>
                    <a:pt x="0" y="32"/>
                  </a:lnTo>
                  <a:lnTo>
                    <a:pt x="0" y="35"/>
                  </a:lnTo>
                  <a:lnTo>
                    <a:pt x="0" y="38"/>
                  </a:lnTo>
                  <a:lnTo>
                    <a:pt x="1" y="40"/>
                  </a:lnTo>
                  <a:lnTo>
                    <a:pt x="1" y="43"/>
                  </a:lnTo>
                  <a:lnTo>
                    <a:pt x="1" y="45"/>
                  </a:lnTo>
                  <a:lnTo>
                    <a:pt x="2" y="48"/>
                  </a:lnTo>
                  <a:lnTo>
                    <a:pt x="2" y="50"/>
                  </a:lnTo>
                  <a:lnTo>
                    <a:pt x="2" y="52"/>
                  </a:lnTo>
                  <a:lnTo>
                    <a:pt x="3" y="53"/>
                  </a:lnTo>
                  <a:lnTo>
                    <a:pt x="3" y="54"/>
                  </a:lnTo>
                  <a:lnTo>
                    <a:pt x="4" y="56"/>
                  </a:lnTo>
                  <a:lnTo>
                    <a:pt x="4" y="57"/>
                  </a:lnTo>
                  <a:lnTo>
                    <a:pt x="5" y="58"/>
                  </a:lnTo>
                  <a:lnTo>
                    <a:pt x="5" y="60"/>
                  </a:lnTo>
                  <a:lnTo>
                    <a:pt x="6" y="61"/>
                  </a:lnTo>
                  <a:lnTo>
                    <a:pt x="6" y="63"/>
                  </a:lnTo>
                  <a:lnTo>
                    <a:pt x="7" y="65"/>
                  </a:lnTo>
                  <a:lnTo>
                    <a:pt x="8" y="67"/>
                  </a:lnTo>
                  <a:lnTo>
                    <a:pt x="8" y="69"/>
                  </a:lnTo>
                  <a:lnTo>
                    <a:pt x="9" y="71"/>
                  </a:lnTo>
                  <a:lnTo>
                    <a:pt x="10" y="74"/>
                  </a:lnTo>
                  <a:lnTo>
                    <a:pt x="12" y="75"/>
                  </a:lnTo>
                  <a:lnTo>
                    <a:pt x="13" y="77"/>
                  </a:lnTo>
                  <a:lnTo>
                    <a:pt x="14" y="79"/>
                  </a:lnTo>
                  <a:lnTo>
                    <a:pt x="14" y="81"/>
                  </a:lnTo>
                  <a:lnTo>
                    <a:pt x="15" y="83"/>
                  </a:lnTo>
                  <a:lnTo>
                    <a:pt x="17" y="85"/>
                  </a:lnTo>
                  <a:lnTo>
                    <a:pt x="18" y="88"/>
                  </a:lnTo>
                  <a:lnTo>
                    <a:pt x="18" y="89"/>
                  </a:lnTo>
                  <a:lnTo>
                    <a:pt x="19" y="91"/>
                  </a:lnTo>
                  <a:lnTo>
                    <a:pt x="21" y="93"/>
                  </a:lnTo>
                  <a:lnTo>
                    <a:pt x="22" y="94"/>
                  </a:lnTo>
                  <a:lnTo>
                    <a:pt x="23" y="95"/>
                  </a:lnTo>
                  <a:lnTo>
                    <a:pt x="24" y="96"/>
                  </a:lnTo>
                  <a:lnTo>
                    <a:pt x="25" y="97"/>
                  </a:lnTo>
                  <a:lnTo>
                    <a:pt x="26" y="99"/>
                  </a:lnTo>
                  <a:lnTo>
                    <a:pt x="28" y="100"/>
                  </a:lnTo>
                  <a:lnTo>
                    <a:pt x="29" y="100"/>
                  </a:lnTo>
                  <a:lnTo>
                    <a:pt x="30" y="101"/>
                  </a:lnTo>
                  <a:lnTo>
                    <a:pt x="31" y="10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79" name="Freeform 155"/>
            <p:cNvSpPr>
              <a:spLocks/>
            </p:cNvSpPr>
            <p:nvPr/>
          </p:nvSpPr>
          <p:spPr bwMode="auto">
            <a:xfrm>
              <a:off x="5974" y="847"/>
              <a:ext cx="46" cy="2"/>
            </a:xfrm>
            <a:custGeom>
              <a:avLst/>
              <a:gdLst>
                <a:gd name="T0" fmla="*/ 45 w 46"/>
                <a:gd name="T1" fmla="*/ 1 h 2"/>
                <a:gd name="T2" fmla="*/ 45 w 46"/>
                <a:gd name="T3" fmla="*/ 1 h 2"/>
                <a:gd name="T4" fmla="*/ 44 w 46"/>
                <a:gd name="T5" fmla="*/ 1 h 2"/>
                <a:gd name="T6" fmla="*/ 42 w 46"/>
                <a:gd name="T7" fmla="*/ 1 h 2"/>
                <a:gd name="T8" fmla="*/ 39 w 46"/>
                <a:gd name="T9" fmla="*/ 1 h 2"/>
                <a:gd name="T10" fmla="*/ 37 w 46"/>
                <a:gd name="T11" fmla="*/ 1 h 2"/>
                <a:gd name="T12" fmla="*/ 34 w 46"/>
                <a:gd name="T13" fmla="*/ 1 h 2"/>
                <a:gd name="T14" fmla="*/ 31 w 46"/>
                <a:gd name="T15" fmla="*/ 1 h 2"/>
                <a:gd name="T16" fmla="*/ 28 w 46"/>
                <a:gd name="T17" fmla="*/ 0 h 2"/>
                <a:gd name="T18" fmla="*/ 24 w 46"/>
                <a:gd name="T19" fmla="*/ 0 h 2"/>
                <a:gd name="T20" fmla="*/ 22 w 46"/>
                <a:gd name="T21" fmla="*/ 0 h 2"/>
                <a:gd name="T22" fmla="*/ 18 w 46"/>
                <a:gd name="T23" fmla="*/ 0 h 2"/>
                <a:gd name="T24" fmla="*/ 15 w 46"/>
                <a:gd name="T25" fmla="*/ 0 h 2"/>
                <a:gd name="T26" fmla="*/ 12 w 46"/>
                <a:gd name="T27" fmla="*/ 0 h 2"/>
                <a:gd name="T28" fmla="*/ 9 w 46"/>
                <a:gd name="T29" fmla="*/ 0 h 2"/>
                <a:gd name="T30" fmla="*/ 6 w 46"/>
                <a:gd name="T31" fmla="*/ 0 h 2"/>
                <a:gd name="T32" fmla="*/ 3 w 46"/>
                <a:gd name="T33" fmla="*/ 0 h 2"/>
                <a:gd name="T34" fmla="*/ 0 w 46"/>
                <a:gd name="T35" fmla="*/ 0 h 2"/>
                <a:gd name="T36" fmla="*/ 0 w 46"/>
                <a:gd name="T37" fmla="*/ 0 h 2"/>
                <a:gd name="T38" fmla="*/ 2 w 46"/>
                <a:gd name="T39" fmla="*/ 0 h 2"/>
                <a:gd name="T40" fmla="*/ 6 w 46"/>
                <a:gd name="T41" fmla="*/ 0 h 2"/>
                <a:gd name="T42" fmla="*/ 9 w 46"/>
                <a:gd name="T43" fmla="*/ 0 h 2"/>
                <a:gd name="T44" fmla="*/ 12 w 46"/>
                <a:gd name="T45" fmla="*/ 0 h 2"/>
                <a:gd name="T46" fmla="*/ 15 w 46"/>
                <a:gd name="T47" fmla="*/ 0 h 2"/>
                <a:gd name="T48" fmla="*/ 19 w 46"/>
                <a:gd name="T49" fmla="*/ 0 h 2"/>
                <a:gd name="T50" fmla="*/ 22 w 46"/>
                <a:gd name="T51" fmla="*/ 0 h 2"/>
                <a:gd name="T52" fmla="*/ 24 w 46"/>
                <a:gd name="T53" fmla="*/ 0 h 2"/>
                <a:gd name="T54" fmla="*/ 28 w 46"/>
                <a:gd name="T55" fmla="*/ 0 h 2"/>
                <a:gd name="T56" fmla="*/ 31 w 46"/>
                <a:gd name="T57" fmla="*/ 0 h 2"/>
                <a:gd name="T58" fmla="*/ 34 w 46"/>
                <a:gd name="T59" fmla="*/ 0 h 2"/>
                <a:gd name="T60" fmla="*/ 37 w 46"/>
                <a:gd name="T61" fmla="*/ 1 h 2"/>
                <a:gd name="T62" fmla="*/ 40 w 46"/>
                <a:gd name="T63" fmla="*/ 1 h 2"/>
                <a:gd name="T64" fmla="*/ 42 w 46"/>
                <a:gd name="T65" fmla="*/ 1 h 2"/>
                <a:gd name="T66" fmla="*/ 44 w 46"/>
                <a:gd name="T67" fmla="*/ 1 h 2"/>
                <a:gd name="T68" fmla="*/ 45 w 46"/>
                <a:gd name="T69" fmla="*/ 1 h 2"/>
                <a:gd name="T70" fmla="*/ 45 w 46"/>
                <a:gd name="T7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 h="2">
                  <a:moveTo>
                    <a:pt x="45" y="1"/>
                  </a:moveTo>
                  <a:lnTo>
                    <a:pt x="45" y="1"/>
                  </a:lnTo>
                  <a:lnTo>
                    <a:pt x="44" y="1"/>
                  </a:lnTo>
                  <a:lnTo>
                    <a:pt x="42" y="1"/>
                  </a:lnTo>
                  <a:lnTo>
                    <a:pt x="39" y="1"/>
                  </a:lnTo>
                  <a:lnTo>
                    <a:pt x="37" y="1"/>
                  </a:lnTo>
                  <a:lnTo>
                    <a:pt x="34" y="1"/>
                  </a:lnTo>
                  <a:lnTo>
                    <a:pt x="31" y="1"/>
                  </a:lnTo>
                  <a:lnTo>
                    <a:pt x="28" y="0"/>
                  </a:lnTo>
                  <a:lnTo>
                    <a:pt x="24" y="0"/>
                  </a:lnTo>
                  <a:lnTo>
                    <a:pt x="22" y="0"/>
                  </a:lnTo>
                  <a:lnTo>
                    <a:pt x="18" y="0"/>
                  </a:lnTo>
                  <a:lnTo>
                    <a:pt x="15" y="0"/>
                  </a:lnTo>
                  <a:lnTo>
                    <a:pt x="12" y="0"/>
                  </a:lnTo>
                  <a:lnTo>
                    <a:pt x="9" y="0"/>
                  </a:lnTo>
                  <a:lnTo>
                    <a:pt x="6" y="0"/>
                  </a:lnTo>
                  <a:lnTo>
                    <a:pt x="3" y="0"/>
                  </a:lnTo>
                  <a:lnTo>
                    <a:pt x="0" y="0"/>
                  </a:lnTo>
                  <a:lnTo>
                    <a:pt x="0" y="0"/>
                  </a:lnTo>
                  <a:lnTo>
                    <a:pt x="2" y="0"/>
                  </a:lnTo>
                  <a:lnTo>
                    <a:pt x="6" y="0"/>
                  </a:lnTo>
                  <a:lnTo>
                    <a:pt x="9" y="0"/>
                  </a:lnTo>
                  <a:lnTo>
                    <a:pt x="12" y="0"/>
                  </a:lnTo>
                  <a:lnTo>
                    <a:pt x="15" y="0"/>
                  </a:lnTo>
                  <a:lnTo>
                    <a:pt x="19" y="0"/>
                  </a:lnTo>
                  <a:lnTo>
                    <a:pt x="22" y="0"/>
                  </a:lnTo>
                  <a:lnTo>
                    <a:pt x="24" y="0"/>
                  </a:lnTo>
                  <a:lnTo>
                    <a:pt x="28" y="0"/>
                  </a:lnTo>
                  <a:lnTo>
                    <a:pt x="31" y="0"/>
                  </a:lnTo>
                  <a:lnTo>
                    <a:pt x="34" y="0"/>
                  </a:lnTo>
                  <a:lnTo>
                    <a:pt x="37" y="1"/>
                  </a:lnTo>
                  <a:lnTo>
                    <a:pt x="40" y="1"/>
                  </a:lnTo>
                  <a:lnTo>
                    <a:pt x="42" y="1"/>
                  </a:lnTo>
                  <a:lnTo>
                    <a:pt x="44" y="1"/>
                  </a:lnTo>
                  <a:lnTo>
                    <a:pt x="45" y="1"/>
                  </a:lnTo>
                  <a:lnTo>
                    <a:pt x="45"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0" name="Freeform 156"/>
            <p:cNvSpPr>
              <a:spLocks/>
            </p:cNvSpPr>
            <p:nvPr/>
          </p:nvSpPr>
          <p:spPr bwMode="auto">
            <a:xfrm>
              <a:off x="6026" y="838"/>
              <a:ext cx="1" cy="6"/>
            </a:xfrm>
            <a:custGeom>
              <a:avLst/>
              <a:gdLst>
                <a:gd name="T0" fmla="*/ 0 w 1"/>
                <a:gd name="T1" fmla="*/ 0 h 6"/>
                <a:gd name="T2" fmla="*/ 0 w 1"/>
                <a:gd name="T3" fmla="*/ 0 h 6"/>
                <a:gd name="T4" fmla="*/ 0 w 1"/>
                <a:gd name="T5" fmla="*/ 1 h 6"/>
                <a:gd name="T6" fmla="*/ 0 w 1"/>
                <a:gd name="T7" fmla="*/ 2 h 6"/>
                <a:gd name="T8" fmla="*/ 0 w 1"/>
                <a:gd name="T9" fmla="*/ 2 h 6"/>
                <a:gd name="T10" fmla="*/ 0 w 1"/>
                <a:gd name="T11" fmla="*/ 3 h 6"/>
                <a:gd name="T12" fmla="*/ 0 w 1"/>
                <a:gd name="T13" fmla="*/ 4 h 6"/>
                <a:gd name="T14" fmla="*/ 0 w 1"/>
                <a:gd name="T15" fmla="*/ 4 h 6"/>
                <a:gd name="T16" fmla="*/ 0 w 1"/>
                <a:gd name="T17" fmla="*/ 4 h 6"/>
                <a:gd name="T18" fmla="*/ 0 w 1"/>
                <a:gd name="T19" fmla="*/ 5 h 6"/>
                <a:gd name="T20" fmla="*/ 0 w 1"/>
                <a:gd name="T21" fmla="*/ 5 h 6"/>
                <a:gd name="T22" fmla="*/ 0 w 1"/>
                <a:gd name="T23" fmla="*/ 5 h 6"/>
                <a:gd name="T24" fmla="*/ 0 w 1"/>
                <a:gd name="T25" fmla="*/ 5 h 6"/>
                <a:gd name="T26" fmla="*/ 0 w 1"/>
                <a:gd name="T27" fmla="*/ 4 h 6"/>
                <a:gd name="T28" fmla="*/ 0 w 1"/>
                <a:gd name="T29" fmla="*/ 3 h 6"/>
                <a:gd name="T30" fmla="*/ 0 w 1"/>
                <a:gd name="T31" fmla="*/ 3 h 6"/>
                <a:gd name="T32" fmla="*/ 0 w 1"/>
                <a:gd name="T33" fmla="*/ 2 h 6"/>
                <a:gd name="T34" fmla="*/ 0 w 1"/>
                <a:gd name="T35" fmla="*/ 1 h 6"/>
                <a:gd name="T36" fmla="*/ 0 w 1"/>
                <a:gd name="T37" fmla="*/ 0 h 6"/>
                <a:gd name="T38" fmla="*/ 0 w 1"/>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6">
                  <a:moveTo>
                    <a:pt x="0" y="0"/>
                  </a:moveTo>
                  <a:lnTo>
                    <a:pt x="0" y="0"/>
                  </a:lnTo>
                  <a:lnTo>
                    <a:pt x="0" y="1"/>
                  </a:lnTo>
                  <a:lnTo>
                    <a:pt x="0" y="2"/>
                  </a:lnTo>
                  <a:lnTo>
                    <a:pt x="0" y="2"/>
                  </a:lnTo>
                  <a:lnTo>
                    <a:pt x="0" y="3"/>
                  </a:lnTo>
                  <a:lnTo>
                    <a:pt x="0" y="4"/>
                  </a:lnTo>
                  <a:lnTo>
                    <a:pt x="0" y="4"/>
                  </a:lnTo>
                  <a:lnTo>
                    <a:pt x="0" y="4"/>
                  </a:lnTo>
                  <a:lnTo>
                    <a:pt x="0" y="5"/>
                  </a:lnTo>
                  <a:lnTo>
                    <a:pt x="0" y="5"/>
                  </a:lnTo>
                  <a:lnTo>
                    <a:pt x="0" y="5"/>
                  </a:lnTo>
                  <a:lnTo>
                    <a:pt x="0" y="5"/>
                  </a:lnTo>
                  <a:lnTo>
                    <a:pt x="0" y="4"/>
                  </a:lnTo>
                  <a:lnTo>
                    <a:pt x="0" y="3"/>
                  </a:lnTo>
                  <a:lnTo>
                    <a:pt x="0" y="3"/>
                  </a:lnTo>
                  <a:lnTo>
                    <a:pt x="0" y="2"/>
                  </a:lnTo>
                  <a:lnTo>
                    <a:pt x="0"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1" name="Freeform 157"/>
            <p:cNvSpPr>
              <a:spLocks/>
            </p:cNvSpPr>
            <p:nvPr/>
          </p:nvSpPr>
          <p:spPr bwMode="auto">
            <a:xfrm>
              <a:off x="5991" y="747"/>
              <a:ext cx="36" cy="86"/>
            </a:xfrm>
            <a:custGeom>
              <a:avLst/>
              <a:gdLst>
                <a:gd name="T0" fmla="*/ 0 w 36"/>
                <a:gd name="T1" fmla="*/ 1 h 86"/>
                <a:gd name="T2" fmla="*/ 3 w 36"/>
                <a:gd name="T3" fmla="*/ 3 h 86"/>
                <a:gd name="T4" fmla="*/ 7 w 36"/>
                <a:gd name="T5" fmla="*/ 6 h 86"/>
                <a:gd name="T6" fmla="*/ 9 w 36"/>
                <a:gd name="T7" fmla="*/ 10 h 86"/>
                <a:gd name="T8" fmla="*/ 12 w 36"/>
                <a:gd name="T9" fmla="*/ 16 h 86"/>
                <a:gd name="T10" fmla="*/ 15 w 36"/>
                <a:gd name="T11" fmla="*/ 21 h 86"/>
                <a:gd name="T12" fmla="*/ 18 w 36"/>
                <a:gd name="T13" fmla="*/ 29 h 86"/>
                <a:gd name="T14" fmla="*/ 21 w 36"/>
                <a:gd name="T15" fmla="*/ 35 h 86"/>
                <a:gd name="T16" fmla="*/ 23 w 36"/>
                <a:gd name="T17" fmla="*/ 43 h 86"/>
                <a:gd name="T18" fmla="*/ 25 w 36"/>
                <a:gd name="T19" fmla="*/ 50 h 86"/>
                <a:gd name="T20" fmla="*/ 27 w 36"/>
                <a:gd name="T21" fmla="*/ 58 h 86"/>
                <a:gd name="T22" fmla="*/ 29 w 36"/>
                <a:gd name="T23" fmla="*/ 64 h 86"/>
                <a:gd name="T24" fmla="*/ 30 w 36"/>
                <a:gd name="T25" fmla="*/ 70 h 86"/>
                <a:gd name="T26" fmla="*/ 31 w 36"/>
                <a:gd name="T27" fmla="*/ 76 h 86"/>
                <a:gd name="T28" fmla="*/ 33 w 36"/>
                <a:gd name="T29" fmla="*/ 79 h 86"/>
                <a:gd name="T30" fmla="*/ 33 w 36"/>
                <a:gd name="T31" fmla="*/ 83 h 86"/>
                <a:gd name="T32" fmla="*/ 34 w 36"/>
                <a:gd name="T33" fmla="*/ 85 h 86"/>
                <a:gd name="T34" fmla="*/ 35 w 36"/>
                <a:gd name="T35" fmla="*/ 84 h 86"/>
                <a:gd name="T36" fmla="*/ 34 w 36"/>
                <a:gd name="T37" fmla="*/ 81 h 86"/>
                <a:gd name="T38" fmla="*/ 33 w 36"/>
                <a:gd name="T39" fmla="*/ 78 h 86"/>
                <a:gd name="T40" fmla="*/ 32 w 36"/>
                <a:gd name="T41" fmla="*/ 73 h 86"/>
                <a:gd name="T42" fmla="*/ 30 w 36"/>
                <a:gd name="T43" fmla="*/ 67 h 86"/>
                <a:gd name="T44" fmla="*/ 29 w 36"/>
                <a:gd name="T45" fmla="*/ 61 h 86"/>
                <a:gd name="T46" fmla="*/ 27 w 36"/>
                <a:gd name="T47" fmla="*/ 53 h 86"/>
                <a:gd name="T48" fmla="*/ 25 w 36"/>
                <a:gd name="T49" fmla="*/ 47 h 86"/>
                <a:gd name="T50" fmla="*/ 23 w 36"/>
                <a:gd name="T51" fmla="*/ 39 h 86"/>
                <a:gd name="T52" fmla="*/ 20 w 36"/>
                <a:gd name="T53" fmla="*/ 32 h 86"/>
                <a:gd name="T54" fmla="*/ 17 w 36"/>
                <a:gd name="T55" fmla="*/ 25 h 86"/>
                <a:gd name="T56" fmla="*/ 15 w 36"/>
                <a:gd name="T57" fmla="*/ 18 h 86"/>
                <a:gd name="T58" fmla="*/ 12 w 36"/>
                <a:gd name="T59" fmla="*/ 12 h 86"/>
                <a:gd name="T60" fmla="*/ 9 w 36"/>
                <a:gd name="T61" fmla="*/ 7 h 86"/>
                <a:gd name="T62" fmla="*/ 6 w 36"/>
                <a:gd name="T63" fmla="*/ 4 h 86"/>
                <a:gd name="T64" fmla="*/ 2 w 36"/>
                <a:gd name="T65" fmla="*/ 1 h 86"/>
                <a:gd name="T66" fmla="*/ 0 w 36"/>
                <a:gd name="T67" fmla="*/ 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 h="86">
                  <a:moveTo>
                    <a:pt x="0" y="1"/>
                  </a:moveTo>
                  <a:lnTo>
                    <a:pt x="0" y="1"/>
                  </a:lnTo>
                  <a:lnTo>
                    <a:pt x="2" y="2"/>
                  </a:lnTo>
                  <a:lnTo>
                    <a:pt x="3" y="3"/>
                  </a:lnTo>
                  <a:lnTo>
                    <a:pt x="5" y="4"/>
                  </a:lnTo>
                  <a:lnTo>
                    <a:pt x="7" y="6"/>
                  </a:lnTo>
                  <a:lnTo>
                    <a:pt x="9" y="7"/>
                  </a:lnTo>
                  <a:lnTo>
                    <a:pt x="9" y="10"/>
                  </a:lnTo>
                  <a:lnTo>
                    <a:pt x="11" y="13"/>
                  </a:lnTo>
                  <a:lnTo>
                    <a:pt x="12" y="16"/>
                  </a:lnTo>
                  <a:lnTo>
                    <a:pt x="14" y="19"/>
                  </a:lnTo>
                  <a:lnTo>
                    <a:pt x="15" y="21"/>
                  </a:lnTo>
                  <a:lnTo>
                    <a:pt x="17" y="25"/>
                  </a:lnTo>
                  <a:lnTo>
                    <a:pt x="18" y="29"/>
                  </a:lnTo>
                  <a:lnTo>
                    <a:pt x="19" y="32"/>
                  </a:lnTo>
                  <a:lnTo>
                    <a:pt x="21" y="35"/>
                  </a:lnTo>
                  <a:lnTo>
                    <a:pt x="22" y="39"/>
                  </a:lnTo>
                  <a:lnTo>
                    <a:pt x="23" y="43"/>
                  </a:lnTo>
                  <a:lnTo>
                    <a:pt x="24" y="47"/>
                  </a:lnTo>
                  <a:lnTo>
                    <a:pt x="25" y="50"/>
                  </a:lnTo>
                  <a:lnTo>
                    <a:pt x="26" y="54"/>
                  </a:lnTo>
                  <a:lnTo>
                    <a:pt x="27" y="58"/>
                  </a:lnTo>
                  <a:lnTo>
                    <a:pt x="27" y="61"/>
                  </a:lnTo>
                  <a:lnTo>
                    <a:pt x="29" y="64"/>
                  </a:lnTo>
                  <a:lnTo>
                    <a:pt x="29" y="67"/>
                  </a:lnTo>
                  <a:lnTo>
                    <a:pt x="30" y="70"/>
                  </a:lnTo>
                  <a:lnTo>
                    <a:pt x="31" y="73"/>
                  </a:lnTo>
                  <a:lnTo>
                    <a:pt x="31" y="76"/>
                  </a:lnTo>
                  <a:lnTo>
                    <a:pt x="32" y="78"/>
                  </a:lnTo>
                  <a:lnTo>
                    <a:pt x="33" y="79"/>
                  </a:lnTo>
                  <a:lnTo>
                    <a:pt x="33" y="82"/>
                  </a:lnTo>
                  <a:lnTo>
                    <a:pt x="33" y="83"/>
                  </a:lnTo>
                  <a:lnTo>
                    <a:pt x="34" y="84"/>
                  </a:lnTo>
                  <a:lnTo>
                    <a:pt x="34" y="85"/>
                  </a:lnTo>
                  <a:lnTo>
                    <a:pt x="35" y="85"/>
                  </a:lnTo>
                  <a:lnTo>
                    <a:pt x="35" y="84"/>
                  </a:lnTo>
                  <a:lnTo>
                    <a:pt x="34" y="83"/>
                  </a:lnTo>
                  <a:lnTo>
                    <a:pt x="34" y="81"/>
                  </a:lnTo>
                  <a:lnTo>
                    <a:pt x="34" y="79"/>
                  </a:lnTo>
                  <a:lnTo>
                    <a:pt x="33" y="78"/>
                  </a:lnTo>
                  <a:lnTo>
                    <a:pt x="33" y="76"/>
                  </a:lnTo>
                  <a:lnTo>
                    <a:pt x="32" y="73"/>
                  </a:lnTo>
                  <a:lnTo>
                    <a:pt x="31" y="70"/>
                  </a:lnTo>
                  <a:lnTo>
                    <a:pt x="30" y="67"/>
                  </a:lnTo>
                  <a:lnTo>
                    <a:pt x="30" y="64"/>
                  </a:lnTo>
                  <a:lnTo>
                    <a:pt x="29" y="61"/>
                  </a:lnTo>
                  <a:lnTo>
                    <a:pt x="28" y="57"/>
                  </a:lnTo>
                  <a:lnTo>
                    <a:pt x="27" y="53"/>
                  </a:lnTo>
                  <a:lnTo>
                    <a:pt x="26" y="50"/>
                  </a:lnTo>
                  <a:lnTo>
                    <a:pt x="25" y="47"/>
                  </a:lnTo>
                  <a:lnTo>
                    <a:pt x="24" y="43"/>
                  </a:lnTo>
                  <a:lnTo>
                    <a:pt x="23" y="39"/>
                  </a:lnTo>
                  <a:lnTo>
                    <a:pt x="22" y="35"/>
                  </a:lnTo>
                  <a:lnTo>
                    <a:pt x="20" y="32"/>
                  </a:lnTo>
                  <a:lnTo>
                    <a:pt x="19" y="28"/>
                  </a:lnTo>
                  <a:lnTo>
                    <a:pt x="17" y="25"/>
                  </a:lnTo>
                  <a:lnTo>
                    <a:pt x="16" y="21"/>
                  </a:lnTo>
                  <a:lnTo>
                    <a:pt x="15" y="18"/>
                  </a:lnTo>
                  <a:lnTo>
                    <a:pt x="13" y="15"/>
                  </a:lnTo>
                  <a:lnTo>
                    <a:pt x="12" y="12"/>
                  </a:lnTo>
                  <a:lnTo>
                    <a:pt x="10" y="10"/>
                  </a:lnTo>
                  <a:lnTo>
                    <a:pt x="9" y="7"/>
                  </a:lnTo>
                  <a:lnTo>
                    <a:pt x="7" y="5"/>
                  </a:lnTo>
                  <a:lnTo>
                    <a:pt x="6" y="4"/>
                  </a:lnTo>
                  <a:lnTo>
                    <a:pt x="4" y="2"/>
                  </a:lnTo>
                  <a:lnTo>
                    <a:pt x="2" y="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2" name="Freeform 158"/>
            <p:cNvSpPr>
              <a:spLocks/>
            </p:cNvSpPr>
            <p:nvPr/>
          </p:nvSpPr>
          <p:spPr bwMode="auto">
            <a:xfrm>
              <a:off x="5943" y="744"/>
              <a:ext cx="43" cy="10"/>
            </a:xfrm>
            <a:custGeom>
              <a:avLst/>
              <a:gdLst>
                <a:gd name="T0" fmla="*/ 1 w 43"/>
                <a:gd name="T1" fmla="*/ 9 h 10"/>
                <a:gd name="T2" fmla="*/ 1 w 43"/>
                <a:gd name="T3" fmla="*/ 9 h 10"/>
                <a:gd name="T4" fmla="*/ 2 w 43"/>
                <a:gd name="T5" fmla="*/ 8 h 10"/>
                <a:gd name="T6" fmla="*/ 3 w 43"/>
                <a:gd name="T7" fmla="*/ 7 h 10"/>
                <a:gd name="T8" fmla="*/ 5 w 43"/>
                <a:gd name="T9" fmla="*/ 6 h 10"/>
                <a:gd name="T10" fmla="*/ 6 w 43"/>
                <a:gd name="T11" fmla="*/ 5 h 10"/>
                <a:gd name="T12" fmla="*/ 9 w 43"/>
                <a:gd name="T13" fmla="*/ 4 h 10"/>
                <a:gd name="T14" fmla="*/ 11 w 43"/>
                <a:gd name="T15" fmla="*/ 3 h 10"/>
                <a:gd name="T16" fmla="*/ 13 w 43"/>
                <a:gd name="T17" fmla="*/ 2 h 10"/>
                <a:gd name="T18" fmla="*/ 16 w 43"/>
                <a:gd name="T19" fmla="*/ 2 h 10"/>
                <a:gd name="T20" fmla="*/ 19 w 43"/>
                <a:gd name="T21" fmla="*/ 2 h 10"/>
                <a:gd name="T22" fmla="*/ 21 w 43"/>
                <a:gd name="T23" fmla="*/ 1 h 10"/>
                <a:gd name="T24" fmla="*/ 24 w 43"/>
                <a:gd name="T25" fmla="*/ 1 h 10"/>
                <a:gd name="T26" fmla="*/ 27 w 43"/>
                <a:gd name="T27" fmla="*/ 1 h 10"/>
                <a:gd name="T28" fmla="*/ 31 w 43"/>
                <a:gd name="T29" fmla="*/ 1 h 10"/>
                <a:gd name="T30" fmla="*/ 34 w 43"/>
                <a:gd name="T31" fmla="*/ 1 h 10"/>
                <a:gd name="T32" fmla="*/ 38 w 43"/>
                <a:gd name="T33" fmla="*/ 2 h 10"/>
                <a:gd name="T34" fmla="*/ 41 w 43"/>
                <a:gd name="T35" fmla="*/ 2 h 10"/>
                <a:gd name="T36" fmla="*/ 42 w 43"/>
                <a:gd name="T37" fmla="*/ 2 h 10"/>
                <a:gd name="T38" fmla="*/ 38 w 43"/>
                <a:gd name="T39" fmla="*/ 1 h 10"/>
                <a:gd name="T40" fmla="*/ 34 w 43"/>
                <a:gd name="T41" fmla="*/ 1 h 10"/>
                <a:gd name="T42" fmla="*/ 31 w 43"/>
                <a:gd name="T43" fmla="*/ 0 h 10"/>
                <a:gd name="T44" fmla="*/ 27 w 43"/>
                <a:gd name="T45" fmla="*/ 0 h 10"/>
                <a:gd name="T46" fmla="*/ 24 w 43"/>
                <a:gd name="T47" fmla="*/ 0 h 10"/>
                <a:gd name="T48" fmla="*/ 21 w 43"/>
                <a:gd name="T49" fmla="*/ 1 h 10"/>
                <a:gd name="T50" fmla="*/ 19 w 43"/>
                <a:gd name="T51" fmla="*/ 1 h 10"/>
                <a:gd name="T52" fmla="*/ 16 w 43"/>
                <a:gd name="T53" fmla="*/ 1 h 10"/>
                <a:gd name="T54" fmla="*/ 13 w 43"/>
                <a:gd name="T55" fmla="*/ 2 h 10"/>
                <a:gd name="T56" fmla="*/ 10 w 43"/>
                <a:gd name="T57" fmla="*/ 2 h 10"/>
                <a:gd name="T58" fmla="*/ 8 w 43"/>
                <a:gd name="T59" fmla="*/ 4 h 10"/>
                <a:gd name="T60" fmla="*/ 6 w 43"/>
                <a:gd name="T61" fmla="*/ 4 h 10"/>
                <a:gd name="T62" fmla="*/ 4 w 43"/>
                <a:gd name="T63" fmla="*/ 5 h 10"/>
                <a:gd name="T64" fmla="*/ 2 w 43"/>
                <a:gd name="T65" fmla="*/ 7 h 10"/>
                <a:gd name="T66" fmla="*/ 1 w 43"/>
                <a:gd name="T67" fmla="*/ 7 h 10"/>
                <a:gd name="T68" fmla="*/ 0 w 43"/>
                <a:gd name="T69" fmla="*/ 9 h 10"/>
                <a:gd name="T70" fmla="*/ 1 w 43"/>
                <a:gd name="T7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10">
                  <a:moveTo>
                    <a:pt x="1" y="9"/>
                  </a:moveTo>
                  <a:lnTo>
                    <a:pt x="1" y="9"/>
                  </a:lnTo>
                  <a:lnTo>
                    <a:pt x="2" y="8"/>
                  </a:lnTo>
                  <a:lnTo>
                    <a:pt x="3" y="7"/>
                  </a:lnTo>
                  <a:lnTo>
                    <a:pt x="5" y="6"/>
                  </a:lnTo>
                  <a:lnTo>
                    <a:pt x="6" y="5"/>
                  </a:lnTo>
                  <a:lnTo>
                    <a:pt x="9" y="4"/>
                  </a:lnTo>
                  <a:lnTo>
                    <a:pt x="11" y="3"/>
                  </a:lnTo>
                  <a:lnTo>
                    <a:pt x="13" y="2"/>
                  </a:lnTo>
                  <a:lnTo>
                    <a:pt x="16" y="2"/>
                  </a:lnTo>
                  <a:lnTo>
                    <a:pt x="19" y="2"/>
                  </a:lnTo>
                  <a:lnTo>
                    <a:pt x="21" y="1"/>
                  </a:lnTo>
                  <a:lnTo>
                    <a:pt x="24" y="1"/>
                  </a:lnTo>
                  <a:lnTo>
                    <a:pt x="27" y="1"/>
                  </a:lnTo>
                  <a:lnTo>
                    <a:pt x="31" y="1"/>
                  </a:lnTo>
                  <a:lnTo>
                    <a:pt x="34" y="1"/>
                  </a:lnTo>
                  <a:lnTo>
                    <a:pt x="38" y="2"/>
                  </a:lnTo>
                  <a:lnTo>
                    <a:pt x="41" y="2"/>
                  </a:lnTo>
                  <a:lnTo>
                    <a:pt x="42" y="2"/>
                  </a:lnTo>
                  <a:lnTo>
                    <a:pt x="38" y="1"/>
                  </a:lnTo>
                  <a:lnTo>
                    <a:pt x="34" y="1"/>
                  </a:lnTo>
                  <a:lnTo>
                    <a:pt x="31" y="0"/>
                  </a:lnTo>
                  <a:lnTo>
                    <a:pt x="27" y="0"/>
                  </a:lnTo>
                  <a:lnTo>
                    <a:pt x="24" y="0"/>
                  </a:lnTo>
                  <a:lnTo>
                    <a:pt x="21" y="1"/>
                  </a:lnTo>
                  <a:lnTo>
                    <a:pt x="19" y="1"/>
                  </a:lnTo>
                  <a:lnTo>
                    <a:pt x="16" y="1"/>
                  </a:lnTo>
                  <a:lnTo>
                    <a:pt x="13" y="2"/>
                  </a:lnTo>
                  <a:lnTo>
                    <a:pt x="10" y="2"/>
                  </a:lnTo>
                  <a:lnTo>
                    <a:pt x="8" y="4"/>
                  </a:lnTo>
                  <a:lnTo>
                    <a:pt x="6" y="4"/>
                  </a:lnTo>
                  <a:lnTo>
                    <a:pt x="4" y="5"/>
                  </a:lnTo>
                  <a:lnTo>
                    <a:pt x="2" y="7"/>
                  </a:lnTo>
                  <a:lnTo>
                    <a:pt x="1" y="7"/>
                  </a:lnTo>
                  <a:lnTo>
                    <a:pt x="0" y="9"/>
                  </a:lnTo>
                  <a:lnTo>
                    <a:pt x="1" y="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3" name="Freeform 159"/>
            <p:cNvSpPr>
              <a:spLocks/>
            </p:cNvSpPr>
            <p:nvPr/>
          </p:nvSpPr>
          <p:spPr bwMode="auto">
            <a:xfrm>
              <a:off x="5938" y="759"/>
              <a:ext cx="2" cy="36"/>
            </a:xfrm>
            <a:custGeom>
              <a:avLst/>
              <a:gdLst>
                <a:gd name="T0" fmla="*/ 0 w 2"/>
                <a:gd name="T1" fmla="*/ 35 h 36"/>
                <a:gd name="T2" fmla="*/ 0 w 2"/>
                <a:gd name="T3" fmla="*/ 35 h 36"/>
                <a:gd name="T4" fmla="*/ 0 w 2"/>
                <a:gd name="T5" fmla="*/ 32 h 36"/>
                <a:gd name="T6" fmla="*/ 0 w 2"/>
                <a:gd name="T7" fmla="*/ 32 h 36"/>
                <a:gd name="T8" fmla="*/ 0 w 2"/>
                <a:gd name="T9" fmla="*/ 29 h 36"/>
                <a:gd name="T10" fmla="*/ 1 w 2"/>
                <a:gd name="T11" fmla="*/ 26 h 36"/>
                <a:gd name="T12" fmla="*/ 1 w 2"/>
                <a:gd name="T13" fmla="*/ 24 h 36"/>
                <a:gd name="T14" fmla="*/ 1 w 2"/>
                <a:gd name="T15" fmla="*/ 22 h 36"/>
                <a:gd name="T16" fmla="*/ 1 w 2"/>
                <a:gd name="T17" fmla="*/ 20 h 36"/>
                <a:gd name="T18" fmla="*/ 1 w 2"/>
                <a:gd name="T19" fmla="*/ 17 h 36"/>
                <a:gd name="T20" fmla="*/ 1 w 2"/>
                <a:gd name="T21" fmla="*/ 15 h 36"/>
                <a:gd name="T22" fmla="*/ 1 w 2"/>
                <a:gd name="T23" fmla="*/ 12 h 36"/>
                <a:gd name="T24" fmla="*/ 1 w 2"/>
                <a:gd name="T25" fmla="*/ 9 h 36"/>
                <a:gd name="T26" fmla="*/ 1 w 2"/>
                <a:gd name="T27" fmla="*/ 8 h 36"/>
                <a:gd name="T28" fmla="*/ 0 w 2"/>
                <a:gd name="T29" fmla="*/ 5 h 36"/>
                <a:gd name="T30" fmla="*/ 0 w 2"/>
                <a:gd name="T31" fmla="*/ 3 h 36"/>
                <a:gd name="T32" fmla="*/ 0 w 2"/>
                <a:gd name="T33" fmla="*/ 2 h 36"/>
                <a:gd name="T34" fmla="*/ 0 w 2"/>
                <a:gd name="T35" fmla="*/ 0 h 36"/>
                <a:gd name="T36" fmla="*/ 0 w 2"/>
                <a:gd name="T37" fmla="*/ 0 h 36"/>
                <a:gd name="T38" fmla="*/ 0 w 2"/>
                <a:gd name="T39" fmla="*/ 1 h 36"/>
                <a:gd name="T40" fmla="*/ 1 w 2"/>
                <a:gd name="T41" fmla="*/ 3 h 36"/>
                <a:gd name="T42" fmla="*/ 1 w 2"/>
                <a:gd name="T43" fmla="*/ 5 h 36"/>
                <a:gd name="T44" fmla="*/ 1 w 2"/>
                <a:gd name="T45" fmla="*/ 7 h 36"/>
                <a:gd name="T46" fmla="*/ 1 w 2"/>
                <a:gd name="T47" fmla="*/ 9 h 36"/>
                <a:gd name="T48" fmla="*/ 1 w 2"/>
                <a:gd name="T49" fmla="*/ 12 h 36"/>
                <a:gd name="T50" fmla="*/ 1 w 2"/>
                <a:gd name="T51" fmla="*/ 15 h 36"/>
                <a:gd name="T52" fmla="*/ 1 w 2"/>
                <a:gd name="T53" fmla="*/ 17 h 36"/>
                <a:gd name="T54" fmla="*/ 1 w 2"/>
                <a:gd name="T55" fmla="*/ 20 h 36"/>
                <a:gd name="T56" fmla="*/ 1 w 2"/>
                <a:gd name="T57" fmla="*/ 22 h 36"/>
                <a:gd name="T58" fmla="*/ 1 w 2"/>
                <a:gd name="T59" fmla="*/ 24 h 36"/>
                <a:gd name="T60" fmla="*/ 1 w 2"/>
                <a:gd name="T61" fmla="*/ 26 h 36"/>
                <a:gd name="T62" fmla="*/ 1 w 2"/>
                <a:gd name="T63" fmla="*/ 29 h 36"/>
                <a:gd name="T64" fmla="*/ 1 w 2"/>
                <a:gd name="T65" fmla="*/ 32 h 36"/>
                <a:gd name="T66" fmla="*/ 1 w 2"/>
                <a:gd name="T67" fmla="*/ 33 h 36"/>
                <a:gd name="T68" fmla="*/ 0 w 2"/>
                <a:gd name="T69" fmla="*/ 35 h 36"/>
                <a:gd name="T70" fmla="*/ 0 w 2"/>
                <a:gd name="T71"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 h="36">
                  <a:moveTo>
                    <a:pt x="0" y="35"/>
                  </a:moveTo>
                  <a:lnTo>
                    <a:pt x="0" y="35"/>
                  </a:lnTo>
                  <a:lnTo>
                    <a:pt x="0" y="32"/>
                  </a:lnTo>
                  <a:lnTo>
                    <a:pt x="0" y="32"/>
                  </a:lnTo>
                  <a:lnTo>
                    <a:pt x="0" y="29"/>
                  </a:lnTo>
                  <a:lnTo>
                    <a:pt x="1" y="26"/>
                  </a:lnTo>
                  <a:lnTo>
                    <a:pt x="1" y="24"/>
                  </a:lnTo>
                  <a:lnTo>
                    <a:pt x="1" y="22"/>
                  </a:lnTo>
                  <a:lnTo>
                    <a:pt x="1" y="20"/>
                  </a:lnTo>
                  <a:lnTo>
                    <a:pt x="1" y="17"/>
                  </a:lnTo>
                  <a:lnTo>
                    <a:pt x="1" y="15"/>
                  </a:lnTo>
                  <a:lnTo>
                    <a:pt x="1" y="12"/>
                  </a:lnTo>
                  <a:lnTo>
                    <a:pt x="1" y="9"/>
                  </a:lnTo>
                  <a:lnTo>
                    <a:pt x="1" y="8"/>
                  </a:lnTo>
                  <a:lnTo>
                    <a:pt x="0" y="5"/>
                  </a:lnTo>
                  <a:lnTo>
                    <a:pt x="0" y="3"/>
                  </a:lnTo>
                  <a:lnTo>
                    <a:pt x="0" y="2"/>
                  </a:lnTo>
                  <a:lnTo>
                    <a:pt x="0" y="0"/>
                  </a:lnTo>
                  <a:lnTo>
                    <a:pt x="0" y="0"/>
                  </a:lnTo>
                  <a:lnTo>
                    <a:pt x="0" y="1"/>
                  </a:lnTo>
                  <a:lnTo>
                    <a:pt x="1" y="3"/>
                  </a:lnTo>
                  <a:lnTo>
                    <a:pt x="1" y="5"/>
                  </a:lnTo>
                  <a:lnTo>
                    <a:pt x="1" y="7"/>
                  </a:lnTo>
                  <a:lnTo>
                    <a:pt x="1" y="9"/>
                  </a:lnTo>
                  <a:lnTo>
                    <a:pt x="1" y="12"/>
                  </a:lnTo>
                  <a:lnTo>
                    <a:pt x="1" y="15"/>
                  </a:lnTo>
                  <a:lnTo>
                    <a:pt x="1" y="17"/>
                  </a:lnTo>
                  <a:lnTo>
                    <a:pt x="1" y="20"/>
                  </a:lnTo>
                  <a:lnTo>
                    <a:pt x="1" y="22"/>
                  </a:lnTo>
                  <a:lnTo>
                    <a:pt x="1" y="24"/>
                  </a:lnTo>
                  <a:lnTo>
                    <a:pt x="1" y="26"/>
                  </a:lnTo>
                  <a:lnTo>
                    <a:pt x="1" y="29"/>
                  </a:lnTo>
                  <a:lnTo>
                    <a:pt x="1" y="32"/>
                  </a:lnTo>
                  <a:lnTo>
                    <a:pt x="1" y="33"/>
                  </a:lnTo>
                  <a:lnTo>
                    <a:pt x="0" y="35"/>
                  </a:lnTo>
                  <a:lnTo>
                    <a:pt x="0" y="3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4" name="Freeform 160"/>
            <p:cNvSpPr>
              <a:spLocks/>
            </p:cNvSpPr>
            <p:nvPr/>
          </p:nvSpPr>
          <p:spPr bwMode="auto">
            <a:xfrm>
              <a:off x="5942" y="800"/>
              <a:ext cx="26" cy="48"/>
            </a:xfrm>
            <a:custGeom>
              <a:avLst/>
              <a:gdLst>
                <a:gd name="T0" fmla="*/ 25 w 26"/>
                <a:gd name="T1" fmla="*/ 45 h 48"/>
                <a:gd name="T2" fmla="*/ 23 w 26"/>
                <a:gd name="T3" fmla="*/ 45 h 48"/>
                <a:gd name="T4" fmla="*/ 21 w 26"/>
                <a:gd name="T5" fmla="*/ 43 h 48"/>
                <a:gd name="T6" fmla="*/ 20 w 26"/>
                <a:gd name="T7" fmla="*/ 42 h 48"/>
                <a:gd name="T8" fmla="*/ 17 w 26"/>
                <a:gd name="T9" fmla="*/ 39 h 48"/>
                <a:gd name="T10" fmla="*/ 15 w 26"/>
                <a:gd name="T11" fmla="*/ 36 h 48"/>
                <a:gd name="T12" fmla="*/ 13 w 26"/>
                <a:gd name="T13" fmla="*/ 33 h 48"/>
                <a:gd name="T14" fmla="*/ 12 w 26"/>
                <a:gd name="T15" fmla="*/ 29 h 48"/>
                <a:gd name="T16" fmla="*/ 10 w 26"/>
                <a:gd name="T17" fmla="*/ 26 h 48"/>
                <a:gd name="T18" fmla="*/ 9 w 26"/>
                <a:gd name="T19" fmla="*/ 21 h 48"/>
                <a:gd name="T20" fmla="*/ 7 w 26"/>
                <a:gd name="T21" fmla="*/ 18 h 48"/>
                <a:gd name="T22" fmla="*/ 5 w 26"/>
                <a:gd name="T23" fmla="*/ 14 h 48"/>
                <a:gd name="T24" fmla="*/ 4 w 26"/>
                <a:gd name="T25" fmla="*/ 11 h 48"/>
                <a:gd name="T26" fmla="*/ 4 w 26"/>
                <a:gd name="T27" fmla="*/ 7 h 48"/>
                <a:gd name="T28" fmla="*/ 3 w 26"/>
                <a:gd name="T29" fmla="*/ 4 h 48"/>
                <a:gd name="T30" fmla="*/ 2 w 26"/>
                <a:gd name="T31" fmla="*/ 2 h 48"/>
                <a:gd name="T32" fmla="*/ 1 w 26"/>
                <a:gd name="T33" fmla="*/ 0 h 48"/>
                <a:gd name="T34" fmla="*/ 0 w 26"/>
                <a:gd name="T35" fmla="*/ 1 h 48"/>
                <a:gd name="T36" fmla="*/ 1 w 26"/>
                <a:gd name="T37" fmla="*/ 4 h 48"/>
                <a:gd name="T38" fmla="*/ 2 w 26"/>
                <a:gd name="T39" fmla="*/ 5 h 48"/>
                <a:gd name="T40" fmla="*/ 3 w 26"/>
                <a:gd name="T41" fmla="*/ 9 h 48"/>
                <a:gd name="T42" fmla="*/ 4 w 26"/>
                <a:gd name="T43" fmla="*/ 12 h 48"/>
                <a:gd name="T44" fmla="*/ 5 w 26"/>
                <a:gd name="T45" fmla="*/ 16 h 48"/>
                <a:gd name="T46" fmla="*/ 6 w 26"/>
                <a:gd name="T47" fmla="*/ 20 h 48"/>
                <a:gd name="T48" fmla="*/ 8 w 26"/>
                <a:gd name="T49" fmla="*/ 24 h 48"/>
                <a:gd name="T50" fmla="*/ 10 w 26"/>
                <a:gd name="T51" fmla="*/ 27 h 48"/>
                <a:gd name="T52" fmla="*/ 12 w 26"/>
                <a:gd name="T53" fmla="*/ 31 h 48"/>
                <a:gd name="T54" fmla="*/ 13 w 26"/>
                <a:gd name="T55" fmla="*/ 35 h 48"/>
                <a:gd name="T56" fmla="*/ 15 w 26"/>
                <a:gd name="T57" fmla="*/ 38 h 48"/>
                <a:gd name="T58" fmla="*/ 17 w 26"/>
                <a:gd name="T59" fmla="*/ 41 h 48"/>
                <a:gd name="T60" fmla="*/ 20 w 26"/>
                <a:gd name="T61" fmla="*/ 43 h 48"/>
                <a:gd name="T62" fmla="*/ 21 w 26"/>
                <a:gd name="T63" fmla="*/ 45 h 48"/>
                <a:gd name="T64" fmla="*/ 24 w 26"/>
                <a:gd name="T65" fmla="*/ 47 h 48"/>
                <a:gd name="T66" fmla="*/ 25 w 26"/>
                <a:gd name="T67"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 h="48">
                  <a:moveTo>
                    <a:pt x="25" y="45"/>
                  </a:moveTo>
                  <a:lnTo>
                    <a:pt x="25" y="45"/>
                  </a:lnTo>
                  <a:lnTo>
                    <a:pt x="24" y="45"/>
                  </a:lnTo>
                  <a:lnTo>
                    <a:pt x="23" y="45"/>
                  </a:lnTo>
                  <a:lnTo>
                    <a:pt x="22" y="44"/>
                  </a:lnTo>
                  <a:lnTo>
                    <a:pt x="21" y="43"/>
                  </a:lnTo>
                  <a:lnTo>
                    <a:pt x="20" y="43"/>
                  </a:lnTo>
                  <a:lnTo>
                    <a:pt x="20" y="42"/>
                  </a:lnTo>
                  <a:lnTo>
                    <a:pt x="18" y="41"/>
                  </a:lnTo>
                  <a:lnTo>
                    <a:pt x="17" y="39"/>
                  </a:lnTo>
                  <a:lnTo>
                    <a:pt x="16" y="38"/>
                  </a:lnTo>
                  <a:lnTo>
                    <a:pt x="15" y="36"/>
                  </a:lnTo>
                  <a:lnTo>
                    <a:pt x="14" y="35"/>
                  </a:lnTo>
                  <a:lnTo>
                    <a:pt x="13" y="33"/>
                  </a:lnTo>
                  <a:lnTo>
                    <a:pt x="13" y="31"/>
                  </a:lnTo>
                  <a:lnTo>
                    <a:pt x="12" y="29"/>
                  </a:lnTo>
                  <a:lnTo>
                    <a:pt x="11" y="27"/>
                  </a:lnTo>
                  <a:lnTo>
                    <a:pt x="10" y="26"/>
                  </a:lnTo>
                  <a:lnTo>
                    <a:pt x="9" y="24"/>
                  </a:lnTo>
                  <a:lnTo>
                    <a:pt x="9" y="21"/>
                  </a:lnTo>
                  <a:lnTo>
                    <a:pt x="7" y="20"/>
                  </a:lnTo>
                  <a:lnTo>
                    <a:pt x="7" y="18"/>
                  </a:lnTo>
                  <a:lnTo>
                    <a:pt x="6" y="16"/>
                  </a:lnTo>
                  <a:lnTo>
                    <a:pt x="5" y="14"/>
                  </a:lnTo>
                  <a:lnTo>
                    <a:pt x="5" y="12"/>
                  </a:lnTo>
                  <a:lnTo>
                    <a:pt x="4" y="11"/>
                  </a:lnTo>
                  <a:lnTo>
                    <a:pt x="4" y="9"/>
                  </a:lnTo>
                  <a:lnTo>
                    <a:pt x="4" y="7"/>
                  </a:lnTo>
                  <a:lnTo>
                    <a:pt x="3" y="5"/>
                  </a:lnTo>
                  <a:lnTo>
                    <a:pt x="3" y="4"/>
                  </a:lnTo>
                  <a:lnTo>
                    <a:pt x="2" y="3"/>
                  </a:lnTo>
                  <a:lnTo>
                    <a:pt x="2" y="2"/>
                  </a:lnTo>
                  <a:lnTo>
                    <a:pt x="2" y="1"/>
                  </a:lnTo>
                  <a:lnTo>
                    <a:pt x="1" y="0"/>
                  </a:lnTo>
                  <a:lnTo>
                    <a:pt x="0" y="0"/>
                  </a:lnTo>
                  <a:lnTo>
                    <a:pt x="0" y="1"/>
                  </a:lnTo>
                  <a:lnTo>
                    <a:pt x="0" y="2"/>
                  </a:lnTo>
                  <a:lnTo>
                    <a:pt x="1" y="4"/>
                  </a:lnTo>
                  <a:lnTo>
                    <a:pt x="2" y="4"/>
                  </a:lnTo>
                  <a:lnTo>
                    <a:pt x="2" y="5"/>
                  </a:lnTo>
                  <a:lnTo>
                    <a:pt x="3" y="7"/>
                  </a:lnTo>
                  <a:lnTo>
                    <a:pt x="3" y="9"/>
                  </a:lnTo>
                  <a:lnTo>
                    <a:pt x="4" y="11"/>
                  </a:lnTo>
                  <a:lnTo>
                    <a:pt x="4" y="12"/>
                  </a:lnTo>
                  <a:lnTo>
                    <a:pt x="4" y="14"/>
                  </a:lnTo>
                  <a:lnTo>
                    <a:pt x="5" y="16"/>
                  </a:lnTo>
                  <a:lnTo>
                    <a:pt x="6" y="18"/>
                  </a:lnTo>
                  <a:lnTo>
                    <a:pt x="6" y="20"/>
                  </a:lnTo>
                  <a:lnTo>
                    <a:pt x="7" y="22"/>
                  </a:lnTo>
                  <a:lnTo>
                    <a:pt x="8" y="24"/>
                  </a:lnTo>
                  <a:lnTo>
                    <a:pt x="9" y="26"/>
                  </a:lnTo>
                  <a:lnTo>
                    <a:pt x="10" y="27"/>
                  </a:lnTo>
                  <a:lnTo>
                    <a:pt x="11" y="30"/>
                  </a:lnTo>
                  <a:lnTo>
                    <a:pt x="12" y="31"/>
                  </a:lnTo>
                  <a:lnTo>
                    <a:pt x="13" y="34"/>
                  </a:lnTo>
                  <a:lnTo>
                    <a:pt x="13" y="35"/>
                  </a:lnTo>
                  <a:lnTo>
                    <a:pt x="14" y="37"/>
                  </a:lnTo>
                  <a:lnTo>
                    <a:pt x="15" y="38"/>
                  </a:lnTo>
                  <a:lnTo>
                    <a:pt x="16" y="40"/>
                  </a:lnTo>
                  <a:lnTo>
                    <a:pt x="17" y="41"/>
                  </a:lnTo>
                  <a:lnTo>
                    <a:pt x="19" y="43"/>
                  </a:lnTo>
                  <a:lnTo>
                    <a:pt x="20" y="43"/>
                  </a:lnTo>
                  <a:lnTo>
                    <a:pt x="21" y="44"/>
                  </a:lnTo>
                  <a:lnTo>
                    <a:pt x="21" y="45"/>
                  </a:lnTo>
                  <a:lnTo>
                    <a:pt x="22" y="46"/>
                  </a:lnTo>
                  <a:lnTo>
                    <a:pt x="24" y="47"/>
                  </a:lnTo>
                  <a:lnTo>
                    <a:pt x="25" y="47"/>
                  </a:lnTo>
                  <a:lnTo>
                    <a:pt x="25" y="4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5" name="Freeform 161"/>
            <p:cNvSpPr>
              <a:spLocks/>
            </p:cNvSpPr>
            <p:nvPr/>
          </p:nvSpPr>
          <p:spPr bwMode="auto">
            <a:xfrm>
              <a:off x="5941" y="747"/>
              <a:ext cx="68" cy="69"/>
            </a:xfrm>
            <a:custGeom>
              <a:avLst/>
              <a:gdLst>
                <a:gd name="T0" fmla="*/ 19 w 68"/>
                <a:gd name="T1" fmla="*/ 67 h 69"/>
                <a:gd name="T2" fmla="*/ 57 w 68"/>
                <a:gd name="T3" fmla="*/ 40 h 69"/>
                <a:gd name="T4" fmla="*/ 64 w 68"/>
                <a:gd name="T5" fmla="*/ 40 h 69"/>
                <a:gd name="T6" fmla="*/ 66 w 68"/>
                <a:gd name="T7" fmla="*/ 35 h 69"/>
                <a:gd name="T8" fmla="*/ 64 w 68"/>
                <a:gd name="T9" fmla="*/ 29 h 69"/>
                <a:gd name="T10" fmla="*/ 62 w 68"/>
                <a:gd name="T11" fmla="*/ 24 h 69"/>
                <a:gd name="T12" fmla="*/ 59 w 68"/>
                <a:gd name="T13" fmla="*/ 17 h 69"/>
                <a:gd name="T14" fmla="*/ 55 w 68"/>
                <a:gd name="T15" fmla="*/ 11 h 69"/>
                <a:gd name="T16" fmla="*/ 48 w 68"/>
                <a:gd name="T17" fmla="*/ 6 h 69"/>
                <a:gd name="T18" fmla="*/ 43 w 68"/>
                <a:gd name="T19" fmla="*/ 2 h 69"/>
                <a:gd name="T20" fmla="*/ 36 w 68"/>
                <a:gd name="T21" fmla="*/ 0 h 69"/>
                <a:gd name="T22" fmla="*/ 29 w 68"/>
                <a:gd name="T23" fmla="*/ 0 h 69"/>
                <a:gd name="T24" fmla="*/ 21 w 68"/>
                <a:gd name="T25" fmla="*/ 1 h 69"/>
                <a:gd name="T26" fmla="*/ 15 w 68"/>
                <a:gd name="T27" fmla="*/ 2 h 69"/>
                <a:gd name="T28" fmla="*/ 11 w 68"/>
                <a:gd name="T29" fmla="*/ 4 h 69"/>
                <a:gd name="T30" fmla="*/ 8 w 68"/>
                <a:gd name="T31" fmla="*/ 6 h 69"/>
                <a:gd name="T32" fmla="*/ 6 w 68"/>
                <a:gd name="T33" fmla="*/ 7 h 69"/>
                <a:gd name="T34" fmla="*/ 4 w 68"/>
                <a:gd name="T35" fmla="*/ 10 h 69"/>
                <a:gd name="T36" fmla="*/ 3 w 68"/>
                <a:gd name="T37" fmla="*/ 13 h 69"/>
                <a:gd name="T38" fmla="*/ 1 w 68"/>
                <a:gd name="T39" fmla="*/ 17 h 69"/>
                <a:gd name="T40" fmla="*/ 0 w 68"/>
                <a:gd name="T41" fmla="*/ 21 h 69"/>
                <a:gd name="T42" fmla="*/ 0 w 68"/>
                <a:gd name="T43" fmla="*/ 26 h 69"/>
                <a:gd name="T44" fmla="*/ 0 w 68"/>
                <a:gd name="T45" fmla="*/ 31 h 69"/>
                <a:gd name="T46" fmla="*/ 0 w 68"/>
                <a:gd name="T47" fmla="*/ 36 h 69"/>
                <a:gd name="T48" fmla="*/ 1 w 68"/>
                <a:gd name="T49" fmla="*/ 40 h 69"/>
                <a:gd name="T50" fmla="*/ 1 w 68"/>
                <a:gd name="T51" fmla="*/ 43 h 69"/>
                <a:gd name="T52" fmla="*/ 2 w 68"/>
                <a:gd name="T53" fmla="*/ 47 h 69"/>
                <a:gd name="T54" fmla="*/ 3 w 68"/>
                <a:gd name="T55" fmla="*/ 49 h 69"/>
                <a:gd name="T56" fmla="*/ 4 w 68"/>
                <a:gd name="T57" fmla="*/ 51 h 69"/>
                <a:gd name="T58" fmla="*/ 5 w 68"/>
                <a:gd name="T59" fmla="*/ 54 h 69"/>
                <a:gd name="T60" fmla="*/ 7 w 68"/>
                <a:gd name="T61" fmla="*/ 57 h 69"/>
                <a:gd name="T62" fmla="*/ 8 w 68"/>
                <a:gd name="T63" fmla="*/ 61 h 69"/>
                <a:gd name="T64" fmla="*/ 9 w 68"/>
                <a:gd name="T65" fmla="*/ 63 h 69"/>
                <a:gd name="T66" fmla="*/ 11 w 68"/>
                <a:gd name="T67" fmla="*/ 66 h 69"/>
                <a:gd name="T68" fmla="*/ 11 w 68"/>
                <a:gd name="T69" fmla="*/ 6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69">
                  <a:moveTo>
                    <a:pt x="11" y="68"/>
                  </a:moveTo>
                  <a:lnTo>
                    <a:pt x="19" y="67"/>
                  </a:lnTo>
                  <a:lnTo>
                    <a:pt x="12" y="50"/>
                  </a:lnTo>
                  <a:lnTo>
                    <a:pt x="57" y="40"/>
                  </a:lnTo>
                  <a:lnTo>
                    <a:pt x="63" y="56"/>
                  </a:lnTo>
                  <a:lnTo>
                    <a:pt x="64" y="40"/>
                  </a:lnTo>
                  <a:lnTo>
                    <a:pt x="67" y="36"/>
                  </a:lnTo>
                  <a:lnTo>
                    <a:pt x="66" y="35"/>
                  </a:lnTo>
                  <a:lnTo>
                    <a:pt x="66" y="32"/>
                  </a:lnTo>
                  <a:lnTo>
                    <a:pt x="64" y="29"/>
                  </a:lnTo>
                  <a:lnTo>
                    <a:pt x="63" y="28"/>
                  </a:lnTo>
                  <a:lnTo>
                    <a:pt x="62" y="24"/>
                  </a:lnTo>
                  <a:lnTo>
                    <a:pt x="60" y="21"/>
                  </a:lnTo>
                  <a:lnTo>
                    <a:pt x="59" y="17"/>
                  </a:lnTo>
                  <a:lnTo>
                    <a:pt x="56" y="14"/>
                  </a:lnTo>
                  <a:lnTo>
                    <a:pt x="55" y="11"/>
                  </a:lnTo>
                  <a:lnTo>
                    <a:pt x="52" y="8"/>
                  </a:lnTo>
                  <a:lnTo>
                    <a:pt x="48" y="6"/>
                  </a:lnTo>
                  <a:lnTo>
                    <a:pt x="46" y="4"/>
                  </a:lnTo>
                  <a:lnTo>
                    <a:pt x="43" y="2"/>
                  </a:lnTo>
                  <a:lnTo>
                    <a:pt x="40" y="0"/>
                  </a:lnTo>
                  <a:lnTo>
                    <a:pt x="36" y="0"/>
                  </a:lnTo>
                  <a:lnTo>
                    <a:pt x="33" y="0"/>
                  </a:lnTo>
                  <a:lnTo>
                    <a:pt x="29" y="0"/>
                  </a:lnTo>
                  <a:lnTo>
                    <a:pt x="25" y="1"/>
                  </a:lnTo>
                  <a:lnTo>
                    <a:pt x="21" y="1"/>
                  </a:lnTo>
                  <a:lnTo>
                    <a:pt x="18" y="2"/>
                  </a:lnTo>
                  <a:lnTo>
                    <a:pt x="15" y="2"/>
                  </a:lnTo>
                  <a:lnTo>
                    <a:pt x="13" y="3"/>
                  </a:lnTo>
                  <a:lnTo>
                    <a:pt x="11" y="4"/>
                  </a:lnTo>
                  <a:lnTo>
                    <a:pt x="9" y="5"/>
                  </a:lnTo>
                  <a:lnTo>
                    <a:pt x="8" y="6"/>
                  </a:lnTo>
                  <a:lnTo>
                    <a:pt x="7" y="6"/>
                  </a:lnTo>
                  <a:lnTo>
                    <a:pt x="6" y="7"/>
                  </a:lnTo>
                  <a:lnTo>
                    <a:pt x="5" y="8"/>
                  </a:lnTo>
                  <a:lnTo>
                    <a:pt x="4" y="10"/>
                  </a:lnTo>
                  <a:lnTo>
                    <a:pt x="4" y="11"/>
                  </a:lnTo>
                  <a:lnTo>
                    <a:pt x="3" y="13"/>
                  </a:lnTo>
                  <a:lnTo>
                    <a:pt x="2" y="15"/>
                  </a:lnTo>
                  <a:lnTo>
                    <a:pt x="1" y="17"/>
                  </a:lnTo>
                  <a:lnTo>
                    <a:pt x="0" y="18"/>
                  </a:lnTo>
                  <a:lnTo>
                    <a:pt x="0" y="21"/>
                  </a:lnTo>
                  <a:lnTo>
                    <a:pt x="0" y="23"/>
                  </a:lnTo>
                  <a:lnTo>
                    <a:pt x="0" y="26"/>
                  </a:lnTo>
                  <a:lnTo>
                    <a:pt x="0" y="28"/>
                  </a:lnTo>
                  <a:lnTo>
                    <a:pt x="0" y="31"/>
                  </a:lnTo>
                  <a:lnTo>
                    <a:pt x="0" y="33"/>
                  </a:lnTo>
                  <a:lnTo>
                    <a:pt x="0" y="36"/>
                  </a:lnTo>
                  <a:lnTo>
                    <a:pt x="0" y="38"/>
                  </a:lnTo>
                  <a:lnTo>
                    <a:pt x="1" y="40"/>
                  </a:lnTo>
                  <a:lnTo>
                    <a:pt x="1" y="42"/>
                  </a:lnTo>
                  <a:lnTo>
                    <a:pt x="1" y="43"/>
                  </a:lnTo>
                  <a:lnTo>
                    <a:pt x="2" y="45"/>
                  </a:lnTo>
                  <a:lnTo>
                    <a:pt x="2" y="47"/>
                  </a:lnTo>
                  <a:lnTo>
                    <a:pt x="3" y="47"/>
                  </a:lnTo>
                  <a:lnTo>
                    <a:pt x="3" y="49"/>
                  </a:lnTo>
                  <a:lnTo>
                    <a:pt x="3" y="50"/>
                  </a:lnTo>
                  <a:lnTo>
                    <a:pt x="4" y="51"/>
                  </a:lnTo>
                  <a:lnTo>
                    <a:pt x="4" y="52"/>
                  </a:lnTo>
                  <a:lnTo>
                    <a:pt x="5" y="54"/>
                  </a:lnTo>
                  <a:lnTo>
                    <a:pt x="5" y="56"/>
                  </a:lnTo>
                  <a:lnTo>
                    <a:pt x="7" y="57"/>
                  </a:lnTo>
                  <a:lnTo>
                    <a:pt x="7" y="59"/>
                  </a:lnTo>
                  <a:lnTo>
                    <a:pt x="8" y="61"/>
                  </a:lnTo>
                  <a:lnTo>
                    <a:pt x="8" y="62"/>
                  </a:lnTo>
                  <a:lnTo>
                    <a:pt x="9" y="63"/>
                  </a:lnTo>
                  <a:lnTo>
                    <a:pt x="10" y="65"/>
                  </a:lnTo>
                  <a:lnTo>
                    <a:pt x="11" y="66"/>
                  </a:lnTo>
                  <a:lnTo>
                    <a:pt x="11" y="67"/>
                  </a:lnTo>
                  <a:lnTo>
                    <a:pt x="11" y="6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6" name="Freeform 162"/>
            <p:cNvSpPr>
              <a:spLocks/>
            </p:cNvSpPr>
            <p:nvPr/>
          </p:nvSpPr>
          <p:spPr bwMode="auto">
            <a:xfrm>
              <a:off x="5954" y="815"/>
              <a:ext cx="3" cy="6"/>
            </a:xfrm>
            <a:custGeom>
              <a:avLst/>
              <a:gdLst>
                <a:gd name="T0" fmla="*/ 2 w 3"/>
                <a:gd name="T1" fmla="*/ 5 h 6"/>
                <a:gd name="T2" fmla="*/ 2 w 3"/>
                <a:gd name="T3" fmla="*/ 5 h 6"/>
                <a:gd name="T4" fmla="*/ 0 w 3"/>
                <a:gd name="T5" fmla="*/ 5 h 6"/>
                <a:gd name="T6" fmla="*/ 0 w 3"/>
                <a:gd name="T7" fmla="*/ 0 h 6"/>
                <a:gd name="T8" fmla="*/ 2 w 3"/>
                <a:gd name="T9" fmla="*/ 0 h 6"/>
                <a:gd name="T10" fmla="*/ 2 w 3"/>
                <a:gd name="T11" fmla="*/ 5 h 6"/>
                <a:gd name="T12" fmla="*/ 2 w 3"/>
                <a:gd name="T13" fmla="*/ 0 h 6"/>
                <a:gd name="T14" fmla="*/ 2 w 3"/>
                <a:gd name="T15" fmla="*/ 0 h 6"/>
                <a:gd name="T16" fmla="*/ 2 w 3"/>
                <a:gd name="T17" fmla="*/ 5 h 6"/>
                <a:gd name="T18" fmla="*/ 2 w 3"/>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2" y="5"/>
                  </a:moveTo>
                  <a:lnTo>
                    <a:pt x="2" y="5"/>
                  </a:lnTo>
                  <a:lnTo>
                    <a:pt x="0" y="5"/>
                  </a:lnTo>
                  <a:lnTo>
                    <a:pt x="0" y="0"/>
                  </a:lnTo>
                  <a:lnTo>
                    <a:pt x="2" y="0"/>
                  </a:lnTo>
                  <a:lnTo>
                    <a:pt x="2" y="5"/>
                  </a:lnTo>
                  <a:lnTo>
                    <a:pt x="2" y="0"/>
                  </a:lnTo>
                  <a:lnTo>
                    <a:pt x="2" y="0"/>
                  </a:lnTo>
                  <a:lnTo>
                    <a:pt x="2" y="5"/>
                  </a:lnTo>
                  <a:lnTo>
                    <a:pt x="2"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7" name="Freeform 163"/>
            <p:cNvSpPr>
              <a:spLocks/>
            </p:cNvSpPr>
            <p:nvPr/>
          </p:nvSpPr>
          <p:spPr bwMode="auto">
            <a:xfrm>
              <a:off x="5954" y="800"/>
              <a:ext cx="3" cy="15"/>
            </a:xfrm>
            <a:custGeom>
              <a:avLst/>
              <a:gdLst>
                <a:gd name="T0" fmla="*/ 0 w 3"/>
                <a:gd name="T1" fmla="*/ 0 h 15"/>
                <a:gd name="T2" fmla="*/ 0 w 3"/>
                <a:gd name="T3" fmla="*/ 1 h 15"/>
                <a:gd name="T4" fmla="*/ 2 w 3"/>
                <a:gd name="T5" fmla="*/ 14 h 15"/>
                <a:gd name="T6" fmla="*/ 2 w 3"/>
                <a:gd name="T7" fmla="*/ 14 h 15"/>
                <a:gd name="T8" fmla="*/ 1 w 3"/>
                <a:gd name="T9" fmla="*/ 1 h 15"/>
                <a:gd name="T10" fmla="*/ 0 w 3"/>
                <a:gd name="T11" fmla="*/ 1 h 15"/>
                <a:gd name="T12" fmla="*/ 0 w 3"/>
                <a:gd name="T13" fmla="*/ 0 h 15"/>
                <a:gd name="T14" fmla="*/ 0 w 3"/>
                <a:gd name="T15" fmla="*/ 1 h 15"/>
                <a:gd name="T16" fmla="*/ 0 w 3"/>
                <a:gd name="T17" fmla="*/ 1 h 15"/>
                <a:gd name="T18" fmla="*/ 0 w 3"/>
                <a:gd name="T1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5">
                  <a:moveTo>
                    <a:pt x="0" y="0"/>
                  </a:moveTo>
                  <a:lnTo>
                    <a:pt x="0" y="1"/>
                  </a:lnTo>
                  <a:lnTo>
                    <a:pt x="2" y="14"/>
                  </a:lnTo>
                  <a:lnTo>
                    <a:pt x="2" y="14"/>
                  </a:lnTo>
                  <a:lnTo>
                    <a:pt x="1" y="1"/>
                  </a:lnTo>
                  <a:lnTo>
                    <a:pt x="0" y="1"/>
                  </a:lnTo>
                  <a:lnTo>
                    <a:pt x="0" y="0"/>
                  </a:lnTo>
                  <a:lnTo>
                    <a:pt x="0" y="1"/>
                  </a:lnTo>
                  <a:lnTo>
                    <a:pt x="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8" name="Freeform 164"/>
            <p:cNvSpPr>
              <a:spLocks/>
            </p:cNvSpPr>
            <p:nvPr/>
          </p:nvSpPr>
          <p:spPr bwMode="auto">
            <a:xfrm>
              <a:off x="5955" y="790"/>
              <a:ext cx="43" cy="6"/>
            </a:xfrm>
            <a:custGeom>
              <a:avLst/>
              <a:gdLst>
                <a:gd name="T0" fmla="*/ 42 w 43"/>
                <a:gd name="T1" fmla="*/ 0 h 6"/>
                <a:gd name="T2" fmla="*/ 40 w 43"/>
                <a:gd name="T3" fmla="*/ 0 h 6"/>
                <a:gd name="T4" fmla="*/ 0 w 43"/>
                <a:gd name="T5" fmla="*/ 5 h 6"/>
                <a:gd name="T6" fmla="*/ 0 w 43"/>
                <a:gd name="T7" fmla="*/ 5 h 6"/>
                <a:gd name="T8" fmla="*/ 41 w 43"/>
                <a:gd name="T9" fmla="*/ 0 h 6"/>
                <a:gd name="T10" fmla="*/ 40 w 43"/>
                <a:gd name="T11" fmla="*/ 0 h 6"/>
                <a:gd name="T12" fmla="*/ 42 w 43"/>
                <a:gd name="T13" fmla="*/ 0 h 6"/>
                <a:gd name="T14" fmla="*/ 41 w 43"/>
                <a:gd name="T15" fmla="*/ 0 h 6"/>
                <a:gd name="T16" fmla="*/ 40 w 43"/>
                <a:gd name="T17" fmla="*/ 0 h 6"/>
                <a:gd name="T18" fmla="*/ 42 w 4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6">
                  <a:moveTo>
                    <a:pt x="42" y="0"/>
                  </a:moveTo>
                  <a:lnTo>
                    <a:pt x="40" y="0"/>
                  </a:lnTo>
                  <a:lnTo>
                    <a:pt x="0" y="5"/>
                  </a:lnTo>
                  <a:lnTo>
                    <a:pt x="0" y="5"/>
                  </a:lnTo>
                  <a:lnTo>
                    <a:pt x="41" y="0"/>
                  </a:lnTo>
                  <a:lnTo>
                    <a:pt x="40" y="0"/>
                  </a:lnTo>
                  <a:lnTo>
                    <a:pt x="42" y="0"/>
                  </a:lnTo>
                  <a:lnTo>
                    <a:pt x="41" y="0"/>
                  </a:lnTo>
                  <a:lnTo>
                    <a:pt x="40" y="0"/>
                  </a:lnTo>
                  <a:lnTo>
                    <a:pt x="4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89" name="Freeform 165"/>
            <p:cNvSpPr>
              <a:spLocks/>
            </p:cNvSpPr>
            <p:nvPr/>
          </p:nvSpPr>
          <p:spPr bwMode="auto">
            <a:xfrm>
              <a:off x="6002" y="790"/>
              <a:ext cx="2" cy="15"/>
            </a:xfrm>
            <a:custGeom>
              <a:avLst/>
              <a:gdLst>
                <a:gd name="T0" fmla="*/ 1 w 2"/>
                <a:gd name="T1" fmla="*/ 13 h 15"/>
                <a:gd name="T2" fmla="*/ 1 w 2"/>
                <a:gd name="T3" fmla="*/ 13 h 15"/>
                <a:gd name="T4" fmla="*/ 0 w 2"/>
                <a:gd name="T5" fmla="*/ 0 h 15"/>
                <a:gd name="T6" fmla="*/ 0 w 2"/>
                <a:gd name="T7" fmla="*/ 1 h 15"/>
                <a:gd name="T8" fmla="*/ 1 w 2"/>
                <a:gd name="T9" fmla="*/ 13 h 15"/>
                <a:gd name="T10" fmla="*/ 1 w 2"/>
                <a:gd name="T11" fmla="*/ 13 h 15"/>
                <a:gd name="T12" fmla="*/ 1 w 2"/>
                <a:gd name="T13" fmla="*/ 13 h 15"/>
                <a:gd name="T14" fmla="*/ 1 w 2"/>
                <a:gd name="T15" fmla="*/ 14 h 15"/>
                <a:gd name="T16" fmla="*/ 1 w 2"/>
                <a:gd name="T17" fmla="*/ 13 h 15"/>
                <a:gd name="T18" fmla="*/ 1 w 2"/>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5">
                  <a:moveTo>
                    <a:pt x="1" y="13"/>
                  </a:moveTo>
                  <a:lnTo>
                    <a:pt x="1" y="13"/>
                  </a:lnTo>
                  <a:lnTo>
                    <a:pt x="0" y="0"/>
                  </a:lnTo>
                  <a:lnTo>
                    <a:pt x="0" y="1"/>
                  </a:lnTo>
                  <a:lnTo>
                    <a:pt x="1" y="13"/>
                  </a:lnTo>
                  <a:lnTo>
                    <a:pt x="1" y="13"/>
                  </a:lnTo>
                  <a:lnTo>
                    <a:pt x="1" y="13"/>
                  </a:lnTo>
                  <a:lnTo>
                    <a:pt x="1" y="14"/>
                  </a:lnTo>
                  <a:lnTo>
                    <a:pt x="1" y="13"/>
                  </a:lnTo>
                  <a:lnTo>
                    <a:pt x="1" y="1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0" name="Freeform 166"/>
            <p:cNvSpPr>
              <a:spLocks/>
            </p:cNvSpPr>
            <p:nvPr/>
          </p:nvSpPr>
          <p:spPr bwMode="auto">
            <a:xfrm>
              <a:off x="6004" y="790"/>
              <a:ext cx="6" cy="13"/>
            </a:xfrm>
            <a:custGeom>
              <a:avLst/>
              <a:gdLst>
                <a:gd name="T0" fmla="*/ 2 w 6"/>
                <a:gd name="T1" fmla="*/ 0 h 13"/>
                <a:gd name="T2" fmla="*/ 2 w 6"/>
                <a:gd name="T3" fmla="*/ 0 h 13"/>
                <a:gd name="T4" fmla="*/ 5 w 6"/>
                <a:gd name="T5" fmla="*/ 12 h 13"/>
                <a:gd name="T6" fmla="*/ 2 w 6"/>
                <a:gd name="T7" fmla="*/ 12 h 13"/>
                <a:gd name="T8" fmla="*/ 0 w 6"/>
                <a:gd name="T9" fmla="*/ 0 h 13"/>
                <a:gd name="T10" fmla="*/ 2 w 6"/>
                <a:gd name="T11" fmla="*/ 0 h 13"/>
              </a:gdLst>
              <a:ahLst/>
              <a:cxnLst>
                <a:cxn ang="0">
                  <a:pos x="T0" y="T1"/>
                </a:cxn>
                <a:cxn ang="0">
                  <a:pos x="T2" y="T3"/>
                </a:cxn>
                <a:cxn ang="0">
                  <a:pos x="T4" y="T5"/>
                </a:cxn>
                <a:cxn ang="0">
                  <a:pos x="T6" y="T7"/>
                </a:cxn>
                <a:cxn ang="0">
                  <a:pos x="T8" y="T9"/>
                </a:cxn>
                <a:cxn ang="0">
                  <a:pos x="T10" y="T11"/>
                </a:cxn>
              </a:cxnLst>
              <a:rect l="0" t="0" r="r" b="b"/>
              <a:pathLst>
                <a:path w="6" h="13">
                  <a:moveTo>
                    <a:pt x="2" y="0"/>
                  </a:moveTo>
                  <a:lnTo>
                    <a:pt x="2" y="0"/>
                  </a:lnTo>
                  <a:lnTo>
                    <a:pt x="5" y="12"/>
                  </a:lnTo>
                  <a:lnTo>
                    <a:pt x="2" y="12"/>
                  </a:lnTo>
                  <a:lnTo>
                    <a:pt x="0" y="0"/>
                  </a:lnTo>
                  <a:lnTo>
                    <a:pt x="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1" name="Freeform 167"/>
            <p:cNvSpPr>
              <a:spLocks/>
            </p:cNvSpPr>
            <p:nvPr/>
          </p:nvSpPr>
          <p:spPr bwMode="auto">
            <a:xfrm>
              <a:off x="6008" y="784"/>
              <a:ext cx="3" cy="3"/>
            </a:xfrm>
            <a:custGeom>
              <a:avLst/>
              <a:gdLst>
                <a:gd name="T0" fmla="*/ 0 w 3"/>
                <a:gd name="T1" fmla="*/ 2 h 3"/>
                <a:gd name="T2" fmla="*/ 0 w 3"/>
                <a:gd name="T3" fmla="*/ 2 h 3"/>
                <a:gd name="T4" fmla="*/ 2 w 3"/>
                <a:gd name="T5" fmla="*/ 0 h 3"/>
                <a:gd name="T6" fmla="*/ 1 w 3"/>
                <a:gd name="T7" fmla="*/ 0 h 3"/>
                <a:gd name="T8" fmla="*/ 0 w 3"/>
                <a:gd name="T9" fmla="*/ 1 h 3"/>
                <a:gd name="T10" fmla="*/ 0 w 3"/>
                <a:gd name="T11" fmla="*/ 2 h 3"/>
                <a:gd name="T12" fmla="*/ 0 w 3"/>
                <a:gd name="T13" fmla="*/ 1 h 3"/>
                <a:gd name="T14" fmla="*/ 0 w 3"/>
                <a:gd name="T15" fmla="*/ 2 h 3"/>
                <a:gd name="T16" fmla="*/ 0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0" y="2"/>
                  </a:moveTo>
                  <a:lnTo>
                    <a:pt x="0" y="2"/>
                  </a:lnTo>
                  <a:lnTo>
                    <a:pt x="2" y="0"/>
                  </a:lnTo>
                  <a:lnTo>
                    <a:pt x="1" y="0"/>
                  </a:lnTo>
                  <a:lnTo>
                    <a:pt x="0" y="1"/>
                  </a:lnTo>
                  <a:lnTo>
                    <a:pt x="0" y="2"/>
                  </a:lnTo>
                  <a:lnTo>
                    <a:pt x="0" y="1"/>
                  </a:lnTo>
                  <a:lnTo>
                    <a:pt x="0" y="2"/>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2" name="Freeform 168"/>
            <p:cNvSpPr>
              <a:spLocks/>
            </p:cNvSpPr>
            <p:nvPr/>
          </p:nvSpPr>
          <p:spPr bwMode="auto">
            <a:xfrm>
              <a:off x="5977" y="746"/>
              <a:ext cx="32" cy="35"/>
            </a:xfrm>
            <a:custGeom>
              <a:avLst/>
              <a:gdLst>
                <a:gd name="T0" fmla="*/ 0 w 32"/>
                <a:gd name="T1" fmla="*/ 1 h 35"/>
                <a:gd name="T2" fmla="*/ 0 w 32"/>
                <a:gd name="T3" fmla="*/ 1 h 35"/>
                <a:gd name="T4" fmla="*/ 3 w 32"/>
                <a:gd name="T5" fmla="*/ 1 h 35"/>
                <a:gd name="T6" fmla="*/ 7 w 32"/>
                <a:gd name="T7" fmla="*/ 2 h 35"/>
                <a:gd name="T8" fmla="*/ 9 w 32"/>
                <a:gd name="T9" fmla="*/ 3 h 35"/>
                <a:gd name="T10" fmla="*/ 12 w 32"/>
                <a:gd name="T11" fmla="*/ 4 h 35"/>
                <a:gd name="T12" fmla="*/ 14 w 32"/>
                <a:gd name="T13" fmla="*/ 6 h 35"/>
                <a:gd name="T14" fmla="*/ 17 w 32"/>
                <a:gd name="T15" fmla="*/ 9 h 35"/>
                <a:gd name="T16" fmla="*/ 19 w 32"/>
                <a:gd name="T17" fmla="*/ 11 h 35"/>
                <a:gd name="T18" fmla="*/ 21 w 32"/>
                <a:gd name="T19" fmla="*/ 14 h 35"/>
                <a:gd name="T20" fmla="*/ 23 w 32"/>
                <a:gd name="T21" fmla="*/ 17 h 35"/>
                <a:gd name="T22" fmla="*/ 24 w 32"/>
                <a:gd name="T23" fmla="*/ 20 h 35"/>
                <a:gd name="T24" fmla="*/ 26 w 32"/>
                <a:gd name="T25" fmla="*/ 23 h 35"/>
                <a:gd name="T26" fmla="*/ 27 w 32"/>
                <a:gd name="T27" fmla="*/ 26 h 35"/>
                <a:gd name="T28" fmla="*/ 28 w 32"/>
                <a:gd name="T29" fmla="*/ 28 h 35"/>
                <a:gd name="T30" fmla="*/ 29 w 32"/>
                <a:gd name="T31" fmla="*/ 31 h 35"/>
                <a:gd name="T32" fmla="*/ 30 w 32"/>
                <a:gd name="T33" fmla="*/ 33 h 35"/>
                <a:gd name="T34" fmla="*/ 30 w 32"/>
                <a:gd name="T35" fmla="*/ 34 h 35"/>
                <a:gd name="T36" fmla="*/ 31 w 32"/>
                <a:gd name="T37" fmla="*/ 34 h 35"/>
                <a:gd name="T38" fmla="*/ 31 w 32"/>
                <a:gd name="T39" fmla="*/ 33 h 35"/>
                <a:gd name="T40" fmla="*/ 30 w 32"/>
                <a:gd name="T41" fmla="*/ 31 h 35"/>
                <a:gd name="T42" fmla="*/ 29 w 32"/>
                <a:gd name="T43" fmla="*/ 28 h 35"/>
                <a:gd name="T44" fmla="*/ 28 w 32"/>
                <a:gd name="T45" fmla="*/ 26 h 35"/>
                <a:gd name="T46" fmla="*/ 27 w 32"/>
                <a:gd name="T47" fmla="*/ 22 h 35"/>
                <a:gd name="T48" fmla="*/ 25 w 32"/>
                <a:gd name="T49" fmla="*/ 20 h 35"/>
                <a:gd name="T50" fmla="*/ 23 w 32"/>
                <a:gd name="T51" fmla="*/ 17 h 35"/>
                <a:gd name="T52" fmla="*/ 22 w 32"/>
                <a:gd name="T53" fmla="*/ 14 h 35"/>
                <a:gd name="T54" fmla="*/ 20 w 32"/>
                <a:gd name="T55" fmla="*/ 11 h 35"/>
                <a:gd name="T56" fmla="*/ 17 w 32"/>
                <a:gd name="T57" fmla="*/ 9 h 35"/>
                <a:gd name="T58" fmla="*/ 15 w 32"/>
                <a:gd name="T59" fmla="*/ 6 h 35"/>
                <a:gd name="T60" fmla="*/ 12 w 32"/>
                <a:gd name="T61" fmla="*/ 3 h 35"/>
                <a:gd name="T62" fmla="*/ 9 w 32"/>
                <a:gd name="T63" fmla="*/ 2 h 35"/>
                <a:gd name="T64" fmla="*/ 7 w 32"/>
                <a:gd name="T65" fmla="*/ 1 h 35"/>
                <a:gd name="T66" fmla="*/ 4 w 32"/>
                <a:gd name="T67" fmla="*/ 0 h 35"/>
                <a:gd name="T68" fmla="*/ 0 w 32"/>
                <a:gd name="T69" fmla="*/ 0 h 35"/>
                <a:gd name="T70" fmla="*/ 0 w 32"/>
                <a:gd name="T71" fmla="*/ 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 h="35">
                  <a:moveTo>
                    <a:pt x="0" y="1"/>
                  </a:moveTo>
                  <a:lnTo>
                    <a:pt x="0" y="1"/>
                  </a:lnTo>
                  <a:lnTo>
                    <a:pt x="3" y="1"/>
                  </a:lnTo>
                  <a:lnTo>
                    <a:pt x="7" y="2"/>
                  </a:lnTo>
                  <a:lnTo>
                    <a:pt x="9" y="3"/>
                  </a:lnTo>
                  <a:lnTo>
                    <a:pt x="12" y="4"/>
                  </a:lnTo>
                  <a:lnTo>
                    <a:pt x="14" y="6"/>
                  </a:lnTo>
                  <a:lnTo>
                    <a:pt x="17" y="9"/>
                  </a:lnTo>
                  <a:lnTo>
                    <a:pt x="19" y="11"/>
                  </a:lnTo>
                  <a:lnTo>
                    <a:pt x="21" y="14"/>
                  </a:lnTo>
                  <a:lnTo>
                    <a:pt x="23" y="17"/>
                  </a:lnTo>
                  <a:lnTo>
                    <a:pt x="24" y="20"/>
                  </a:lnTo>
                  <a:lnTo>
                    <a:pt x="26" y="23"/>
                  </a:lnTo>
                  <a:lnTo>
                    <a:pt x="27" y="26"/>
                  </a:lnTo>
                  <a:lnTo>
                    <a:pt x="28" y="28"/>
                  </a:lnTo>
                  <a:lnTo>
                    <a:pt x="29" y="31"/>
                  </a:lnTo>
                  <a:lnTo>
                    <a:pt x="30" y="33"/>
                  </a:lnTo>
                  <a:lnTo>
                    <a:pt x="30" y="34"/>
                  </a:lnTo>
                  <a:lnTo>
                    <a:pt x="31" y="34"/>
                  </a:lnTo>
                  <a:lnTo>
                    <a:pt x="31" y="33"/>
                  </a:lnTo>
                  <a:lnTo>
                    <a:pt x="30" y="31"/>
                  </a:lnTo>
                  <a:lnTo>
                    <a:pt x="29" y="28"/>
                  </a:lnTo>
                  <a:lnTo>
                    <a:pt x="28" y="26"/>
                  </a:lnTo>
                  <a:lnTo>
                    <a:pt x="27" y="22"/>
                  </a:lnTo>
                  <a:lnTo>
                    <a:pt x="25" y="20"/>
                  </a:lnTo>
                  <a:lnTo>
                    <a:pt x="23" y="17"/>
                  </a:lnTo>
                  <a:lnTo>
                    <a:pt x="22" y="14"/>
                  </a:lnTo>
                  <a:lnTo>
                    <a:pt x="20" y="11"/>
                  </a:lnTo>
                  <a:lnTo>
                    <a:pt x="17" y="9"/>
                  </a:lnTo>
                  <a:lnTo>
                    <a:pt x="15" y="6"/>
                  </a:lnTo>
                  <a:lnTo>
                    <a:pt x="12" y="3"/>
                  </a:lnTo>
                  <a:lnTo>
                    <a:pt x="9" y="2"/>
                  </a:lnTo>
                  <a:lnTo>
                    <a:pt x="7" y="1"/>
                  </a:lnTo>
                  <a:lnTo>
                    <a:pt x="4" y="0"/>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3" name="Freeform 169"/>
            <p:cNvSpPr>
              <a:spLocks/>
            </p:cNvSpPr>
            <p:nvPr/>
          </p:nvSpPr>
          <p:spPr bwMode="auto">
            <a:xfrm>
              <a:off x="5942" y="746"/>
              <a:ext cx="29" cy="12"/>
            </a:xfrm>
            <a:custGeom>
              <a:avLst/>
              <a:gdLst>
                <a:gd name="T0" fmla="*/ 2 w 29"/>
                <a:gd name="T1" fmla="*/ 11 h 12"/>
                <a:gd name="T2" fmla="*/ 2 w 29"/>
                <a:gd name="T3" fmla="*/ 11 h 12"/>
                <a:gd name="T4" fmla="*/ 2 w 29"/>
                <a:gd name="T5" fmla="*/ 10 h 12"/>
                <a:gd name="T6" fmla="*/ 3 w 29"/>
                <a:gd name="T7" fmla="*/ 8 h 12"/>
                <a:gd name="T8" fmla="*/ 4 w 29"/>
                <a:gd name="T9" fmla="*/ 8 h 12"/>
                <a:gd name="T10" fmla="*/ 5 w 29"/>
                <a:gd name="T11" fmla="*/ 6 h 12"/>
                <a:gd name="T12" fmla="*/ 5 w 29"/>
                <a:gd name="T13" fmla="*/ 6 h 12"/>
                <a:gd name="T14" fmla="*/ 6 w 29"/>
                <a:gd name="T15" fmla="*/ 5 h 12"/>
                <a:gd name="T16" fmla="*/ 7 w 29"/>
                <a:gd name="T17" fmla="*/ 5 h 12"/>
                <a:gd name="T18" fmla="*/ 8 w 29"/>
                <a:gd name="T19" fmla="*/ 4 h 12"/>
                <a:gd name="T20" fmla="*/ 9 w 29"/>
                <a:gd name="T21" fmla="*/ 3 h 12"/>
                <a:gd name="T22" fmla="*/ 11 w 29"/>
                <a:gd name="T23" fmla="*/ 3 h 12"/>
                <a:gd name="T24" fmla="*/ 13 w 29"/>
                <a:gd name="T25" fmla="*/ 3 h 12"/>
                <a:gd name="T26" fmla="*/ 15 w 29"/>
                <a:gd name="T27" fmla="*/ 2 h 12"/>
                <a:gd name="T28" fmla="*/ 18 w 29"/>
                <a:gd name="T29" fmla="*/ 2 h 12"/>
                <a:gd name="T30" fmla="*/ 21 w 29"/>
                <a:gd name="T31" fmla="*/ 1 h 12"/>
                <a:gd name="T32" fmla="*/ 24 w 29"/>
                <a:gd name="T33" fmla="*/ 1 h 12"/>
                <a:gd name="T34" fmla="*/ 28 w 29"/>
                <a:gd name="T35" fmla="*/ 1 h 12"/>
                <a:gd name="T36" fmla="*/ 28 w 29"/>
                <a:gd name="T37" fmla="*/ 0 h 12"/>
                <a:gd name="T38" fmla="*/ 24 w 29"/>
                <a:gd name="T39" fmla="*/ 1 h 12"/>
                <a:gd name="T40" fmla="*/ 21 w 29"/>
                <a:gd name="T41" fmla="*/ 1 h 12"/>
                <a:gd name="T42" fmla="*/ 17 w 29"/>
                <a:gd name="T43" fmla="*/ 1 h 12"/>
                <a:gd name="T44" fmla="*/ 14 w 29"/>
                <a:gd name="T45" fmla="*/ 1 h 12"/>
                <a:gd name="T46" fmla="*/ 13 w 29"/>
                <a:gd name="T47" fmla="*/ 2 h 12"/>
                <a:gd name="T48" fmla="*/ 11 w 29"/>
                <a:gd name="T49" fmla="*/ 2 h 12"/>
                <a:gd name="T50" fmla="*/ 9 w 29"/>
                <a:gd name="T51" fmla="*/ 3 h 12"/>
                <a:gd name="T52" fmla="*/ 7 w 29"/>
                <a:gd name="T53" fmla="*/ 3 h 12"/>
                <a:gd name="T54" fmla="*/ 6 w 29"/>
                <a:gd name="T55" fmla="*/ 4 h 12"/>
                <a:gd name="T56" fmla="*/ 5 w 29"/>
                <a:gd name="T57" fmla="*/ 5 h 12"/>
                <a:gd name="T58" fmla="*/ 5 w 29"/>
                <a:gd name="T59" fmla="*/ 6 h 12"/>
                <a:gd name="T60" fmla="*/ 4 w 29"/>
                <a:gd name="T61" fmla="*/ 6 h 12"/>
                <a:gd name="T62" fmla="*/ 3 w 29"/>
                <a:gd name="T63" fmla="*/ 8 h 12"/>
                <a:gd name="T64" fmla="*/ 2 w 29"/>
                <a:gd name="T65" fmla="*/ 8 h 12"/>
                <a:gd name="T66" fmla="*/ 2 w 29"/>
                <a:gd name="T67" fmla="*/ 9 h 12"/>
                <a:gd name="T68" fmla="*/ 0 w 29"/>
                <a:gd name="T69" fmla="*/ 11 h 12"/>
                <a:gd name="T70" fmla="*/ 2 w 29"/>
                <a:gd name="T71"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 h="12">
                  <a:moveTo>
                    <a:pt x="2" y="11"/>
                  </a:moveTo>
                  <a:lnTo>
                    <a:pt x="2" y="11"/>
                  </a:lnTo>
                  <a:lnTo>
                    <a:pt x="2" y="10"/>
                  </a:lnTo>
                  <a:lnTo>
                    <a:pt x="3" y="8"/>
                  </a:lnTo>
                  <a:lnTo>
                    <a:pt x="4" y="8"/>
                  </a:lnTo>
                  <a:lnTo>
                    <a:pt x="5" y="6"/>
                  </a:lnTo>
                  <a:lnTo>
                    <a:pt x="5" y="6"/>
                  </a:lnTo>
                  <a:lnTo>
                    <a:pt x="6" y="5"/>
                  </a:lnTo>
                  <a:lnTo>
                    <a:pt x="7" y="5"/>
                  </a:lnTo>
                  <a:lnTo>
                    <a:pt x="8" y="4"/>
                  </a:lnTo>
                  <a:lnTo>
                    <a:pt x="9" y="3"/>
                  </a:lnTo>
                  <a:lnTo>
                    <a:pt x="11" y="3"/>
                  </a:lnTo>
                  <a:lnTo>
                    <a:pt x="13" y="3"/>
                  </a:lnTo>
                  <a:lnTo>
                    <a:pt x="15" y="2"/>
                  </a:lnTo>
                  <a:lnTo>
                    <a:pt x="18" y="2"/>
                  </a:lnTo>
                  <a:lnTo>
                    <a:pt x="21" y="1"/>
                  </a:lnTo>
                  <a:lnTo>
                    <a:pt x="24" y="1"/>
                  </a:lnTo>
                  <a:lnTo>
                    <a:pt x="28" y="1"/>
                  </a:lnTo>
                  <a:lnTo>
                    <a:pt x="28" y="0"/>
                  </a:lnTo>
                  <a:lnTo>
                    <a:pt x="24" y="1"/>
                  </a:lnTo>
                  <a:lnTo>
                    <a:pt x="21" y="1"/>
                  </a:lnTo>
                  <a:lnTo>
                    <a:pt x="17" y="1"/>
                  </a:lnTo>
                  <a:lnTo>
                    <a:pt x="14" y="1"/>
                  </a:lnTo>
                  <a:lnTo>
                    <a:pt x="13" y="2"/>
                  </a:lnTo>
                  <a:lnTo>
                    <a:pt x="11" y="2"/>
                  </a:lnTo>
                  <a:lnTo>
                    <a:pt x="9" y="3"/>
                  </a:lnTo>
                  <a:lnTo>
                    <a:pt x="7" y="3"/>
                  </a:lnTo>
                  <a:lnTo>
                    <a:pt x="6" y="4"/>
                  </a:lnTo>
                  <a:lnTo>
                    <a:pt x="5" y="5"/>
                  </a:lnTo>
                  <a:lnTo>
                    <a:pt x="5" y="6"/>
                  </a:lnTo>
                  <a:lnTo>
                    <a:pt x="4" y="6"/>
                  </a:lnTo>
                  <a:lnTo>
                    <a:pt x="3" y="8"/>
                  </a:lnTo>
                  <a:lnTo>
                    <a:pt x="2" y="8"/>
                  </a:lnTo>
                  <a:lnTo>
                    <a:pt x="2" y="9"/>
                  </a:lnTo>
                  <a:lnTo>
                    <a:pt x="0" y="11"/>
                  </a:lnTo>
                  <a:lnTo>
                    <a:pt x="2"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4" name="Freeform 170"/>
            <p:cNvSpPr>
              <a:spLocks/>
            </p:cNvSpPr>
            <p:nvPr/>
          </p:nvSpPr>
          <p:spPr bwMode="auto">
            <a:xfrm>
              <a:off x="5938" y="763"/>
              <a:ext cx="3" cy="31"/>
            </a:xfrm>
            <a:custGeom>
              <a:avLst/>
              <a:gdLst>
                <a:gd name="T0" fmla="*/ 0 w 3"/>
                <a:gd name="T1" fmla="*/ 29 h 31"/>
                <a:gd name="T2" fmla="*/ 0 w 3"/>
                <a:gd name="T3" fmla="*/ 29 h 31"/>
                <a:gd name="T4" fmla="*/ 0 w 3"/>
                <a:gd name="T5" fmla="*/ 28 h 31"/>
                <a:gd name="T6" fmla="*/ 0 w 3"/>
                <a:gd name="T7" fmla="*/ 28 h 31"/>
                <a:gd name="T8" fmla="*/ 0 w 3"/>
                <a:gd name="T9" fmla="*/ 26 h 31"/>
                <a:gd name="T10" fmla="*/ 1 w 3"/>
                <a:gd name="T11" fmla="*/ 25 h 31"/>
                <a:gd name="T12" fmla="*/ 1 w 3"/>
                <a:gd name="T13" fmla="*/ 23 h 31"/>
                <a:gd name="T14" fmla="*/ 1 w 3"/>
                <a:gd name="T15" fmla="*/ 21 h 31"/>
                <a:gd name="T16" fmla="*/ 1 w 3"/>
                <a:gd name="T17" fmla="*/ 19 h 31"/>
                <a:gd name="T18" fmla="*/ 1 w 3"/>
                <a:gd name="T19" fmla="*/ 17 h 31"/>
                <a:gd name="T20" fmla="*/ 1 w 3"/>
                <a:gd name="T21" fmla="*/ 15 h 31"/>
                <a:gd name="T22" fmla="*/ 1 w 3"/>
                <a:gd name="T23" fmla="*/ 13 h 31"/>
                <a:gd name="T24" fmla="*/ 1 w 3"/>
                <a:gd name="T25" fmla="*/ 10 h 31"/>
                <a:gd name="T26" fmla="*/ 1 w 3"/>
                <a:gd name="T27" fmla="*/ 8 h 31"/>
                <a:gd name="T28" fmla="*/ 1 w 3"/>
                <a:gd name="T29" fmla="*/ 6 h 31"/>
                <a:gd name="T30" fmla="*/ 1 w 3"/>
                <a:gd name="T31" fmla="*/ 3 h 31"/>
                <a:gd name="T32" fmla="*/ 1 w 3"/>
                <a:gd name="T33" fmla="*/ 2 h 31"/>
                <a:gd name="T34" fmla="*/ 0 w 3"/>
                <a:gd name="T35" fmla="*/ 0 h 31"/>
                <a:gd name="T36" fmla="*/ 1 w 3"/>
                <a:gd name="T37" fmla="*/ 0 h 31"/>
                <a:gd name="T38" fmla="*/ 1 w 3"/>
                <a:gd name="T39" fmla="*/ 1 h 31"/>
                <a:gd name="T40" fmla="*/ 1 w 3"/>
                <a:gd name="T41" fmla="*/ 3 h 31"/>
                <a:gd name="T42" fmla="*/ 2 w 3"/>
                <a:gd name="T43" fmla="*/ 6 h 31"/>
                <a:gd name="T44" fmla="*/ 2 w 3"/>
                <a:gd name="T45" fmla="*/ 8 h 31"/>
                <a:gd name="T46" fmla="*/ 2 w 3"/>
                <a:gd name="T47" fmla="*/ 10 h 31"/>
                <a:gd name="T48" fmla="*/ 2 w 3"/>
                <a:gd name="T49" fmla="*/ 13 h 31"/>
                <a:gd name="T50" fmla="*/ 2 w 3"/>
                <a:gd name="T51" fmla="*/ 15 h 31"/>
                <a:gd name="T52" fmla="*/ 2 w 3"/>
                <a:gd name="T53" fmla="*/ 17 h 31"/>
                <a:gd name="T54" fmla="*/ 1 w 3"/>
                <a:gd name="T55" fmla="*/ 19 h 31"/>
                <a:gd name="T56" fmla="*/ 1 w 3"/>
                <a:gd name="T57" fmla="*/ 21 h 31"/>
                <a:gd name="T58" fmla="*/ 1 w 3"/>
                <a:gd name="T59" fmla="*/ 23 h 31"/>
                <a:gd name="T60" fmla="*/ 1 w 3"/>
                <a:gd name="T61" fmla="*/ 25 h 31"/>
                <a:gd name="T62" fmla="*/ 1 w 3"/>
                <a:gd name="T63" fmla="*/ 27 h 31"/>
                <a:gd name="T64" fmla="*/ 1 w 3"/>
                <a:gd name="T65" fmla="*/ 28 h 31"/>
                <a:gd name="T66" fmla="*/ 1 w 3"/>
                <a:gd name="T67" fmla="*/ 29 h 31"/>
                <a:gd name="T68" fmla="*/ 0 w 3"/>
                <a:gd name="T69" fmla="*/ 30 h 31"/>
                <a:gd name="T70" fmla="*/ 0 w 3"/>
                <a:gd name="T71"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31">
                  <a:moveTo>
                    <a:pt x="0" y="29"/>
                  </a:moveTo>
                  <a:lnTo>
                    <a:pt x="0" y="29"/>
                  </a:lnTo>
                  <a:lnTo>
                    <a:pt x="0" y="28"/>
                  </a:lnTo>
                  <a:lnTo>
                    <a:pt x="0" y="28"/>
                  </a:lnTo>
                  <a:lnTo>
                    <a:pt x="0" y="26"/>
                  </a:lnTo>
                  <a:lnTo>
                    <a:pt x="1" y="25"/>
                  </a:lnTo>
                  <a:lnTo>
                    <a:pt x="1" y="23"/>
                  </a:lnTo>
                  <a:lnTo>
                    <a:pt x="1" y="21"/>
                  </a:lnTo>
                  <a:lnTo>
                    <a:pt x="1" y="19"/>
                  </a:lnTo>
                  <a:lnTo>
                    <a:pt x="1" y="17"/>
                  </a:lnTo>
                  <a:lnTo>
                    <a:pt x="1" y="15"/>
                  </a:lnTo>
                  <a:lnTo>
                    <a:pt x="1" y="13"/>
                  </a:lnTo>
                  <a:lnTo>
                    <a:pt x="1" y="10"/>
                  </a:lnTo>
                  <a:lnTo>
                    <a:pt x="1" y="8"/>
                  </a:lnTo>
                  <a:lnTo>
                    <a:pt x="1" y="6"/>
                  </a:lnTo>
                  <a:lnTo>
                    <a:pt x="1" y="3"/>
                  </a:lnTo>
                  <a:lnTo>
                    <a:pt x="1" y="2"/>
                  </a:lnTo>
                  <a:lnTo>
                    <a:pt x="0" y="0"/>
                  </a:lnTo>
                  <a:lnTo>
                    <a:pt x="1" y="0"/>
                  </a:lnTo>
                  <a:lnTo>
                    <a:pt x="1" y="1"/>
                  </a:lnTo>
                  <a:lnTo>
                    <a:pt x="1" y="3"/>
                  </a:lnTo>
                  <a:lnTo>
                    <a:pt x="2" y="6"/>
                  </a:lnTo>
                  <a:lnTo>
                    <a:pt x="2" y="8"/>
                  </a:lnTo>
                  <a:lnTo>
                    <a:pt x="2" y="10"/>
                  </a:lnTo>
                  <a:lnTo>
                    <a:pt x="2" y="13"/>
                  </a:lnTo>
                  <a:lnTo>
                    <a:pt x="2" y="15"/>
                  </a:lnTo>
                  <a:lnTo>
                    <a:pt x="2" y="17"/>
                  </a:lnTo>
                  <a:lnTo>
                    <a:pt x="1" y="19"/>
                  </a:lnTo>
                  <a:lnTo>
                    <a:pt x="1" y="21"/>
                  </a:lnTo>
                  <a:lnTo>
                    <a:pt x="1" y="23"/>
                  </a:lnTo>
                  <a:lnTo>
                    <a:pt x="1" y="25"/>
                  </a:lnTo>
                  <a:lnTo>
                    <a:pt x="1" y="27"/>
                  </a:lnTo>
                  <a:lnTo>
                    <a:pt x="1" y="28"/>
                  </a:lnTo>
                  <a:lnTo>
                    <a:pt x="1" y="29"/>
                  </a:lnTo>
                  <a:lnTo>
                    <a:pt x="0" y="30"/>
                  </a:lnTo>
                  <a:lnTo>
                    <a:pt x="0" y="2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5" name="Freeform 171"/>
            <p:cNvSpPr>
              <a:spLocks/>
            </p:cNvSpPr>
            <p:nvPr/>
          </p:nvSpPr>
          <p:spPr bwMode="auto">
            <a:xfrm>
              <a:off x="5943" y="798"/>
              <a:ext cx="6" cy="18"/>
            </a:xfrm>
            <a:custGeom>
              <a:avLst/>
              <a:gdLst>
                <a:gd name="T0" fmla="*/ 5 w 6"/>
                <a:gd name="T1" fmla="*/ 16 h 18"/>
                <a:gd name="T2" fmla="*/ 5 w 6"/>
                <a:gd name="T3" fmla="*/ 17 h 18"/>
                <a:gd name="T4" fmla="*/ 5 w 6"/>
                <a:gd name="T5" fmla="*/ 16 h 18"/>
                <a:gd name="T6" fmla="*/ 5 w 6"/>
                <a:gd name="T7" fmla="*/ 16 h 18"/>
                <a:gd name="T8" fmla="*/ 5 w 6"/>
                <a:gd name="T9" fmla="*/ 16 h 18"/>
                <a:gd name="T10" fmla="*/ 5 w 6"/>
                <a:gd name="T11" fmla="*/ 15 h 18"/>
                <a:gd name="T12" fmla="*/ 4 w 6"/>
                <a:gd name="T13" fmla="*/ 13 h 18"/>
                <a:gd name="T14" fmla="*/ 4 w 6"/>
                <a:gd name="T15" fmla="*/ 13 h 18"/>
                <a:gd name="T16" fmla="*/ 3 w 6"/>
                <a:gd name="T17" fmla="*/ 11 h 18"/>
                <a:gd name="T18" fmla="*/ 3 w 6"/>
                <a:gd name="T19" fmla="*/ 10 h 18"/>
                <a:gd name="T20" fmla="*/ 3 w 6"/>
                <a:gd name="T21" fmla="*/ 8 h 18"/>
                <a:gd name="T22" fmla="*/ 2 w 6"/>
                <a:gd name="T23" fmla="*/ 7 h 18"/>
                <a:gd name="T24" fmla="*/ 2 w 6"/>
                <a:gd name="T25" fmla="*/ 5 h 18"/>
                <a:gd name="T26" fmla="*/ 2 w 6"/>
                <a:gd name="T27" fmla="*/ 4 h 18"/>
                <a:gd name="T28" fmla="*/ 1 w 6"/>
                <a:gd name="T29" fmla="*/ 3 h 18"/>
                <a:gd name="T30" fmla="*/ 1 w 6"/>
                <a:gd name="T31" fmla="*/ 2 h 18"/>
                <a:gd name="T32" fmla="*/ 1 w 6"/>
                <a:gd name="T33" fmla="*/ 1 h 18"/>
                <a:gd name="T34" fmla="*/ 1 w 6"/>
                <a:gd name="T35" fmla="*/ 0 h 18"/>
                <a:gd name="T36" fmla="*/ 0 w 6"/>
                <a:gd name="T37" fmla="*/ 1 h 18"/>
                <a:gd name="T38" fmla="*/ 0 w 6"/>
                <a:gd name="T39" fmla="*/ 1 h 18"/>
                <a:gd name="T40" fmla="*/ 1 w 6"/>
                <a:gd name="T41" fmla="*/ 2 h 18"/>
                <a:gd name="T42" fmla="*/ 1 w 6"/>
                <a:gd name="T43" fmla="*/ 3 h 18"/>
                <a:gd name="T44" fmla="*/ 1 w 6"/>
                <a:gd name="T45" fmla="*/ 4 h 18"/>
                <a:gd name="T46" fmla="*/ 1 w 6"/>
                <a:gd name="T47" fmla="*/ 6 h 18"/>
                <a:gd name="T48" fmla="*/ 2 w 6"/>
                <a:gd name="T49" fmla="*/ 7 h 18"/>
                <a:gd name="T50" fmla="*/ 2 w 6"/>
                <a:gd name="T51" fmla="*/ 8 h 18"/>
                <a:gd name="T52" fmla="*/ 3 w 6"/>
                <a:gd name="T53" fmla="*/ 10 h 18"/>
                <a:gd name="T54" fmla="*/ 3 w 6"/>
                <a:gd name="T55" fmla="*/ 11 h 18"/>
                <a:gd name="T56" fmla="*/ 3 w 6"/>
                <a:gd name="T57" fmla="*/ 13 h 18"/>
                <a:gd name="T58" fmla="*/ 4 w 6"/>
                <a:gd name="T59" fmla="*/ 14 h 18"/>
                <a:gd name="T60" fmla="*/ 4 w 6"/>
                <a:gd name="T61" fmla="*/ 15 h 18"/>
                <a:gd name="T62" fmla="*/ 4 w 6"/>
                <a:gd name="T63" fmla="*/ 16 h 18"/>
                <a:gd name="T64" fmla="*/ 4 w 6"/>
                <a:gd name="T65" fmla="*/ 16 h 18"/>
                <a:gd name="T66" fmla="*/ 5 w 6"/>
                <a:gd name="T67" fmla="*/ 17 h 18"/>
                <a:gd name="T68" fmla="*/ 5 w 6"/>
                <a:gd name="T6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18">
                  <a:moveTo>
                    <a:pt x="5" y="16"/>
                  </a:moveTo>
                  <a:lnTo>
                    <a:pt x="5" y="17"/>
                  </a:lnTo>
                  <a:lnTo>
                    <a:pt x="5" y="16"/>
                  </a:lnTo>
                  <a:lnTo>
                    <a:pt x="5" y="16"/>
                  </a:lnTo>
                  <a:lnTo>
                    <a:pt x="5" y="16"/>
                  </a:lnTo>
                  <a:lnTo>
                    <a:pt x="5" y="15"/>
                  </a:lnTo>
                  <a:lnTo>
                    <a:pt x="4" y="13"/>
                  </a:lnTo>
                  <a:lnTo>
                    <a:pt x="4" y="13"/>
                  </a:lnTo>
                  <a:lnTo>
                    <a:pt x="3" y="11"/>
                  </a:lnTo>
                  <a:lnTo>
                    <a:pt x="3" y="10"/>
                  </a:lnTo>
                  <a:lnTo>
                    <a:pt x="3" y="8"/>
                  </a:lnTo>
                  <a:lnTo>
                    <a:pt x="2" y="7"/>
                  </a:lnTo>
                  <a:lnTo>
                    <a:pt x="2" y="5"/>
                  </a:lnTo>
                  <a:lnTo>
                    <a:pt x="2" y="4"/>
                  </a:lnTo>
                  <a:lnTo>
                    <a:pt x="1" y="3"/>
                  </a:lnTo>
                  <a:lnTo>
                    <a:pt x="1" y="2"/>
                  </a:lnTo>
                  <a:lnTo>
                    <a:pt x="1" y="1"/>
                  </a:lnTo>
                  <a:lnTo>
                    <a:pt x="1" y="0"/>
                  </a:lnTo>
                  <a:lnTo>
                    <a:pt x="0" y="1"/>
                  </a:lnTo>
                  <a:lnTo>
                    <a:pt x="0" y="1"/>
                  </a:lnTo>
                  <a:lnTo>
                    <a:pt x="1" y="2"/>
                  </a:lnTo>
                  <a:lnTo>
                    <a:pt x="1" y="3"/>
                  </a:lnTo>
                  <a:lnTo>
                    <a:pt x="1" y="4"/>
                  </a:lnTo>
                  <a:lnTo>
                    <a:pt x="1" y="6"/>
                  </a:lnTo>
                  <a:lnTo>
                    <a:pt x="2" y="7"/>
                  </a:lnTo>
                  <a:lnTo>
                    <a:pt x="2" y="8"/>
                  </a:lnTo>
                  <a:lnTo>
                    <a:pt x="3" y="10"/>
                  </a:lnTo>
                  <a:lnTo>
                    <a:pt x="3" y="11"/>
                  </a:lnTo>
                  <a:lnTo>
                    <a:pt x="3" y="13"/>
                  </a:lnTo>
                  <a:lnTo>
                    <a:pt x="4" y="14"/>
                  </a:lnTo>
                  <a:lnTo>
                    <a:pt x="4" y="15"/>
                  </a:lnTo>
                  <a:lnTo>
                    <a:pt x="4" y="16"/>
                  </a:lnTo>
                  <a:lnTo>
                    <a:pt x="4" y="16"/>
                  </a:lnTo>
                  <a:lnTo>
                    <a:pt x="5" y="17"/>
                  </a:lnTo>
                  <a:lnTo>
                    <a:pt x="5" y="16"/>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6" name="Freeform 172"/>
            <p:cNvSpPr>
              <a:spLocks/>
            </p:cNvSpPr>
            <p:nvPr/>
          </p:nvSpPr>
          <p:spPr bwMode="auto">
            <a:xfrm>
              <a:off x="6004" y="777"/>
              <a:ext cx="5" cy="4"/>
            </a:xfrm>
            <a:custGeom>
              <a:avLst/>
              <a:gdLst>
                <a:gd name="T0" fmla="*/ 4 w 5"/>
                <a:gd name="T1" fmla="*/ 3 h 4"/>
                <a:gd name="T2" fmla="*/ 0 w 5"/>
                <a:gd name="T3" fmla="*/ 0 h 4"/>
                <a:gd name="T4" fmla="*/ 4 w 5"/>
                <a:gd name="T5" fmla="*/ 3 h 4"/>
              </a:gdLst>
              <a:ahLst/>
              <a:cxnLst>
                <a:cxn ang="0">
                  <a:pos x="T0" y="T1"/>
                </a:cxn>
                <a:cxn ang="0">
                  <a:pos x="T2" y="T3"/>
                </a:cxn>
                <a:cxn ang="0">
                  <a:pos x="T4" y="T5"/>
                </a:cxn>
              </a:cxnLst>
              <a:rect l="0" t="0" r="r" b="b"/>
              <a:pathLst>
                <a:path w="5" h="4">
                  <a:moveTo>
                    <a:pt x="4" y="3"/>
                  </a:moveTo>
                  <a:lnTo>
                    <a:pt x="0" y="0"/>
                  </a:lnTo>
                  <a:lnTo>
                    <a:pt x="4"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7" name="Freeform 173"/>
            <p:cNvSpPr>
              <a:spLocks/>
            </p:cNvSpPr>
            <p:nvPr/>
          </p:nvSpPr>
          <p:spPr bwMode="auto">
            <a:xfrm>
              <a:off x="5947" y="752"/>
              <a:ext cx="15" cy="14"/>
            </a:xfrm>
            <a:custGeom>
              <a:avLst/>
              <a:gdLst>
                <a:gd name="T0" fmla="*/ 14 w 15"/>
                <a:gd name="T1" fmla="*/ 0 h 14"/>
                <a:gd name="T2" fmla="*/ 0 w 15"/>
                <a:gd name="T3" fmla="*/ 13 h 14"/>
                <a:gd name="T4" fmla="*/ 14 w 15"/>
                <a:gd name="T5" fmla="*/ 0 h 14"/>
              </a:gdLst>
              <a:ahLst/>
              <a:cxnLst>
                <a:cxn ang="0">
                  <a:pos x="T0" y="T1"/>
                </a:cxn>
                <a:cxn ang="0">
                  <a:pos x="T2" y="T3"/>
                </a:cxn>
                <a:cxn ang="0">
                  <a:pos x="T4" y="T5"/>
                </a:cxn>
              </a:cxnLst>
              <a:rect l="0" t="0" r="r" b="b"/>
              <a:pathLst>
                <a:path w="15" h="14">
                  <a:moveTo>
                    <a:pt x="14" y="0"/>
                  </a:moveTo>
                  <a:lnTo>
                    <a:pt x="0" y="13"/>
                  </a:lnTo>
                  <a:lnTo>
                    <a:pt x="14"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8" name="Freeform 174"/>
            <p:cNvSpPr>
              <a:spLocks/>
            </p:cNvSpPr>
            <p:nvPr/>
          </p:nvSpPr>
          <p:spPr bwMode="auto">
            <a:xfrm>
              <a:off x="5945" y="778"/>
              <a:ext cx="1" cy="5"/>
            </a:xfrm>
            <a:custGeom>
              <a:avLst/>
              <a:gdLst>
                <a:gd name="T0" fmla="*/ 0 w 1"/>
                <a:gd name="T1" fmla="*/ 0 h 5"/>
                <a:gd name="T2" fmla="*/ 0 w 1"/>
                <a:gd name="T3" fmla="*/ 4 h 5"/>
                <a:gd name="T4" fmla="*/ 0 w 1"/>
                <a:gd name="T5" fmla="*/ 0 h 5"/>
              </a:gdLst>
              <a:ahLst/>
              <a:cxnLst>
                <a:cxn ang="0">
                  <a:pos x="T0" y="T1"/>
                </a:cxn>
                <a:cxn ang="0">
                  <a:pos x="T2" y="T3"/>
                </a:cxn>
                <a:cxn ang="0">
                  <a:pos x="T4" y="T5"/>
                </a:cxn>
              </a:cxnLst>
              <a:rect l="0" t="0" r="r" b="b"/>
              <a:pathLst>
                <a:path w="1" h="5">
                  <a:moveTo>
                    <a:pt x="0" y="0"/>
                  </a:moveTo>
                  <a:lnTo>
                    <a:pt x="0" y="4"/>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199" name="Freeform 175"/>
            <p:cNvSpPr>
              <a:spLocks/>
            </p:cNvSpPr>
            <p:nvPr/>
          </p:nvSpPr>
          <p:spPr bwMode="auto">
            <a:xfrm>
              <a:off x="5960" y="789"/>
              <a:ext cx="69" cy="40"/>
            </a:xfrm>
            <a:custGeom>
              <a:avLst/>
              <a:gdLst>
                <a:gd name="T0" fmla="*/ 0 w 69"/>
                <a:gd name="T1" fmla="*/ 32 h 40"/>
                <a:gd name="T2" fmla="*/ 6 w 69"/>
                <a:gd name="T3" fmla="*/ 37 h 40"/>
                <a:gd name="T4" fmla="*/ 11 w 69"/>
                <a:gd name="T5" fmla="*/ 34 h 40"/>
                <a:gd name="T6" fmla="*/ 34 w 69"/>
                <a:gd name="T7" fmla="*/ 35 h 40"/>
                <a:gd name="T8" fmla="*/ 39 w 69"/>
                <a:gd name="T9" fmla="*/ 31 h 40"/>
                <a:gd name="T10" fmla="*/ 56 w 69"/>
                <a:gd name="T11" fmla="*/ 31 h 40"/>
                <a:gd name="T12" fmla="*/ 52 w 69"/>
                <a:gd name="T13" fmla="*/ 28 h 40"/>
                <a:gd name="T14" fmla="*/ 52 w 69"/>
                <a:gd name="T15" fmla="*/ 12 h 40"/>
                <a:gd name="T16" fmla="*/ 56 w 69"/>
                <a:gd name="T17" fmla="*/ 0 h 40"/>
                <a:gd name="T18" fmla="*/ 65 w 69"/>
                <a:gd name="T19" fmla="*/ 26 h 40"/>
                <a:gd name="T20" fmla="*/ 68 w 69"/>
                <a:gd name="T21" fmla="*/ 39 h 40"/>
                <a:gd name="T22" fmla="*/ 65 w 69"/>
                <a:gd name="T23" fmla="*/ 26 h 40"/>
                <a:gd name="T24" fmla="*/ 56 w 69"/>
                <a:gd name="T25" fmla="*/ 0 h 40"/>
                <a:gd name="T26" fmla="*/ 52 w 69"/>
                <a:gd name="T27" fmla="*/ 12 h 40"/>
                <a:gd name="T28" fmla="*/ 52 w 69"/>
                <a:gd name="T29" fmla="*/ 28 h 40"/>
                <a:gd name="T30" fmla="*/ 56 w 69"/>
                <a:gd name="T31" fmla="*/ 31 h 40"/>
                <a:gd name="T32" fmla="*/ 39 w 69"/>
                <a:gd name="T33" fmla="*/ 31 h 40"/>
                <a:gd name="T34" fmla="*/ 34 w 69"/>
                <a:gd name="T35" fmla="*/ 35 h 40"/>
                <a:gd name="T36" fmla="*/ 11 w 69"/>
                <a:gd name="T37" fmla="*/ 34 h 40"/>
                <a:gd name="T38" fmla="*/ 6 w 69"/>
                <a:gd name="T39" fmla="*/ 37 h 40"/>
                <a:gd name="T40" fmla="*/ 0 w 69"/>
                <a:gd name="T41"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40">
                  <a:moveTo>
                    <a:pt x="0" y="32"/>
                  </a:moveTo>
                  <a:lnTo>
                    <a:pt x="6" y="37"/>
                  </a:lnTo>
                  <a:lnTo>
                    <a:pt x="11" y="34"/>
                  </a:lnTo>
                  <a:lnTo>
                    <a:pt x="34" y="35"/>
                  </a:lnTo>
                  <a:lnTo>
                    <a:pt x="39" y="31"/>
                  </a:lnTo>
                  <a:lnTo>
                    <a:pt x="56" y="31"/>
                  </a:lnTo>
                  <a:lnTo>
                    <a:pt x="52" y="28"/>
                  </a:lnTo>
                  <a:lnTo>
                    <a:pt x="52" y="12"/>
                  </a:lnTo>
                  <a:lnTo>
                    <a:pt x="56" y="0"/>
                  </a:lnTo>
                  <a:lnTo>
                    <a:pt x="65" y="26"/>
                  </a:lnTo>
                  <a:lnTo>
                    <a:pt x="68" y="39"/>
                  </a:lnTo>
                  <a:lnTo>
                    <a:pt x="65" y="26"/>
                  </a:lnTo>
                  <a:lnTo>
                    <a:pt x="56" y="0"/>
                  </a:lnTo>
                  <a:lnTo>
                    <a:pt x="52" y="12"/>
                  </a:lnTo>
                  <a:lnTo>
                    <a:pt x="52" y="28"/>
                  </a:lnTo>
                  <a:lnTo>
                    <a:pt x="56" y="31"/>
                  </a:lnTo>
                  <a:lnTo>
                    <a:pt x="39" y="31"/>
                  </a:lnTo>
                  <a:lnTo>
                    <a:pt x="34" y="35"/>
                  </a:lnTo>
                  <a:lnTo>
                    <a:pt x="11" y="34"/>
                  </a:lnTo>
                  <a:lnTo>
                    <a:pt x="6" y="37"/>
                  </a:lnTo>
                  <a:lnTo>
                    <a:pt x="0" y="3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0" name="Freeform 176"/>
            <p:cNvSpPr>
              <a:spLocks/>
            </p:cNvSpPr>
            <p:nvPr/>
          </p:nvSpPr>
          <p:spPr bwMode="auto">
            <a:xfrm>
              <a:off x="5637" y="761"/>
              <a:ext cx="7" cy="6"/>
            </a:xfrm>
            <a:custGeom>
              <a:avLst/>
              <a:gdLst>
                <a:gd name="T0" fmla="*/ 6 w 7"/>
                <a:gd name="T1" fmla="*/ 5 h 6"/>
                <a:gd name="T2" fmla="*/ 5 w 7"/>
                <a:gd name="T3" fmla="*/ 0 h 6"/>
                <a:gd name="T4" fmla="*/ 3 w 7"/>
                <a:gd name="T5" fmla="*/ 0 h 6"/>
                <a:gd name="T6" fmla="*/ 3 w 7"/>
                <a:gd name="T7" fmla="*/ 0 h 6"/>
                <a:gd name="T8" fmla="*/ 2 w 7"/>
                <a:gd name="T9" fmla="*/ 0 h 6"/>
                <a:gd name="T10" fmla="*/ 1 w 7"/>
                <a:gd name="T11" fmla="*/ 0 h 6"/>
                <a:gd name="T12" fmla="*/ 1 w 7"/>
                <a:gd name="T13" fmla="*/ 0 h 6"/>
                <a:gd name="T14" fmla="*/ 0 w 7"/>
                <a:gd name="T15" fmla="*/ 0 h 6"/>
                <a:gd name="T16" fmla="*/ 6 w 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6" y="5"/>
                  </a:moveTo>
                  <a:lnTo>
                    <a:pt x="5" y="0"/>
                  </a:lnTo>
                  <a:lnTo>
                    <a:pt x="3" y="0"/>
                  </a:lnTo>
                  <a:lnTo>
                    <a:pt x="3" y="0"/>
                  </a:lnTo>
                  <a:lnTo>
                    <a:pt x="2" y="0"/>
                  </a:lnTo>
                  <a:lnTo>
                    <a:pt x="1" y="0"/>
                  </a:lnTo>
                  <a:lnTo>
                    <a:pt x="1" y="0"/>
                  </a:lnTo>
                  <a:lnTo>
                    <a:pt x="0" y="0"/>
                  </a:lnTo>
                  <a:lnTo>
                    <a:pt x="6"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1" name="Freeform 177"/>
            <p:cNvSpPr>
              <a:spLocks/>
            </p:cNvSpPr>
            <p:nvPr/>
          </p:nvSpPr>
          <p:spPr bwMode="auto">
            <a:xfrm>
              <a:off x="5637" y="766"/>
              <a:ext cx="14" cy="2"/>
            </a:xfrm>
            <a:custGeom>
              <a:avLst/>
              <a:gdLst>
                <a:gd name="T0" fmla="*/ 13 w 14"/>
                <a:gd name="T1" fmla="*/ 0 h 2"/>
                <a:gd name="T2" fmla="*/ 13 w 14"/>
                <a:gd name="T3" fmla="*/ 0 h 2"/>
                <a:gd name="T4" fmla="*/ 11 w 14"/>
                <a:gd name="T5" fmla="*/ 1 h 2"/>
                <a:gd name="T6" fmla="*/ 7 w 14"/>
                <a:gd name="T7" fmla="*/ 1 h 2"/>
                <a:gd name="T8" fmla="*/ 6 w 14"/>
                <a:gd name="T9" fmla="*/ 1 h 2"/>
                <a:gd name="T10" fmla="*/ 4 w 14"/>
                <a:gd name="T11" fmla="*/ 1 h 2"/>
                <a:gd name="T12" fmla="*/ 2 w 14"/>
                <a:gd name="T13" fmla="*/ 1 h 2"/>
                <a:gd name="T14" fmla="*/ 1 w 14"/>
                <a:gd name="T15" fmla="*/ 1 h 2"/>
                <a:gd name="T16" fmla="*/ 0 w 14"/>
                <a:gd name="T17" fmla="*/ 1 h 2"/>
                <a:gd name="T18" fmla="*/ 13 w 14"/>
                <a:gd name="T19" fmla="*/ 0 h 2"/>
                <a:gd name="T20" fmla="*/ 0 w 14"/>
                <a:gd name="T21" fmla="*/ 1 h 2"/>
                <a:gd name="T22" fmla="*/ 1 w 14"/>
                <a:gd name="T23" fmla="*/ 1 h 2"/>
                <a:gd name="T24" fmla="*/ 2 w 14"/>
                <a:gd name="T25" fmla="*/ 1 h 2"/>
                <a:gd name="T26" fmla="*/ 4 w 14"/>
                <a:gd name="T27" fmla="*/ 1 h 2"/>
                <a:gd name="T28" fmla="*/ 6 w 14"/>
                <a:gd name="T29" fmla="*/ 1 h 2"/>
                <a:gd name="T30" fmla="*/ 7 w 14"/>
                <a:gd name="T31" fmla="*/ 1 h 2"/>
                <a:gd name="T32" fmla="*/ 11 w 14"/>
                <a:gd name="T33" fmla="*/ 1 h 2"/>
                <a:gd name="T34" fmla="*/ 13 w 14"/>
                <a:gd name="T3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2">
                  <a:moveTo>
                    <a:pt x="13" y="0"/>
                  </a:moveTo>
                  <a:lnTo>
                    <a:pt x="13" y="0"/>
                  </a:lnTo>
                  <a:lnTo>
                    <a:pt x="11" y="1"/>
                  </a:lnTo>
                  <a:lnTo>
                    <a:pt x="7" y="1"/>
                  </a:lnTo>
                  <a:lnTo>
                    <a:pt x="6" y="1"/>
                  </a:lnTo>
                  <a:lnTo>
                    <a:pt x="4" y="1"/>
                  </a:lnTo>
                  <a:lnTo>
                    <a:pt x="2" y="1"/>
                  </a:lnTo>
                  <a:lnTo>
                    <a:pt x="1" y="1"/>
                  </a:lnTo>
                  <a:lnTo>
                    <a:pt x="0" y="1"/>
                  </a:lnTo>
                  <a:lnTo>
                    <a:pt x="13" y="0"/>
                  </a:lnTo>
                  <a:lnTo>
                    <a:pt x="0" y="1"/>
                  </a:lnTo>
                  <a:lnTo>
                    <a:pt x="1" y="1"/>
                  </a:lnTo>
                  <a:lnTo>
                    <a:pt x="2" y="1"/>
                  </a:lnTo>
                  <a:lnTo>
                    <a:pt x="4" y="1"/>
                  </a:lnTo>
                  <a:lnTo>
                    <a:pt x="6" y="1"/>
                  </a:lnTo>
                  <a:lnTo>
                    <a:pt x="7" y="1"/>
                  </a:lnTo>
                  <a:lnTo>
                    <a:pt x="11" y="1"/>
                  </a:lnTo>
                  <a:lnTo>
                    <a:pt x="1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2" name="Freeform 178"/>
            <p:cNvSpPr>
              <a:spLocks/>
            </p:cNvSpPr>
            <p:nvPr/>
          </p:nvSpPr>
          <p:spPr bwMode="auto">
            <a:xfrm>
              <a:off x="5637" y="762"/>
              <a:ext cx="7" cy="5"/>
            </a:xfrm>
            <a:custGeom>
              <a:avLst/>
              <a:gdLst>
                <a:gd name="T0" fmla="*/ 0 w 7"/>
                <a:gd name="T1" fmla="*/ 0 h 5"/>
                <a:gd name="T2" fmla="*/ 0 w 7"/>
                <a:gd name="T3" fmla="*/ 0 h 5"/>
                <a:gd name="T4" fmla="*/ 1 w 7"/>
                <a:gd name="T5" fmla="*/ 0 h 5"/>
                <a:gd name="T6" fmla="*/ 1 w 7"/>
                <a:gd name="T7" fmla="*/ 0 h 5"/>
                <a:gd name="T8" fmla="*/ 2 w 7"/>
                <a:gd name="T9" fmla="*/ 0 h 5"/>
                <a:gd name="T10" fmla="*/ 3 w 7"/>
                <a:gd name="T11" fmla="*/ 2 h 5"/>
                <a:gd name="T12" fmla="*/ 3 w 7"/>
                <a:gd name="T13" fmla="*/ 2 h 5"/>
                <a:gd name="T14" fmla="*/ 5 w 7"/>
                <a:gd name="T15" fmla="*/ 2 h 5"/>
                <a:gd name="T16" fmla="*/ 6 w 7"/>
                <a:gd name="T17" fmla="*/ 2 h 5"/>
                <a:gd name="T18" fmla="*/ 6 w 7"/>
                <a:gd name="T19" fmla="*/ 4 h 5"/>
                <a:gd name="T20" fmla="*/ 5 w 7"/>
                <a:gd name="T21" fmla="*/ 4 h 5"/>
                <a:gd name="T22" fmla="*/ 3 w 7"/>
                <a:gd name="T23" fmla="*/ 4 h 5"/>
                <a:gd name="T24" fmla="*/ 3 w 7"/>
                <a:gd name="T25" fmla="*/ 4 h 5"/>
                <a:gd name="T26" fmla="*/ 2 w 7"/>
                <a:gd name="T27" fmla="*/ 2 h 5"/>
                <a:gd name="T28" fmla="*/ 1 w 7"/>
                <a:gd name="T29" fmla="*/ 2 h 5"/>
                <a:gd name="T30" fmla="*/ 1 w 7"/>
                <a:gd name="T31" fmla="*/ 2 h 5"/>
                <a:gd name="T32" fmla="*/ 0 w 7"/>
                <a:gd name="T33" fmla="*/ 2 h 5"/>
                <a:gd name="T34" fmla="*/ 0 w 7"/>
                <a:gd name="T3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 h="5">
                  <a:moveTo>
                    <a:pt x="0" y="0"/>
                  </a:moveTo>
                  <a:lnTo>
                    <a:pt x="0" y="0"/>
                  </a:lnTo>
                  <a:lnTo>
                    <a:pt x="1" y="0"/>
                  </a:lnTo>
                  <a:lnTo>
                    <a:pt x="1" y="0"/>
                  </a:lnTo>
                  <a:lnTo>
                    <a:pt x="2" y="0"/>
                  </a:lnTo>
                  <a:lnTo>
                    <a:pt x="3" y="2"/>
                  </a:lnTo>
                  <a:lnTo>
                    <a:pt x="3" y="2"/>
                  </a:lnTo>
                  <a:lnTo>
                    <a:pt x="5" y="2"/>
                  </a:lnTo>
                  <a:lnTo>
                    <a:pt x="6" y="2"/>
                  </a:lnTo>
                  <a:lnTo>
                    <a:pt x="6" y="4"/>
                  </a:lnTo>
                  <a:lnTo>
                    <a:pt x="5" y="4"/>
                  </a:lnTo>
                  <a:lnTo>
                    <a:pt x="3" y="4"/>
                  </a:lnTo>
                  <a:lnTo>
                    <a:pt x="3" y="4"/>
                  </a:lnTo>
                  <a:lnTo>
                    <a:pt x="2" y="2"/>
                  </a:lnTo>
                  <a:lnTo>
                    <a:pt x="1" y="2"/>
                  </a:lnTo>
                  <a:lnTo>
                    <a:pt x="1" y="2"/>
                  </a:lnTo>
                  <a:lnTo>
                    <a:pt x="0"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3" name="Freeform 179"/>
            <p:cNvSpPr>
              <a:spLocks/>
            </p:cNvSpPr>
            <p:nvPr/>
          </p:nvSpPr>
          <p:spPr bwMode="auto">
            <a:xfrm>
              <a:off x="5697" y="693"/>
              <a:ext cx="287" cy="12"/>
            </a:xfrm>
            <a:custGeom>
              <a:avLst/>
              <a:gdLst>
                <a:gd name="T0" fmla="*/ 0 w 287"/>
                <a:gd name="T1" fmla="*/ 2 h 12"/>
                <a:gd name="T2" fmla="*/ 44 w 287"/>
                <a:gd name="T3" fmla="*/ 11 h 12"/>
                <a:gd name="T4" fmla="*/ 286 w 287"/>
                <a:gd name="T5" fmla="*/ 8 h 12"/>
                <a:gd name="T6" fmla="*/ 286 w 287"/>
                <a:gd name="T7" fmla="*/ 3 h 12"/>
                <a:gd name="T8" fmla="*/ 256 w 287"/>
                <a:gd name="T9" fmla="*/ 0 h 12"/>
                <a:gd name="T10" fmla="*/ 0 w 287"/>
                <a:gd name="T11" fmla="*/ 2 h 12"/>
              </a:gdLst>
              <a:ahLst/>
              <a:cxnLst>
                <a:cxn ang="0">
                  <a:pos x="T0" y="T1"/>
                </a:cxn>
                <a:cxn ang="0">
                  <a:pos x="T2" y="T3"/>
                </a:cxn>
                <a:cxn ang="0">
                  <a:pos x="T4" y="T5"/>
                </a:cxn>
                <a:cxn ang="0">
                  <a:pos x="T6" y="T7"/>
                </a:cxn>
                <a:cxn ang="0">
                  <a:pos x="T8" y="T9"/>
                </a:cxn>
                <a:cxn ang="0">
                  <a:pos x="T10" y="T11"/>
                </a:cxn>
              </a:cxnLst>
              <a:rect l="0" t="0" r="r" b="b"/>
              <a:pathLst>
                <a:path w="287" h="12">
                  <a:moveTo>
                    <a:pt x="0" y="2"/>
                  </a:moveTo>
                  <a:lnTo>
                    <a:pt x="44" y="11"/>
                  </a:lnTo>
                  <a:lnTo>
                    <a:pt x="286" y="8"/>
                  </a:lnTo>
                  <a:lnTo>
                    <a:pt x="286" y="3"/>
                  </a:lnTo>
                  <a:lnTo>
                    <a:pt x="256" y="0"/>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4" name="Freeform 180"/>
            <p:cNvSpPr>
              <a:spLocks/>
            </p:cNvSpPr>
            <p:nvPr/>
          </p:nvSpPr>
          <p:spPr bwMode="auto">
            <a:xfrm>
              <a:off x="5697" y="695"/>
              <a:ext cx="39" cy="10"/>
            </a:xfrm>
            <a:custGeom>
              <a:avLst/>
              <a:gdLst>
                <a:gd name="T0" fmla="*/ 38 w 39"/>
                <a:gd name="T1" fmla="*/ 8 h 10"/>
                <a:gd name="T2" fmla="*/ 38 w 39"/>
                <a:gd name="T3" fmla="*/ 8 h 10"/>
                <a:gd name="T4" fmla="*/ 0 w 39"/>
                <a:gd name="T5" fmla="*/ 0 h 10"/>
                <a:gd name="T6" fmla="*/ 0 w 39"/>
                <a:gd name="T7" fmla="*/ 1 h 10"/>
                <a:gd name="T8" fmla="*/ 37 w 39"/>
                <a:gd name="T9" fmla="*/ 9 h 10"/>
                <a:gd name="T10" fmla="*/ 38 w 39"/>
                <a:gd name="T11" fmla="*/ 9 h 10"/>
                <a:gd name="T12" fmla="*/ 37 w 39"/>
                <a:gd name="T13" fmla="*/ 9 h 10"/>
                <a:gd name="T14" fmla="*/ 38 w 39"/>
                <a:gd name="T15" fmla="*/ 9 h 10"/>
                <a:gd name="T16" fmla="*/ 38 w 39"/>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0">
                  <a:moveTo>
                    <a:pt x="38" y="8"/>
                  </a:moveTo>
                  <a:lnTo>
                    <a:pt x="38" y="8"/>
                  </a:lnTo>
                  <a:lnTo>
                    <a:pt x="0" y="0"/>
                  </a:lnTo>
                  <a:lnTo>
                    <a:pt x="0" y="1"/>
                  </a:lnTo>
                  <a:lnTo>
                    <a:pt x="37" y="9"/>
                  </a:lnTo>
                  <a:lnTo>
                    <a:pt x="38" y="9"/>
                  </a:lnTo>
                  <a:lnTo>
                    <a:pt x="37" y="9"/>
                  </a:lnTo>
                  <a:lnTo>
                    <a:pt x="38" y="9"/>
                  </a:lnTo>
                  <a:lnTo>
                    <a:pt x="38" y="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5" name="Freeform 181"/>
            <p:cNvSpPr>
              <a:spLocks/>
            </p:cNvSpPr>
            <p:nvPr/>
          </p:nvSpPr>
          <p:spPr bwMode="auto">
            <a:xfrm>
              <a:off x="5742" y="704"/>
              <a:ext cx="242" cy="2"/>
            </a:xfrm>
            <a:custGeom>
              <a:avLst/>
              <a:gdLst>
                <a:gd name="T0" fmla="*/ 240 w 242"/>
                <a:gd name="T1" fmla="*/ 1 h 2"/>
                <a:gd name="T2" fmla="*/ 241 w 242"/>
                <a:gd name="T3" fmla="*/ 1 h 2"/>
                <a:gd name="T4" fmla="*/ 0 w 242"/>
                <a:gd name="T5" fmla="*/ 0 h 2"/>
                <a:gd name="T6" fmla="*/ 0 w 242"/>
                <a:gd name="T7" fmla="*/ 0 h 2"/>
                <a:gd name="T8" fmla="*/ 241 w 242"/>
                <a:gd name="T9" fmla="*/ 1 h 2"/>
                <a:gd name="T10" fmla="*/ 241 w 242"/>
                <a:gd name="T11" fmla="*/ 1 h 2"/>
                <a:gd name="T12" fmla="*/ 241 w 242"/>
                <a:gd name="T13" fmla="*/ 1 h 2"/>
                <a:gd name="T14" fmla="*/ 241 w 242"/>
                <a:gd name="T15" fmla="*/ 1 h 2"/>
                <a:gd name="T16" fmla="*/ 240 w 242"/>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2" h="2">
                  <a:moveTo>
                    <a:pt x="240" y="1"/>
                  </a:moveTo>
                  <a:lnTo>
                    <a:pt x="241" y="1"/>
                  </a:lnTo>
                  <a:lnTo>
                    <a:pt x="0" y="0"/>
                  </a:lnTo>
                  <a:lnTo>
                    <a:pt x="0" y="0"/>
                  </a:lnTo>
                  <a:lnTo>
                    <a:pt x="241" y="1"/>
                  </a:lnTo>
                  <a:lnTo>
                    <a:pt x="241" y="1"/>
                  </a:lnTo>
                  <a:lnTo>
                    <a:pt x="241" y="1"/>
                  </a:lnTo>
                  <a:lnTo>
                    <a:pt x="241" y="1"/>
                  </a:lnTo>
                  <a:lnTo>
                    <a:pt x="24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6" name="Freeform 182"/>
            <p:cNvSpPr>
              <a:spLocks/>
            </p:cNvSpPr>
            <p:nvPr/>
          </p:nvSpPr>
          <p:spPr bwMode="auto">
            <a:xfrm>
              <a:off x="5983" y="697"/>
              <a:ext cx="6" cy="3"/>
            </a:xfrm>
            <a:custGeom>
              <a:avLst/>
              <a:gdLst>
                <a:gd name="T0" fmla="*/ 0 w 6"/>
                <a:gd name="T1" fmla="*/ 0 h 3"/>
                <a:gd name="T2" fmla="*/ 5 w 6"/>
                <a:gd name="T3" fmla="*/ 0 h 3"/>
                <a:gd name="T4" fmla="*/ 5 w 6"/>
                <a:gd name="T5" fmla="*/ 2 h 3"/>
                <a:gd name="T6" fmla="*/ 0 w 6"/>
                <a:gd name="T7" fmla="*/ 2 h 3"/>
                <a:gd name="T8" fmla="*/ 0 w 6"/>
                <a:gd name="T9" fmla="*/ 0 h 3"/>
                <a:gd name="T10" fmla="*/ 0 w 6"/>
                <a:gd name="T11" fmla="*/ 0 h 3"/>
                <a:gd name="T12" fmla="*/ 0 w 6"/>
                <a:gd name="T13" fmla="*/ 0 h 3"/>
                <a:gd name="T14" fmla="*/ 0 w 6"/>
                <a:gd name="T15" fmla="*/ 0 h 3"/>
                <a:gd name="T16" fmla="*/ 0 w 6"/>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3">
                  <a:moveTo>
                    <a:pt x="0" y="0"/>
                  </a:moveTo>
                  <a:lnTo>
                    <a:pt x="5" y="0"/>
                  </a:lnTo>
                  <a:lnTo>
                    <a:pt x="5" y="2"/>
                  </a:lnTo>
                  <a:lnTo>
                    <a:pt x="0" y="2"/>
                  </a:lnTo>
                  <a:lnTo>
                    <a:pt x="0" y="0"/>
                  </a:lnTo>
                  <a:lnTo>
                    <a:pt x="0" y="0"/>
                  </a:lnTo>
                  <a:lnTo>
                    <a:pt x="0"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7" name="Freeform 183"/>
            <p:cNvSpPr>
              <a:spLocks/>
            </p:cNvSpPr>
            <p:nvPr/>
          </p:nvSpPr>
          <p:spPr bwMode="auto">
            <a:xfrm>
              <a:off x="5959" y="692"/>
              <a:ext cx="25" cy="1"/>
            </a:xfrm>
            <a:custGeom>
              <a:avLst/>
              <a:gdLst>
                <a:gd name="T0" fmla="*/ 0 w 25"/>
                <a:gd name="T1" fmla="*/ 0 h 1"/>
                <a:gd name="T2" fmla="*/ 0 w 25"/>
                <a:gd name="T3" fmla="*/ 0 h 1"/>
                <a:gd name="T4" fmla="*/ 24 w 25"/>
                <a:gd name="T5" fmla="*/ 0 h 1"/>
                <a:gd name="T6" fmla="*/ 24 w 25"/>
                <a:gd name="T7" fmla="*/ 0 h 1"/>
                <a:gd name="T8" fmla="*/ 0 w 25"/>
                <a:gd name="T9" fmla="*/ 0 h 1"/>
                <a:gd name="T10" fmla="*/ 0 w 25"/>
                <a:gd name="T11" fmla="*/ 0 h 1"/>
              </a:gdLst>
              <a:ahLst/>
              <a:cxnLst>
                <a:cxn ang="0">
                  <a:pos x="T0" y="T1"/>
                </a:cxn>
                <a:cxn ang="0">
                  <a:pos x="T2" y="T3"/>
                </a:cxn>
                <a:cxn ang="0">
                  <a:pos x="T4" y="T5"/>
                </a:cxn>
                <a:cxn ang="0">
                  <a:pos x="T6" y="T7"/>
                </a:cxn>
                <a:cxn ang="0">
                  <a:pos x="T8" y="T9"/>
                </a:cxn>
                <a:cxn ang="0">
                  <a:pos x="T10" y="T11"/>
                </a:cxn>
              </a:cxnLst>
              <a:rect l="0" t="0" r="r" b="b"/>
              <a:pathLst>
                <a:path w="25" h="1">
                  <a:moveTo>
                    <a:pt x="0" y="0"/>
                  </a:moveTo>
                  <a:lnTo>
                    <a:pt x="0" y="0"/>
                  </a:lnTo>
                  <a:lnTo>
                    <a:pt x="24" y="0"/>
                  </a:lnTo>
                  <a:lnTo>
                    <a:pt x="24"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8" name="Freeform 184"/>
            <p:cNvSpPr>
              <a:spLocks/>
            </p:cNvSpPr>
            <p:nvPr/>
          </p:nvSpPr>
          <p:spPr bwMode="auto">
            <a:xfrm>
              <a:off x="5694" y="690"/>
              <a:ext cx="259" cy="3"/>
            </a:xfrm>
            <a:custGeom>
              <a:avLst/>
              <a:gdLst>
                <a:gd name="T0" fmla="*/ 3 w 259"/>
                <a:gd name="T1" fmla="*/ 0 h 3"/>
                <a:gd name="T2" fmla="*/ 3 w 259"/>
                <a:gd name="T3" fmla="*/ 0 h 3"/>
                <a:gd name="T4" fmla="*/ 258 w 259"/>
                <a:gd name="T5" fmla="*/ 1 h 3"/>
                <a:gd name="T6" fmla="*/ 258 w 259"/>
                <a:gd name="T7" fmla="*/ 2 h 3"/>
                <a:gd name="T8" fmla="*/ 3 w 259"/>
                <a:gd name="T9" fmla="*/ 0 h 3"/>
                <a:gd name="T10" fmla="*/ 3 w 259"/>
                <a:gd name="T11" fmla="*/ 0 h 3"/>
                <a:gd name="T12" fmla="*/ 3 w 259"/>
                <a:gd name="T13" fmla="*/ 0 h 3"/>
                <a:gd name="T14" fmla="*/ 0 w 259"/>
                <a:gd name="T15" fmla="*/ 0 h 3"/>
                <a:gd name="T16" fmla="*/ 3 w 259"/>
                <a:gd name="T17" fmla="*/ 0 h 3"/>
                <a:gd name="T18" fmla="*/ 3 w 25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3">
                  <a:moveTo>
                    <a:pt x="3" y="0"/>
                  </a:moveTo>
                  <a:lnTo>
                    <a:pt x="3" y="0"/>
                  </a:lnTo>
                  <a:lnTo>
                    <a:pt x="258" y="1"/>
                  </a:lnTo>
                  <a:lnTo>
                    <a:pt x="258" y="2"/>
                  </a:lnTo>
                  <a:lnTo>
                    <a:pt x="3" y="0"/>
                  </a:lnTo>
                  <a:lnTo>
                    <a:pt x="3" y="0"/>
                  </a:lnTo>
                  <a:lnTo>
                    <a:pt x="3" y="0"/>
                  </a:lnTo>
                  <a:lnTo>
                    <a:pt x="0" y="0"/>
                  </a:lnTo>
                  <a:lnTo>
                    <a:pt x="3" y="0"/>
                  </a:lnTo>
                  <a:lnTo>
                    <a:pt x="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09" name="Freeform 185"/>
            <p:cNvSpPr>
              <a:spLocks/>
            </p:cNvSpPr>
            <p:nvPr/>
          </p:nvSpPr>
          <p:spPr bwMode="auto">
            <a:xfrm>
              <a:off x="6026" y="694"/>
              <a:ext cx="211" cy="45"/>
            </a:xfrm>
            <a:custGeom>
              <a:avLst/>
              <a:gdLst>
                <a:gd name="T0" fmla="*/ 190 w 211"/>
                <a:gd name="T1" fmla="*/ 44 h 45"/>
                <a:gd name="T2" fmla="*/ 210 w 211"/>
                <a:gd name="T3" fmla="*/ 38 h 45"/>
                <a:gd name="T4" fmla="*/ 14 w 211"/>
                <a:gd name="T5" fmla="*/ 0 h 45"/>
                <a:gd name="T6" fmla="*/ 0 w 211"/>
                <a:gd name="T7" fmla="*/ 4 h 45"/>
                <a:gd name="T8" fmla="*/ 190 w 211"/>
                <a:gd name="T9" fmla="*/ 44 h 45"/>
              </a:gdLst>
              <a:ahLst/>
              <a:cxnLst>
                <a:cxn ang="0">
                  <a:pos x="T0" y="T1"/>
                </a:cxn>
                <a:cxn ang="0">
                  <a:pos x="T2" y="T3"/>
                </a:cxn>
                <a:cxn ang="0">
                  <a:pos x="T4" y="T5"/>
                </a:cxn>
                <a:cxn ang="0">
                  <a:pos x="T6" y="T7"/>
                </a:cxn>
                <a:cxn ang="0">
                  <a:pos x="T8" y="T9"/>
                </a:cxn>
              </a:cxnLst>
              <a:rect l="0" t="0" r="r" b="b"/>
              <a:pathLst>
                <a:path w="211" h="45">
                  <a:moveTo>
                    <a:pt x="190" y="44"/>
                  </a:moveTo>
                  <a:lnTo>
                    <a:pt x="210" y="38"/>
                  </a:lnTo>
                  <a:lnTo>
                    <a:pt x="14" y="0"/>
                  </a:lnTo>
                  <a:lnTo>
                    <a:pt x="0" y="4"/>
                  </a:lnTo>
                  <a:lnTo>
                    <a:pt x="190" y="4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0" name="Freeform 186"/>
            <p:cNvSpPr>
              <a:spLocks/>
            </p:cNvSpPr>
            <p:nvPr/>
          </p:nvSpPr>
          <p:spPr bwMode="auto">
            <a:xfrm>
              <a:off x="6222" y="736"/>
              <a:ext cx="17" cy="4"/>
            </a:xfrm>
            <a:custGeom>
              <a:avLst/>
              <a:gdLst>
                <a:gd name="T0" fmla="*/ 14 w 17"/>
                <a:gd name="T1" fmla="*/ 0 h 4"/>
                <a:gd name="T2" fmla="*/ 14 w 17"/>
                <a:gd name="T3" fmla="*/ 0 h 4"/>
                <a:gd name="T4" fmla="*/ 0 w 17"/>
                <a:gd name="T5" fmla="*/ 3 h 4"/>
                <a:gd name="T6" fmla="*/ 0 w 17"/>
                <a:gd name="T7" fmla="*/ 3 h 4"/>
                <a:gd name="T8" fmla="*/ 15 w 17"/>
                <a:gd name="T9" fmla="*/ 0 h 4"/>
                <a:gd name="T10" fmla="*/ 15 w 17"/>
                <a:gd name="T11" fmla="*/ 0 h 4"/>
                <a:gd name="T12" fmla="*/ 15 w 17"/>
                <a:gd name="T13" fmla="*/ 0 h 4"/>
                <a:gd name="T14" fmla="*/ 16 w 17"/>
                <a:gd name="T15" fmla="*/ 0 h 4"/>
                <a:gd name="T16" fmla="*/ 15 w 17"/>
                <a:gd name="T17" fmla="*/ 0 h 4"/>
                <a:gd name="T18" fmla="*/ 14 w 1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4">
                  <a:moveTo>
                    <a:pt x="14" y="0"/>
                  </a:moveTo>
                  <a:lnTo>
                    <a:pt x="14" y="0"/>
                  </a:lnTo>
                  <a:lnTo>
                    <a:pt x="0" y="3"/>
                  </a:lnTo>
                  <a:lnTo>
                    <a:pt x="0" y="3"/>
                  </a:lnTo>
                  <a:lnTo>
                    <a:pt x="15" y="0"/>
                  </a:lnTo>
                  <a:lnTo>
                    <a:pt x="15" y="0"/>
                  </a:lnTo>
                  <a:lnTo>
                    <a:pt x="15" y="0"/>
                  </a:lnTo>
                  <a:lnTo>
                    <a:pt x="16" y="0"/>
                  </a:lnTo>
                  <a:lnTo>
                    <a:pt x="15" y="0"/>
                  </a:lnTo>
                  <a:lnTo>
                    <a:pt x="14"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1" name="Freeform 187"/>
            <p:cNvSpPr>
              <a:spLocks/>
            </p:cNvSpPr>
            <p:nvPr/>
          </p:nvSpPr>
          <p:spPr bwMode="auto">
            <a:xfrm>
              <a:off x="6040" y="694"/>
              <a:ext cx="198" cy="38"/>
            </a:xfrm>
            <a:custGeom>
              <a:avLst/>
              <a:gdLst>
                <a:gd name="T0" fmla="*/ 1 w 198"/>
                <a:gd name="T1" fmla="*/ 1 h 38"/>
                <a:gd name="T2" fmla="*/ 0 w 198"/>
                <a:gd name="T3" fmla="*/ 1 h 38"/>
                <a:gd name="T4" fmla="*/ 196 w 198"/>
                <a:gd name="T5" fmla="*/ 37 h 38"/>
                <a:gd name="T6" fmla="*/ 197 w 198"/>
                <a:gd name="T7" fmla="*/ 36 h 38"/>
                <a:gd name="T8" fmla="*/ 1 w 198"/>
                <a:gd name="T9" fmla="*/ 0 h 38"/>
                <a:gd name="T10" fmla="*/ 0 w 198"/>
                <a:gd name="T11" fmla="*/ 0 h 38"/>
                <a:gd name="T12" fmla="*/ 1 w 198"/>
                <a:gd name="T13" fmla="*/ 0 h 38"/>
                <a:gd name="T14" fmla="*/ 0 w 198"/>
                <a:gd name="T15" fmla="*/ 0 h 38"/>
                <a:gd name="T16" fmla="*/ 1 w 198"/>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38">
                  <a:moveTo>
                    <a:pt x="1" y="1"/>
                  </a:moveTo>
                  <a:lnTo>
                    <a:pt x="0" y="1"/>
                  </a:lnTo>
                  <a:lnTo>
                    <a:pt x="196" y="37"/>
                  </a:lnTo>
                  <a:lnTo>
                    <a:pt x="197" y="36"/>
                  </a:lnTo>
                  <a:lnTo>
                    <a:pt x="1" y="0"/>
                  </a:lnTo>
                  <a:lnTo>
                    <a:pt x="0" y="0"/>
                  </a:lnTo>
                  <a:lnTo>
                    <a:pt x="1" y="0"/>
                  </a:lnTo>
                  <a:lnTo>
                    <a:pt x="0" y="0"/>
                  </a:lnTo>
                  <a:lnTo>
                    <a:pt x="1"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2" name="Freeform 188"/>
            <p:cNvSpPr>
              <a:spLocks/>
            </p:cNvSpPr>
            <p:nvPr/>
          </p:nvSpPr>
          <p:spPr bwMode="auto">
            <a:xfrm>
              <a:off x="6023" y="693"/>
              <a:ext cx="13" cy="2"/>
            </a:xfrm>
            <a:custGeom>
              <a:avLst/>
              <a:gdLst>
                <a:gd name="T0" fmla="*/ 2 w 13"/>
                <a:gd name="T1" fmla="*/ 0 h 2"/>
                <a:gd name="T2" fmla="*/ 2 w 13"/>
                <a:gd name="T3" fmla="*/ 0 h 2"/>
                <a:gd name="T4" fmla="*/ 12 w 13"/>
                <a:gd name="T5" fmla="*/ 1 h 2"/>
                <a:gd name="T6" fmla="*/ 11 w 13"/>
                <a:gd name="T7" fmla="*/ 1 h 2"/>
                <a:gd name="T8" fmla="*/ 2 w 13"/>
                <a:gd name="T9" fmla="*/ 0 h 2"/>
                <a:gd name="T10" fmla="*/ 2 w 13"/>
                <a:gd name="T11" fmla="*/ 0 h 2"/>
                <a:gd name="T12" fmla="*/ 2 w 13"/>
                <a:gd name="T13" fmla="*/ 0 h 2"/>
                <a:gd name="T14" fmla="*/ 0 w 13"/>
                <a:gd name="T15" fmla="*/ 0 h 2"/>
                <a:gd name="T16" fmla="*/ 2 w 13"/>
                <a:gd name="T17" fmla="*/ 0 h 2"/>
                <a:gd name="T18" fmla="*/ 2 w 1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
                  <a:moveTo>
                    <a:pt x="2" y="0"/>
                  </a:moveTo>
                  <a:lnTo>
                    <a:pt x="2" y="0"/>
                  </a:lnTo>
                  <a:lnTo>
                    <a:pt x="12" y="1"/>
                  </a:lnTo>
                  <a:lnTo>
                    <a:pt x="11" y="1"/>
                  </a:lnTo>
                  <a:lnTo>
                    <a:pt x="2" y="0"/>
                  </a:lnTo>
                  <a:lnTo>
                    <a:pt x="2" y="0"/>
                  </a:lnTo>
                  <a:lnTo>
                    <a:pt x="2" y="0"/>
                  </a:lnTo>
                  <a:lnTo>
                    <a:pt x="0" y="0"/>
                  </a:lnTo>
                  <a:lnTo>
                    <a:pt x="2" y="0"/>
                  </a:lnTo>
                  <a:lnTo>
                    <a:pt x="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3" name="Freeform 189"/>
            <p:cNvSpPr>
              <a:spLocks/>
            </p:cNvSpPr>
            <p:nvPr/>
          </p:nvSpPr>
          <p:spPr bwMode="auto">
            <a:xfrm>
              <a:off x="6026" y="698"/>
              <a:ext cx="191" cy="42"/>
            </a:xfrm>
            <a:custGeom>
              <a:avLst/>
              <a:gdLst>
                <a:gd name="T0" fmla="*/ 190 w 191"/>
                <a:gd name="T1" fmla="*/ 40 h 42"/>
                <a:gd name="T2" fmla="*/ 190 w 191"/>
                <a:gd name="T3" fmla="*/ 40 h 42"/>
                <a:gd name="T4" fmla="*/ 0 w 191"/>
                <a:gd name="T5" fmla="*/ 0 h 42"/>
                <a:gd name="T6" fmla="*/ 0 w 191"/>
                <a:gd name="T7" fmla="*/ 1 h 42"/>
                <a:gd name="T8" fmla="*/ 190 w 191"/>
                <a:gd name="T9" fmla="*/ 41 h 42"/>
                <a:gd name="T10" fmla="*/ 190 w 191"/>
                <a:gd name="T11" fmla="*/ 40 h 42"/>
              </a:gdLst>
              <a:ahLst/>
              <a:cxnLst>
                <a:cxn ang="0">
                  <a:pos x="T0" y="T1"/>
                </a:cxn>
                <a:cxn ang="0">
                  <a:pos x="T2" y="T3"/>
                </a:cxn>
                <a:cxn ang="0">
                  <a:pos x="T4" y="T5"/>
                </a:cxn>
                <a:cxn ang="0">
                  <a:pos x="T6" y="T7"/>
                </a:cxn>
                <a:cxn ang="0">
                  <a:pos x="T8" y="T9"/>
                </a:cxn>
                <a:cxn ang="0">
                  <a:pos x="T10" y="T11"/>
                </a:cxn>
              </a:cxnLst>
              <a:rect l="0" t="0" r="r" b="b"/>
              <a:pathLst>
                <a:path w="191" h="42">
                  <a:moveTo>
                    <a:pt x="190" y="40"/>
                  </a:moveTo>
                  <a:lnTo>
                    <a:pt x="190" y="40"/>
                  </a:lnTo>
                  <a:lnTo>
                    <a:pt x="0" y="0"/>
                  </a:lnTo>
                  <a:lnTo>
                    <a:pt x="0" y="1"/>
                  </a:lnTo>
                  <a:lnTo>
                    <a:pt x="190" y="41"/>
                  </a:lnTo>
                  <a:lnTo>
                    <a:pt x="190" y="4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4" name="Freeform 190"/>
            <p:cNvSpPr>
              <a:spLocks/>
            </p:cNvSpPr>
            <p:nvPr/>
          </p:nvSpPr>
          <p:spPr bwMode="auto">
            <a:xfrm>
              <a:off x="6023" y="649"/>
              <a:ext cx="272" cy="40"/>
            </a:xfrm>
            <a:custGeom>
              <a:avLst/>
              <a:gdLst>
                <a:gd name="T0" fmla="*/ 16 w 272"/>
                <a:gd name="T1" fmla="*/ 39 h 40"/>
                <a:gd name="T2" fmla="*/ 271 w 272"/>
                <a:gd name="T3" fmla="*/ 10 h 40"/>
                <a:gd name="T4" fmla="*/ 242 w 272"/>
                <a:gd name="T5" fmla="*/ 0 h 40"/>
                <a:gd name="T6" fmla="*/ 25 w 272"/>
                <a:gd name="T7" fmla="*/ 32 h 40"/>
                <a:gd name="T8" fmla="*/ 0 w 272"/>
                <a:gd name="T9" fmla="*/ 33 h 40"/>
                <a:gd name="T10" fmla="*/ 24 w 272"/>
                <a:gd name="T11" fmla="*/ 38 h 40"/>
                <a:gd name="T12" fmla="*/ 16 w 272"/>
                <a:gd name="T13" fmla="*/ 39 h 40"/>
              </a:gdLst>
              <a:ahLst/>
              <a:cxnLst>
                <a:cxn ang="0">
                  <a:pos x="T0" y="T1"/>
                </a:cxn>
                <a:cxn ang="0">
                  <a:pos x="T2" y="T3"/>
                </a:cxn>
                <a:cxn ang="0">
                  <a:pos x="T4" y="T5"/>
                </a:cxn>
                <a:cxn ang="0">
                  <a:pos x="T6" y="T7"/>
                </a:cxn>
                <a:cxn ang="0">
                  <a:pos x="T8" y="T9"/>
                </a:cxn>
                <a:cxn ang="0">
                  <a:pos x="T10" y="T11"/>
                </a:cxn>
                <a:cxn ang="0">
                  <a:pos x="T12" y="T13"/>
                </a:cxn>
              </a:cxnLst>
              <a:rect l="0" t="0" r="r" b="b"/>
              <a:pathLst>
                <a:path w="272" h="40">
                  <a:moveTo>
                    <a:pt x="16" y="39"/>
                  </a:moveTo>
                  <a:lnTo>
                    <a:pt x="271" y="10"/>
                  </a:lnTo>
                  <a:lnTo>
                    <a:pt x="242" y="0"/>
                  </a:lnTo>
                  <a:lnTo>
                    <a:pt x="25" y="32"/>
                  </a:lnTo>
                  <a:lnTo>
                    <a:pt x="0" y="33"/>
                  </a:lnTo>
                  <a:lnTo>
                    <a:pt x="24" y="38"/>
                  </a:lnTo>
                  <a:lnTo>
                    <a:pt x="16" y="3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5" name="Freeform 191"/>
            <p:cNvSpPr>
              <a:spLocks/>
            </p:cNvSpPr>
            <p:nvPr/>
          </p:nvSpPr>
          <p:spPr bwMode="auto">
            <a:xfrm>
              <a:off x="6023" y="649"/>
              <a:ext cx="279" cy="46"/>
            </a:xfrm>
            <a:custGeom>
              <a:avLst/>
              <a:gdLst>
                <a:gd name="T0" fmla="*/ 17 w 279"/>
                <a:gd name="T1" fmla="*/ 45 h 46"/>
                <a:gd name="T2" fmla="*/ 278 w 279"/>
                <a:gd name="T3" fmla="*/ 12 h 46"/>
                <a:gd name="T4" fmla="*/ 249 w 279"/>
                <a:gd name="T5" fmla="*/ 0 h 46"/>
                <a:gd name="T6" fmla="*/ 26 w 279"/>
                <a:gd name="T7" fmla="*/ 37 h 46"/>
                <a:gd name="T8" fmla="*/ 0 w 279"/>
                <a:gd name="T9" fmla="*/ 38 h 46"/>
                <a:gd name="T10" fmla="*/ 25 w 279"/>
                <a:gd name="T11" fmla="*/ 44 h 46"/>
                <a:gd name="T12" fmla="*/ 17 w 279"/>
                <a:gd name="T13" fmla="*/ 45 h 46"/>
                <a:gd name="T14" fmla="*/ 25 w 279"/>
                <a:gd name="T15" fmla="*/ 44 h 46"/>
                <a:gd name="T16" fmla="*/ 0 w 279"/>
                <a:gd name="T17" fmla="*/ 38 h 46"/>
                <a:gd name="T18" fmla="*/ 26 w 279"/>
                <a:gd name="T19" fmla="*/ 37 h 46"/>
                <a:gd name="T20" fmla="*/ 249 w 279"/>
                <a:gd name="T21" fmla="*/ 0 h 46"/>
                <a:gd name="T22" fmla="*/ 278 w 279"/>
                <a:gd name="T23" fmla="*/ 12 h 46"/>
                <a:gd name="T24" fmla="*/ 17 w 279"/>
                <a:gd name="T25"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46">
                  <a:moveTo>
                    <a:pt x="17" y="45"/>
                  </a:moveTo>
                  <a:lnTo>
                    <a:pt x="278" y="12"/>
                  </a:lnTo>
                  <a:lnTo>
                    <a:pt x="249" y="0"/>
                  </a:lnTo>
                  <a:lnTo>
                    <a:pt x="26" y="37"/>
                  </a:lnTo>
                  <a:lnTo>
                    <a:pt x="0" y="38"/>
                  </a:lnTo>
                  <a:lnTo>
                    <a:pt x="25" y="44"/>
                  </a:lnTo>
                  <a:lnTo>
                    <a:pt x="17" y="45"/>
                  </a:lnTo>
                  <a:lnTo>
                    <a:pt x="25" y="44"/>
                  </a:lnTo>
                  <a:lnTo>
                    <a:pt x="0" y="38"/>
                  </a:lnTo>
                  <a:lnTo>
                    <a:pt x="26" y="37"/>
                  </a:lnTo>
                  <a:lnTo>
                    <a:pt x="249" y="0"/>
                  </a:lnTo>
                  <a:lnTo>
                    <a:pt x="278" y="12"/>
                  </a:lnTo>
                  <a:lnTo>
                    <a:pt x="17" y="4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6" name="Freeform 192"/>
            <p:cNvSpPr>
              <a:spLocks/>
            </p:cNvSpPr>
            <p:nvPr/>
          </p:nvSpPr>
          <p:spPr bwMode="auto">
            <a:xfrm>
              <a:off x="6040" y="661"/>
              <a:ext cx="258" cy="29"/>
            </a:xfrm>
            <a:custGeom>
              <a:avLst/>
              <a:gdLst>
                <a:gd name="T0" fmla="*/ 254 w 258"/>
                <a:gd name="T1" fmla="*/ 0 h 29"/>
                <a:gd name="T2" fmla="*/ 254 w 258"/>
                <a:gd name="T3" fmla="*/ 0 h 29"/>
                <a:gd name="T4" fmla="*/ 0 w 258"/>
                <a:gd name="T5" fmla="*/ 27 h 29"/>
                <a:gd name="T6" fmla="*/ 0 w 258"/>
                <a:gd name="T7" fmla="*/ 28 h 29"/>
                <a:gd name="T8" fmla="*/ 255 w 258"/>
                <a:gd name="T9" fmla="*/ 1 h 29"/>
                <a:gd name="T10" fmla="*/ 255 w 258"/>
                <a:gd name="T11" fmla="*/ 0 h 29"/>
                <a:gd name="T12" fmla="*/ 255 w 258"/>
                <a:gd name="T13" fmla="*/ 1 h 29"/>
                <a:gd name="T14" fmla="*/ 257 w 258"/>
                <a:gd name="T15" fmla="*/ 0 h 29"/>
                <a:gd name="T16" fmla="*/ 255 w 258"/>
                <a:gd name="T17" fmla="*/ 0 h 29"/>
                <a:gd name="T18" fmla="*/ 254 w 258"/>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29">
                  <a:moveTo>
                    <a:pt x="254" y="0"/>
                  </a:moveTo>
                  <a:lnTo>
                    <a:pt x="254" y="0"/>
                  </a:lnTo>
                  <a:lnTo>
                    <a:pt x="0" y="27"/>
                  </a:lnTo>
                  <a:lnTo>
                    <a:pt x="0" y="28"/>
                  </a:lnTo>
                  <a:lnTo>
                    <a:pt x="255" y="1"/>
                  </a:lnTo>
                  <a:lnTo>
                    <a:pt x="255" y="0"/>
                  </a:lnTo>
                  <a:lnTo>
                    <a:pt x="255" y="1"/>
                  </a:lnTo>
                  <a:lnTo>
                    <a:pt x="257" y="0"/>
                  </a:lnTo>
                  <a:lnTo>
                    <a:pt x="255" y="0"/>
                  </a:lnTo>
                  <a:lnTo>
                    <a:pt x="254"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7" name="Freeform 193"/>
            <p:cNvSpPr>
              <a:spLocks/>
            </p:cNvSpPr>
            <p:nvPr/>
          </p:nvSpPr>
          <p:spPr bwMode="auto">
            <a:xfrm>
              <a:off x="6272" y="648"/>
              <a:ext cx="23" cy="8"/>
            </a:xfrm>
            <a:custGeom>
              <a:avLst/>
              <a:gdLst>
                <a:gd name="T0" fmla="*/ 0 w 23"/>
                <a:gd name="T1" fmla="*/ 1 h 8"/>
                <a:gd name="T2" fmla="*/ 0 w 23"/>
                <a:gd name="T3" fmla="*/ 1 h 8"/>
                <a:gd name="T4" fmla="*/ 21 w 23"/>
                <a:gd name="T5" fmla="*/ 7 h 8"/>
                <a:gd name="T6" fmla="*/ 22 w 23"/>
                <a:gd name="T7" fmla="*/ 7 h 8"/>
                <a:gd name="T8" fmla="*/ 0 w 23"/>
                <a:gd name="T9" fmla="*/ 1 h 8"/>
                <a:gd name="T10" fmla="*/ 0 w 23"/>
                <a:gd name="T11" fmla="*/ 0 h 8"/>
                <a:gd name="T12" fmla="*/ 0 w 23"/>
                <a:gd name="T13" fmla="*/ 1 h 8"/>
                <a:gd name="T14" fmla="*/ 0 w 23"/>
                <a:gd name="T15" fmla="*/ 0 h 8"/>
                <a:gd name="T16" fmla="*/ 0 w 23"/>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8">
                  <a:moveTo>
                    <a:pt x="0" y="1"/>
                  </a:moveTo>
                  <a:lnTo>
                    <a:pt x="0" y="1"/>
                  </a:lnTo>
                  <a:lnTo>
                    <a:pt x="21" y="7"/>
                  </a:lnTo>
                  <a:lnTo>
                    <a:pt x="22" y="7"/>
                  </a:lnTo>
                  <a:lnTo>
                    <a:pt x="0" y="1"/>
                  </a:lnTo>
                  <a:lnTo>
                    <a:pt x="0" y="0"/>
                  </a:lnTo>
                  <a:lnTo>
                    <a:pt x="0" y="1"/>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8" name="Freeform 194"/>
            <p:cNvSpPr>
              <a:spLocks/>
            </p:cNvSpPr>
            <p:nvPr/>
          </p:nvSpPr>
          <p:spPr bwMode="auto">
            <a:xfrm>
              <a:off x="6049" y="648"/>
              <a:ext cx="217" cy="33"/>
            </a:xfrm>
            <a:custGeom>
              <a:avLst/>
              <a:gdLst>
                <a:gd name="T0" fmla="*/ 0 w 217"/>
                <a:gd name="T1" fmla="*/ 32 h 33"/>
                <a:gd name="T2" fmla="*/ 0 w 217"/>
                <a:gd name="T3" fmla="*/ 32 h 33"/>
                <a:gd name="T4" fmla="*/ 216 w 217"/>
                <a:gd name="T5" fmla="*/ 1 h 33"/>
                <a:gd name="T6" fmla="*/ 216 w 217"/>
                <a:gd name="T7" fmla="*/ 0 h 33"/>
                <a:gd name="T8" fmla="*/ 0 w 217"/>
                <a:gd name="T9" fmla="*/ 31 h 33"/>
                <a:gd name="T10" fmla="*/ 0 w 217"/>
                <a:gd name="T11" fmla="*/ 32 h 33"/>
              </a:gdLst>
              <a:ahLst/>
              <a:cxnLst>
                <a:cxn ang="0">
                  <a:pos x="T0" y="T1"/>
                </a:cxn>
                <a:cxn ang="0">
                  <a:pos x="T2" y="T3"/>
                </a:cxn>
                <a:cxn ang="0">
                  <a:pos x="T4" y="T5"/>
                </a:cxn>
                <a:cxn ang="0">
                  <a:pos x="T6" y="T7"/>
                </a:cxn>
                <a:cxn ang="0">
                  <a:pos x="T8" y="T9"/>
                </a:cxn>
                <a:cxn ang="0">
                  <a:pos x="T10" y="T11"/>
                </a:cxn>
              </a:cxnLst>
              <a:rect l="0" t="0" r="r" b="b"/>
              <a:pathLst>
                <a:path w="217" h="33">
                  <a:moveTo>
                    <a:pt x="0" y="32"/>
                  </a:moveTo>
                  <a:lnTo>
                    <a:pt x="0" y="32"/>
                  </a:lnTo>
                  <a:lnTo>
                    <a:pt x="216" y="1"/>
                  </a:lnTo>
                  <a:lnTo>
                    <a:pt x="216" y="0"/>
                  </a:lnTo>
                  <a:lnTo>
                    <a:pt x="0" y="31"/>
                  </a:lnTo>
                  <a:lnTo>
                    <a:pt x="0" y="3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19" name="Freeform 195"/>
            <p:cNvSpPr>
              <a:spLocks/>
            </p:cNvSpPr>
            <p:nvPr/>
          </p:nvSpPr>
          <p:spPr bwMode="auto">
            <a:xfrm>
              <a:off x="6020" y="682"/>
              <a:ext cx="23" cy="4"/>
            </a:xfrm>
            <a:custGeom>
              <a:avLst/>
              <a:gdLst>
                <a:gd name="T0" fmla="*/ 3 w 23"/>
                <a:gd name="T1" fmla="*/ 1 h 4"/>
                <a:gd name="T2" fmla="*/ 3 w 23"/>
                <a:gd name="T3" fmla="*/ 0 h 4"/>
                <a:gd name="T4" fmla="*/ 22 w 23"/>
                <a:gd name="T5" fmla="*/ 2 h 4"/>
                <a:gd name="T6" fmla="*/ 22 w 23"/>
                <a:gd name="T7" fmla="*/ 3 h 4"/>
                <a:gd name="T8" fmla="*/ 3 w 23"/>
                <a:gd name="T9" fmla="*/ 1 h 4"/>
                <a:gd name="T10" fmla="*/ 3 w 23"/>
                <a:gd name="T11" fmla="*/ 0 h 4"/>
                <a:gd name="T12" fmla="*/ 3 w 23"/>
                <a:gd name="T13" fmla="*/ 1 h 4"/>
                <a:gd name="T14" fmla="*/ 0 w 23"/>
                <a:gd name="T15" fmla="*/ 1 h 4"/>
                <a:gd name="T16" fmla="*/ 3 w 23"/>
                <a:gd name="T17" fmla="*/ 0 h 4"/>
                <a:gd name="T18" fmla="*/ 3 w 23"/>
                <a:gd name="T1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4">
                  <a:moveTo>
                    <a:pt x="3" y="1"/>
                  </a:moveTo>
                  <a:lnTo>
                    <a:pt x="3" y="0"/>
                  </a:lnTo>
                  <a:lnTo>
                    <a:pt x="22" y="2"/>
                  </a:lnTo>
                  <a:lnTo>
                    <a:pt x="22" y="3"/>
                  </a:lnTo>
                  <a:lnTo>
                    <a:pt x="3" y="1"/>
                  </a:lnTo>
                  <a:lnTo>
                    <a:pt x="3" y="0"/>
                  </a:lnTo>
                  <a:lnTo>
                    <a:pt x="3" y="1"/>
                  </a:lnTo>
                  <a:lnTo>
                    <a:pt x="0" y="1"/>
                  </a:lnTo>
                  <a:lnTo>
                    <a:pt x="3" y="0"/>
                  </a:lnTo>
                  <a:lnTo>
                    <a:pt x="3"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0" name="Freeform 196"/>
            <p:cNvSpPr>
              <a:spLocks/>
            </p:cNvSpPr>
            <p:nvPr/>
          </p:nvSpPr>
          <p:spPr bwMode="auto">
            <a:xfrm>
              <a:off x="6023" y="687"/>
              <a:ext cx="19" cy="2"/>
            </a:xfrm>
            <a:custGeom>
              <a:avLst/>
              <a:gdLst>
                <a:gd name="T0" fmla="*/ 18 w 19"/>
                <a:gd name="T1" fmla="*/ 1 h 2"/>
                <a:gd name="T2" fmla="*/ 18 w 19"/>
                <a:gd name="T3" fmla="*/ 1 h 2"/>
                <a:gd name="T4" fmla="*/ 0 w 19"/>
                <a:gd name="T5" fmla="*/ 0 h 2"/>
                <a:gd name="T6" fmla="*/ 0 w 19"/>
                <a:gd name="T7" fmla="*/ 0 h 2"/>
                <a:gd name="T8" fmla="*/ 18 w 19"/>
                <a:gd name="T9" fmla="*/ 1 h 2"/>
                <a:gd name="T10" fmla="*/ 18 w 19"/>
                <a:gd name="T11" fmla="*/ 1 h 2"/>
              </a:gdLst>
              <a:ahLst/>
              <a:cxnLst>
                <a:cxn ang="0">
                  <a:pos x="T0" y="T1"/>
                </a:cxn>
                <a:cxn ang="0">
                  <a:pos x="T2" y="T3"/>
                </a:cxn>
                <a:cxn ang="0">
                  <a:pos x="T4" y="T5"/>
                </a:cxn>
                <a:cxn ang="0">
                  <a:pos x="T6" y="T7"/>
                </a:cxn>
                <a:cxn ang="0">
                  <a:pos x="T8" y="T9"/>
                </a:cxn>
                <a:cxn ang="0">
                  <a:pos x="T10" y="T11"/>
                </a:cxn>
              </a:cxnLst>
              <a:rect l="0" t="0" r="r" b="b"/>
              <a:pathLst>
                <a:path w="19" h="2">
                  <a:moveTo>
                    <a:pt x="18" y="1"/>
                  </a:moveTo>
                  <a:lnTo>
                    <a:pt x="18" y="1"/>
                  </a:lnTo>
                  <a:lnTo>
                    <a:pt x="0" y="0"/>
                  </a:lnTo>
                  <a:lnTo>
                    <a:pt x="0" y="0"/>
                  </a:lnTo>
                  <a:lnTo>
                    <a:pt x="18" y="1"/>
                  </a:lnTo>
                  <a:lnTo>
                    <a:pt x="18"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1" name="Freeform 197"/>
            <p:cNvSpPr>
              <a:spLocks/>
            </p:cNvSpPr>
            <p:nvPr/>
          </p:nvSpPr>
          <p:spPr bwMode="auto">
            <a:xfrm>
              <a:off x="5990" y="698"/>
              <a:ext cx="40" cy="7"/>
            </a:xfrm>
            <a:custGeom>
              <a:avLst/>
              <a:gdLst>
                <a:gd name="T0" fmla="*/ 0 w 40"/>
                <a:gd name="T1" fmla="*/ 0 h 7"/>
                <a:gd name="T2" fmla="*/ 0 w 40"/>
                <a:gd name="T3" fmla="*/ 0 h 7"/>
                <a:gd name="T4" fmla="*/ 0 w 40"/>
                <a:gd name="T5" fmla="*/ 1 h 7"/>
                <a:gd name="T6" fmla="*/ 0 w 40"/>
                <a:gd name="T7" fmla="*/ 2 h 7"/>
                <a:gd name="T8" fmla="*/ 0 w 40"/>
                <a:gd name="T9" fmla="*/ 2 h 7"/>
                <a:gd name="T10" fmla="*/ 0 w 40"/>
                <a:gd name="T11" fmla="*/ 3 h 7"/>
                <a:gd name="T12" fmla="*/ 0 w 40"/>
                <a:gd name="T13" fmla="*/ 3 h 7"/>
                <a:gd name="T14" fmla="*/ 0 w 40"/>
                <a:gd name="T15" fmla="*/ 4 h 7"/>
                <a:gd name="T16" fmla="*/ 0 w 40"/>
                <a:gd name="T17" fmla="*/ 4 h 7"/>
                <a:gd name="T18" fmla="*/ 1 w 40"/>
                <a:gd name="T19" fmla="*/ 4 h 7"/>
                <a:gd name="T20" fmla="*/ 2 w 40"/>
                <a:gd name="T21" fmla="*/ 5 h 7"/>
                <a:gd name="T22" fmla="*/ 3 w 40"/>
                <a:gd name="T23" fmla="*/ 5 h 7"/>
                <a:gd name="T24" fmla="*/ 4 w 40"/>
                <a:gd name="T25" fmla="*/ 6 h 7"/>
                <a:gd name="T26" fmla="*/ 6 w 40"/>
                <a:gd name="T27" fmla="*/ 6 h 7"/>
                <a:gd name="T28" fmla="*/ 7 w 40"/>
                <a:gd name="T29" fmla="*/ 6 h 7"/>
                <a:gd name="T30" fmla="*/ 29 w 40"/>
                <a:gd name="T31" fmla="*/ 2 h 7"/>
                <a:gd name="T32" fmla="*/ 39 w 40"/>
                <a:gd name="T33" fmla="*/ 2 h 7"/>
                <a:gd name="T34" fmla="*/ 30 w 40"/>
                <a:gd name="T35" fmla="*/ 1 h 7"/>
                <a:gd name="T36" fmla="*/ 0 w 40"/>
                <a:gd name="T3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7">
                  <a:moveTo>
                    <a:pt x="0" y="0"/>
                  </a:moveTo>
                  <a:lnTo>
                    <a:pt x="0" y="0"/>
                  </a:lnTo>
                  <a:lnTo>
                    <a:pt x="0" y="1"/>
                  </a:lnTo>
                  <a:lnTo>
                    <a:pt x="0" y="2"/>
                  </a:lnTo>
                  <a:lnTo>
                    <a:pt x="0" y="2"/>
                  </a:lnTo>
                  <a:lnTo>
                    <a:pt x="0" y="3"/>
                  </a:lnTo>
                  <a:lnTo>
                    <a:pt x="0" y="3"/>
                  </a:lnTo>
                  <a:lnTo>
                    <a:pt x="0" y="4"/>
                  </a:lnTo>
                  <a:lnTo>
                    <a:pt x="0" y="4"/>
                  </a:lnTo>
                  <a:lnTo>
                    <a:pt x="1" y="4"/>
                  </a:lnTo>
                  <a:lnTo>
                    <a:pt x="2" y="5"/>
                  </a:lnTo>
                  <a:lnTo>
                    <a:pt x="3" y="5"/>
                  </a:lnTo>
                  <a:lnTo>
                    <a:pt x="4" y="6"/>
                  </a:lnTo>
                  <a:lnTo>
                    <a:pt x="6" y="6"/>
                  </a:lnTo>
                  <a:lnTo>
                    <a:pt x="7" y="6"/>
                  </a:lnTo>
                  <a:lnTo>
                    <a:pt x="29" y="2"/>
                  </a:lnTo>
                  <a:lnTo>
                    <a:pt x="39" y="2"/>
                  </a:lnTo>
                  <a:lnTo>
                    <a:pt x="3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2" name="Freeform 198"/>
            <p:cNvSpPr>
              <a:spLocks/>
            </p:cNvSpPr>
            <p:nvPr/>
          </p:nvSpPr>
          <p:spPr bwMode="auto">
            <a:xfrm>
              <a:off x="5983" y="698"/>
              <a:ext cx="6" cy="2"/>
            </a:xfrm>
            <a:custGeom>
              <a:avLst/>
              <a:gdLst>
                <a:gd name="T0" fmla="*/ 0 w 6"/>
                <a:gd name="T1" fmla="*/ 1 h 2"/>
                <a:gd name="T2" fmla="*/ 0 w 6"/>
                <a:gd name="T3" fmla="*/ 1 h 2"/>
                <a:gd name="T4" fmla="*/ 0 w 6"/>
                <a:gd name="T5" fmla="*/ 1 h 2"/>
                <a:gd name="T6" fmla="*/ 0 w 6"/>
                <a:gd name="T7" fmla="*/ 1 h 2"/>
                <a:gd name="T8" fmla="*/ 0 w 6"/>
                <a:gd name="T9" fmla="*/ 1 h 2"/>
                <a:gd name="T10" fmla="*/ 0 w 6"/>
                <a:gd name="T11" fmla="*/ 0 h 2"/>
                <a:gd name="T12" fmla="*/ 0 w 6"/>
                <a:gd name="T13" fmla="*/ 0 h 2"/>
                <a:gd name="T14" fmla="*/ 0 w 6"/>
                <a:gd name="T15" fmla="*/ 0 h 2"/>
                <a:gd name="T16" fmla="*/ 5 w 6"/>
                <a:gd name="T17" fmla="*/ 0 h 2"/>
                <a:gd name="T18" fmla="*/ 5 w 6"/>
                <a:gd name="T19" fmla="*/ 0 h 2"/>
                <a:gd name="T20" fmla="*/ 5 w 6"/>
                <a:gd name="T21" fmla="*/ 0 h 2"/>
                <a:gd name="T22" fmla="*/ 5 w 6"/>
                <a:gd name="T23" fmla="*/ 1 h 2"/>
                <a:gd name="T24" fmla="*/ 5 w 6"/>
                <a:gd name="T25" fmla="*/ 1 h 2"/>
                <a:gd name="T26" fmla="*/ 5 w 6"/>
                <a:gd name="T27" fmla="*/ 1 h 2"/>
                <a:gd name="T28" fmla="*/ 5 w 6"/>
                <a:gd name="T29" fmla="*/ 1 h 2"/>
                <a:gd name="T30" fmla="*/ 0 w 6"/>
                <a:gd name="T3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
                  <a:moveTo>
                    <a:pt x="0" y="1"/>
                  </a:moveTo>
                  <a:lnTo>
                    <a:pt x="0" y="1"/>
                  </a:lnTo>
                  <a:lnTo>
                    <a:pt x="0" y="1"/>
                  </a:lnTo>
                  <a:lnTo>
                    <a:pt x="0" y="1"/>
                  </a:lnTo>
                  <a:lnTo>
                    <a:pt x="0" y="1"/>
                  </a:lnTo>
                  <a:lnTo>
                    <a:pt x="0" y="0"/>
                  </a:lnTo>
                  <a:lnTo>
                    <a:pt x="0" y="0"/>
                  </a:lnTo>
                  <a:lnTo>
                    <a:pt x="0" y="0"/>
                  </a:lnTo>
                  <a:lnTo>
                    <a:pt x="5" y="0"/>
                  </a:lnTo>
                  <a:lnTo>
                    <a:pt x="5" y="0"/>
                  </a:lnTo>
                  <a:lnTo>
                    <a:pt x="5" y="0"/>
                  </a:lnTo>
                  <a:lnTo>
                    <a:pt x="5" y="1"/>
                  </a:lnTo>
                  <a:lnTo>
                    <a:pt x="5" y="1"/>
                  </a:lnTo>
                  <a:lnTo>
                    <a:pt x="5" y="1"/>
                  </a:lnTo>
                  <a:lnTo>
                    <a:pt x="5" y="1"/>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3" name="Freeform 199"/>
            <p:cNvSpPr>
              <a:spLocks/>
            </p:cNvSpPr>
            <p:nvPr/>
          </p:nvSpPr>
          <p:spPr bwMode="auto">
            <a:xfrm>
              <a:off x="5988" y="704"/>
              <a:ext cx="4" cy="2"/>
            </a:xfrm>
            <a:custGeom>
              <a:avLst/>
              <a:gdLst>
                <a:gd name="T0" fmla="*/ 3 w 4"/>
                <a:gd name="T1" fmla="*/ 0 h 2"/>
                <a:gd name="T2" fmla="*/ 3 w 4"/>
                <a:gd name="T3" fmla="*/ 0 h 2"/>
                <a:gd name="T4" fmla="*/ 3 w 4"/>
                <a:gd name="T5" fmla="*/ 0 h 2"/>
                <a:gd name="T6" fmla="*/ 2 w 4"/>
                <a:gd name="T7" fmla="*/ 0 h 2"/>
                <a:gd name="T8" fmla="*/ 2 w 4"/>
                <a:gd name="T9" fmla="*/ 1 h 2"/>
                <a:gd name="T10" fmla="*/ 2 w 4"/>
                <a:gd name="T11" fmla="*/ 1 h 2"/>
                <a:gd name="T12" fmla="*/ 1 w 4"/>
                <a:gd name="T13" fmla="*/ 1 h 2"/>
                <a:gd name="T14" fmla="*/ 1 w 4"/>
                <a:gd name="T15" fmla="*/ 1 h 2"/>
                <a:gd name="T16" fmla="*/ 0 w 4"/>
                <a:gd name="T17" fmla="*/ 1 h 2"/>
                <a:gd name="T18" fmla="*/ 0 w 4"/>
                <a:gd name="T19" fmla="*/ 1 h 2"/>
                <a:gd name="T20" fmla="*/ 0 w 4"/>
                <a:gd name="T21" fmla="*/ 1 h 2"/>
                <a:gd name="T22" fmla="*/ 1 w 4"/>
                <a:gd name="T23" fmla="*/ 1 h 2"/>
                <a:gd name="T24" fmla="*/ 1 w 4"/>
                <a:gd name="T25" fmla="*/ 1 h 2"/>
                <a:gd name="T26" fmla="*/ 2 w 4"/>
                <a:gd name="T27" fmla="*/ 0 h 2"/>
                <a:gd name="T28" fmla="*/ 2 w 4"/>
                <a:gd name="T29" fmla="*/ 0 h 2"/>
                <a:gd name="T30" fmla="*/ 2 w 4"/>
                <a:gd name="T31" fmla="*/ 0 h 2"/>
                <a:gd name="T32" fmla="*/ 3 w 4"/>
                <a:gd name="T33" fmla="*/ 0 h 2"/>
                <a:gd name="T34" fmla="*/ 3 w 4"/>
                <a:gd name="T35" fmla="*/ 0 h 2"/>
                <a:gd name="T36" fmla="*/ 3 w 4"/>
                <a:gd name="T3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 h="2">
                  <a:moveTo>
                    <a:pt x="3" y="0"/>
                  </a:moveTo>
                  <a:lnTo>
                    <a:pt x="3" y="0"/>
                  </a:lnTo>
                  <a:lnTo>
                    <a:pt x="3" y="0"/>
                  </a:lnTo>
                  <a:lnTo>
                    <a:pt x="2" y="0"/>
                  </a:lnTo>
                  <a:lnTo>
                    <a:pt x="2" y="1"/>
                  </a:lnTo>
                  <a:lnTo>
                    <a:pt x="2" y="1"/>
                  </a:lnTo>
                  <a:lnTo>
                    <a:pt x="1" y="1"/>
                  </a:lnTo>
                  <a:lnTo>
                    <a:pt x="1" y="1"/>
                  </a:lnTo>
                  <a:lnTo>
                    <a:pt x="0" y="1"/>
                  </a:lnTo>
                  <a:lnTo>
                    <a:pt x="0" y="1"/>
                  </a:lnTo>
                  <a:lnTo>
                    <a:pt x="0" y="1"/>
                  </a:lnTo>
                  <a:lnTo>
                    <a:pt x="1" y="1"/>
                  </a:lnTo>
                  <a:lnTo>
                    <a:pt x="1" y="1"/>
                  </a:lnTo>
                  <a:lnTo>
                    <a:pt x="2" y="0"/>
                  </a:lnTo>
                  <a:lnTo>
                    <a:pt x="2" y="0"/>
                  </a:lnTo>
                  <a:lnTo>
                    <a:pt x="2" y="0"/>
                  </a:lnTo>
                  <a:lnTo>
                    <a:pt x="3" y="0"/>
                  </a:lnTo>
                  <a:lnTo>
                    <a:pt x="3" y="0"/>
                  </a:lnTo>
                  <a:lnTo>
                    <a:pt x="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4" name="Freeform 200"/>
            <p:cNvSpPr>
              <a:spLocks/>
            </p:cNvSpPr>
            <p:nvPr/>
          </p:nvSpPr>
          <p:spPr bwMode="auto">
            <a:xfrm>
              <a:off x="5996" y="701"/>
              <a:ext cx="23" cy="4"/>
            </a:xfrm>
            <a:custGeom>
              <a:avLst/>
              <a:gdLst>
                <a:gd name="T0" fmla="*/ 22 w 23"/>
                <a:gd name="T1" fmla="*/ 0 h 4"/>
                <a:gd name="T2" fmla="*/ 21 w 23"/>
                <a:gd name="T3" fmla="*/ 0 h 4"/>
                <a:gd name="T4" fmla="*/ 0 w 23"/>
                <a:gd name="T5" fmla="*/ 3 h 4"/>
                <a:gd name="T6" fmla="*/ 1 w 23"/>
                <a:gd name="T7" fmla="*/ 3 h 4"/>
                <a:gd name="T8" fmla="*/ 22 w 23"/>
                <a:gd name="T9" fmla="*/ 0 h 4"/>
                <a:gd name="T10" fmla="*/ 22 w 23"/>
                <a:gd name="T11" fmla="*/ 0 h 4"/>
              </a:gdLst>
              <a:ahLst/>
              <a:cxnLst>
                <a:cxn ang="0">
                  <a:pos x="T0" y="T1"/>
                </a:cxn>
                <a:cxn ang="0">
                  <a:pos x="T2" y="T3"/>
                </a:cxn>
                <a:cxn ang="0">
                  <a:pos x="T4" y="T5"/>
                </a:cxn>
                <a:cxn ang="0">
                  <a:pos x="T6" y="T7"/>
                </a:cxn>
                <a:cxn ang="0">
                  <a:pos x="T8" y="T9"/>
                </a:cxn>
                <a:cxn ang="0">
                  <a:pos x="T10" y="T11"/>
                </a:cxn>
              </a:cxnLst>
              <a:rect l="0" t="0" r="r" b="b"/>
              <a:pathLst>
                <a:path w="23" h="4">
                  <a:moveTo>
                    <a:pt x="22" y="0"/>
                  </a:moveTo>
                  <a:lnTo>
                    <a:pt x="21" y="0"/>
                  </a:lnTo>
                  <a:lnTo>
                    <a:pt x="0" y="3"/>
                  </a:lnTo>
                  <a:lnTo>
                    <a:pt x="1" y="3"/>
                  </a:lnTo>
                  <a:lnTo>
                    <a:pt x="22" y="0"/>
                  </a:lnTo>
                  <a:lnTo>
                    <a:pt x="2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5" name="Freeform 201"/>
            <p:cNvSpPr>
              <a:spLocks/>
            </p:cNvSpPr>
            <p:nvPr/>
          </p:nvSpPr>
          <p:spPr bwMode="auto">
            <a:xfrm>
              <a:off x="6024" y="696"/>
              <a:ext cx="10" cy="6"/>
            </a:xfrm>
            <a:custGeom>
              <a:avLst/>
              <a:gdLst>
                <a:gd name="T0" fmla="*/ 6 w 10"/>
                <a:gd name="T1" fmla="*/ 0 h 6"/>
                <a:gd name="T2" fmla="*/ 6 w 10"/>
                <a:gd name="T3" fmla="*/ 5 h 6"/>
                <a:gd name="T4" fmla="*/ 0 w 10"/>
                <a:gd name="T5" fmla="*/ 5 h 6"/>
                <a:gd name="T6" fmla="*/ 0 w 10"/>
                <a:gd name="T7" fmla="*/ 0 h 6"/>
                <a:gd name="T8" fmla="*/ 6 w 10"/>
                <a:gd name="T9" fmla="*/ 0 h 6"/>
                <a:gd name="T10" fmla="*/ 7 w 10"/>
                <a:gd name="T11" fmla="*/ 5 h 6"/>
                <a:gd name="T12" fmla="*/ 6 w 10"/>
                <a:gd name="T13" fmla="*/ 0 h 6"/>
                <a:gd name="T14" fmla="*/ 9 w 10"/>
                <a:gd name="T15" fmla="*/ 0 h 6"/>
                <a:gd name="T16" fmla="*/ 7 w 10"/>
                <a:gd name="T17" fmla="*/ 5 h 6"/>
                <a:gd name="T18" fmla="*/ 6 w 10"/>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6">
                  <a:moveTo>
                    <a:pt x="6" y="0"/>
                  </a:moveTo>
                  <a:lnTo>
                    <a:pt x="6" y="5"/>
                  </a:lnTo>
                  <a:lnTo>
                    <a:pt x="0" y="5"/>
                  </a:lnTo>
                  <a:lnTo>
                    <a:pt x="0" y="0"/>
                  </a:lnTo>
                  <a:lnTo>
                    <a:pt x="6" y="0"/>
                  </a:lnTo>
                  <a:lnTo>
                    <a:pt x="7" y="5"/>
                  </a:lnTo>
                  <a:lnTo>
                    <a:pt x="6" y="0"/>
                  </a:lnTo>
                  <a:lnTo>
                    <a:pt x="9" y="0"/>
                  </a:lnTo>
                  <a:lnTo>
                    <a:pt x="7" y="5"/>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6" name="Freeform 202"/>
            <p:cNvSpPr>
              <a:spLocks/>
            </p:cNvSpPr>
            <p:nvPr/>
          </p:nvSpPr>
          <p:spPr bwMode="auto">
            <a:xfrm>
              <a:off x="6026" y="696"/>
              <a:ext cx="5" cy="3"/>
            </a:xfrm>
            <a:custGeom>
              <a:avLst/>
              <a:gdLst>
                <a:gd name="T0" fmla="*/ 0 w 5"/>
                <a:gd name="T1" fmla="*/ 1 h 3"/>
                <a:gd name="T2" fmla="*/ 0 w 5"/>
                <a:gd name="T3" fmla="*/ 1 h 3"/>
                <a:gd name="T4" fmla="*/ 4 w 5"/>
                <a:gd name="T5" fmla="*/ 0 h 3"/>
                <a:gd name="T6" fmla="*/ 4 w 5"/>
                <a:gd name="T7" fmla="*/ 0 h 3"/>
                <a:gd name="T8" fmla="*/ 0 w 5"/>
                <a:gd name="T9" fmla="*/ 2 h 3"/>
                <a:gd name="T10" fmla="*/ 0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0" y="1"/>
                  </a:moveTo>
                  <a:lnTo>
                    <a:pt x="0" y="1"/>
                  </a:lnTo>
                  <a:lnTo>
                    <a:pt x="4" y="0"/>
                  </a:lnTo>
                  <a:lnTo>
                    <a:pt x="4" y="0"/>
                  </a:lnTo>
                  <a:lnTo>
                    <a:pt x="0" y="2"/>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7" name="Freeform 203"/>
            <p:cNvSpPr>
              <a:spLocks/>
            </p:cNvSpPr>
            <p:nvPr/>
          </p:nvSpPr>
          <p:spPr bwMode="auto">
            <a:xfrm>
              <a:off x="5988" y="693"/>
              <a:ext cx="32" cy="5"/>
            </a:xfrm>
            <a:custGeom>
              <a:avLst/>
              <a:gdLst>
                <a:gd name="T0" fmla="*/ 1 w 32"/>
                <a:gd name="T1" fmla="*/ 2 h 5"/>
                <a:gd name="T2" fmla="*/ 1 w 32"/>
                <a:gd name="T3" fmla="*/ 2 h 5"/>
                <a:gd name="T4" fmla="*/ 31 w 32"/>
                <a:gd name="T5" fmla="*/ 0 h 5"/>
                <a:gd name="T6" fmla="*/ 31 w 32"/>
                <a:gd name="T7" fmla="*/ 2 h 5"/>
                <a:gd name="T8" fmla="*/ 1 w 32"/>
                <a:gd name="T9" fmla="*/ 4 h 5"/>
                <a:gd name="T10" fmla="*/ 0 w 32"/>
                <a:gd name="T11" fmla="*/ 2 h 5"/>
                <a:gd name="T12" fmla="*/ 1 w 32"/>
                <a:gd name="T13" fmla="*/ 4 h 5"/>
                <a:gd name="T14" fmla="*/ 0 w 32"/>
                <a:gd name="T15" fmla="*/ 4 h 5"/>
                <a:gd name="T16" fmla="*/ 0 w 32"/>
                <a:gd name="T17" fmla="*/ 2 h 5"/>
                <a:gd name="T18" fmla="*/ 1 w 3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5">
                  <a:moveTo>
                    <a:pt x="1" y="2"/>
                  </a:moveTo>
                  <a:lnTo>
                    <a:pt x="1" y="2"/>
                  </a:lnTo>
                  <a:lnTo>
                    <a:pt x="31" y="0"/>
                  </a:lnTo>
                  <a:lnTo>
                    <a:pt x="31" y="2"/>
                  </a:lnTo>
                  <a:lnTo>
                    <a:pt x="1" y="4"/>
                  </a:lnTo>
                  <a:lnTo>
                    <a:pt x="0" y="2"/>
                  </a:lnTo>
                  <a:lnTo>
                    <a:pt x="1" y="4"/>
                  </a:lnTo>
                  <a:lnTo>
                    <a:pt x="0" y="4"/>
                  </a:lnTo>
                  <a:lnTo>
                    <a:pt x="0" y="2"/>
                  </a:lnTo>
                  <a:lnTo>
                    <a:pt x="1"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8" name="Line 204"/>
            <p:cNvSpPr>
              <a:spLocks noChangeShapeType="1"/>
            </p:cNvSpPr>
            <p:nvPr/>
          </p:nvSpPr>
          <p:spPr bwMode="auto">
            <a:xfrm>
              <a:off x="5963" y="692"/>
              <a:ext cx="5" cy="2"/>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29" name="Freeform 205"/>
            <p:cNvSpPr>
              <a:spLocks/>
            </p:cNvSpPr>
            <p:nvPr/>
          </p:nvSpPr>
          <p:spPr bwMode="auto">
            <a:xfrm>
              <a:off x="5963" y="692"/>
              <a:ext cx="6" cy="3"/>
            </a:xfrm>
            <a:custGeom>
              <a:avLst/>
              <a:gdLst>
                <a:gd name="T0" fmla="*/ 0 w 6"/>
                <a:gd name="T1" fmla="*/ 0 h 3"/>
                <a:gd name="T2" fmla="*/ 5 w 6"/>
                <a:gd name="T3" fmla="*/ 2 h 3"/>
                <a:gd name="T4" fmla="*/ 0 w 6"/>
                <a:gd name="T5" fmla="*/ 0 h 3"/>
                <a:gd name="T6" fmla="*/ 5 w 6"/>
                <a:gd name="T7" fmla="*/ 2 h 3"/>
                <a:gd name="T8" fmla="*/ 0 w 6"/>
                <a:gd name="T9" fmla="*/ 0 h 3"/>
              </a:gdLst>
              <a:ahLst/>
              <a:cxnLst>
                <a:cxn ang="0">
                  <a:pos x="T0" y="T1"/>
                </a:cxn>
                <a:cxn ang="0">
                  <a:pos x="T2" y="T3"/>
                </a:cxn>
                <a:cxn ang="0">
                  <a:pos x="T4" y="T5"/>
                </a:cxn>
                <a:cxn ang="0">
                  <a:pos x="T6" y="T7"/>
                </a:cxn>
                <a:cxn ang="0">
                  <a:pos x="T8" y="T9"/>
                </a:cxn>
              </a:cxnLst>
              <a:rect l="0" t="0" r="r" b="b"/>
              <a:pathLst>
                <a:path w="6" h="3">
                  <a:moveTo>
                    <a:pt x="0" y="0"/>
                  </a:moveTo>
                  <a:lnTo>
                    <a:pt x="5" y="2"/>
                  </a:lnTo>
                  <a:lnTo>
                    <a:pt x="0" y="0"/>
                  </a:lnTo>
                  <a:lnTo>
                    <a:pt x="5"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0" name="Freeform 206"/>
            <p:cNvSpPr>
              <a:spLocks/>
            </p:cNvSpPr>
            <p:nvPr/>
          </p:nvSpPr>
          <p:spPr bwMode="auto">
            <a:xfrm>
              <a:off x="5961" y="689"/>
              <a:ext cx="3" cy="4"/>
            </a:xfrm>
            <a:custGeom>
              <a:avLst/>
              <a:gdLst>
                <a:gd name="T0" fmla="*/ 0 w 3"/>
                <a:gd name="T1" fmla="*/ 1 h 4"/>
                <a:gd name="T2" fmla="*/ 0 w 3"/>
                <a:gd name="T3" fmla="*/ 1 h 4"/>
                <a:gd name="T4" fmla="*/ 2 w 3"/>
                <a:gd name="T5" fmla="*/ 3 h 4"/>
                <a:gd name="T6" fmla="*/ 2 w 3"/>
                <a:gd name="T7" fmla="*/ 2 h 4"/>
                <a:gd name="T8" fmla="*/ 0 w 3"/>
                <a:gd name="T9" fmla="*/ 0 h 4"/>
                <a:gd name="T10" fmla="*/ 0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1"/>
                  </a:moveTo>
                  <a:lnTo>
                    <a:pt x="0" y="1"/>
                  </a:lnTo>
                  <a:lnTo>
                    <a:pt x="2" y="3"/>
                  </a:lnTo>
                  <a:lnTo>
                    <a:pt x="2" y="2"/>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1" name="Freeform 207"/>
            <p:cNvSpPr>
              <a:spLocks/>
            </p:cNvSpPr>
            <p:nvPr/>
          </p:nvSpPr>
          <p:spPr bwMode="auto">
            <a:xfrm>
              <a:off x="6082" y="731"/>
              <a:ext cx="46" cy="80"/>
            </a:xfrm>
            <a:custGeom>
              <a:avLst/>
              <a:gdLst>
                <a:gd name="T0" fmla="*/ 45 w 46"/>
                <a:gd name="T1" fmla="*/ 79 h 80"/>
                <a:gd name="T2" fmla="*/ 45 w 46"/>
                <a:gd name="T3" fmla="*/ 72 h 80"/>
                <a:gd name="T4" fmla="*/ 45 w 46"/>
                <a:gd name="T5" fmla="*/ 67 h 80"/>
                <a:gd name="T6" fmla="*/ 44 w 46"/>
                <a:gd name="T7" fmla="*/ 61 h 80"/>
                <a:gd name="T8" fmla="*/ 42 w 46"/>
                <a:gd name="T9" fmla="*/ 55 h 80"/>
                <a:gd name="T10" fmla="*/ 40 w 46"/>
                <a:gd name="T11" fmla="*/ 48 h 80"/>
                <a:gd name="T12" fmla="*/ 37 w 46"/>
                <a:gd name="T13" fmla="*/ 43 h 80"/>
                <a:gd name="T14" fmla="*/ 34 w 46"/>
                <a:gd name="T15" fmla="*/ 37 h 80"/>
                <a:gd name="T16" fmla="*/ 30 w 46"/>
                <a:gd name="T17" fmla="*/ 32 h 80"/>
                <a:gd name="T18" fmla="*/ 27 w 46"/>
                <a:gd name="T19" fmla="*/ 26 h 80"/>
                <a:gd name="T20" fmla="*/ 23 w 46"/>
                <a:gd name="T21" fmla="*/ 21 h 80"/>
                <a:gd name="T22" fmla="*/ 20 w 46"/>
                <a:gd name="T23" fmla="*/ 17 h 80"/>
                <a:gd name="T24" fmla="*/ 16 w 46"/>
                <a:gd name="T25" fmla="*/ 12 h 80"/>
                <a:gd name="T26" fmla="*/ 12 w 46"/>
                <a:gd name="T27" fmla="*/ 8 h 80"/>
                <a:gd name="T28" fmla="*/ 8 w 46"/>
                <a:gd name="T29" fmla="*/ 6 h 80"/>
                <a:gd name="T30" fmla="*/ 4 w 46"/>
                <a:gd name="T31" fmla="*/ 2 h 80"/>
                <a:gd name="T32" fmla="*/ 1 w 46"/>
                <a:gd name="T33" fmla="*/ 0 h 80"/>
                <a:gd name="T34" fmla="*/ 2 w 46"/>
                <a:gd name="T35" fmla="*/ 2 h 80"/>
                <a:gd name="T36" fmla="*/ 5 w 46"/>
                <a:gd name="T37" fmla="*/ 5 h 80"/>
                <a:gd name="T38" fmla="*/ 9 w 46"/>
                <a:gd name="T39" fmla="*/ 7 h 80"/>
                <a:gd name="T40" fmla="*/ 13 w 46"/>
                <a:gd name="T41" fmla="*/ 11 h 80"/>
                <a:gd name="T42" fmla="*/ 17 w 46"/>
                <a:gd name="T43" fmla="*/ 15 h 80"/>
                <a:gd name="T44" fmla="*/ 21 w 46"/>
                <a:gd name="T45" fmla="*/ 20 h 80"/>
                <a:gd name="T46" fmla="*/ 24 w 46"/>
                <a:gd name="T47" fmla="*/ 25 h 80"/>
                <a:gd name="T48" fmla="*/ 27 w 46"/>
                <a:gd name="T49" fmla="*/ 30 h 80"/>
                <a:gd name="T50" fmla="*/ 31 w 46"/>
                <a:gd name="T51" fmla="*/ 34 h 80"/>
                <a:gd name="T52" fmla="*/ 34 w 46"/>
                <a:gd name="T53" fmla="*/ 40 h 80"/>
                <a:gd name="T54" fmla="*/ 37 w 46"/>
                <a:gd name="T55" fmla="*/ 46 h 80"/>
                <a:gd name="T56" fmla="*/ 40 w 46"/>
                <a:gd name="T57" fmla="*/ 52 h 80"/>
                <a:gd name="T58" fmla="*/ 41 w 46"/>
                <a:gd name="T59" fmla="*/ 58 h 80"/>
                <a:gd name="T60" fmla="*/ 43 w 46"/>
                <a:gd name="T61" fmla="*/ 64 h 80"/>
                <a:gd name="T62" fmla="*/ 44 w 46"/>
                <a:gd name="T63" fmla="*/ 70 h 80"/>
                <a:gd name="T64" fmla="*/ 44 w 46"/>
                <a:gd name="T65" fmla="*/ 76 h 80"/>
                <a:gd name="T66" fmla="*/ 45 w 46"/>
                <a:gd name="T67"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80">
                  <a:moveTo>
                    <a:pt x="45" y="79"/>
                  </a:moveTo>
                  <a:lnTo>
                    <a:pt x="45" y="79"/>
                  </a:lnTo>
                  <a:lnTo>
                    <a:pt x="45" y="76"/>
                  </a:lnTo>
                  <a:lnTo>
                    <a:pt x="45" y="72"/>
                  </a:lnTo>
                  <a:lnTo>
                    <a:pt x="45" y="70"/>
                  </a:lnTo>
                  <a:lnTo>
                    <a:pt x="45" y="67"/>
                  </a:lnTo>
                  <a:lnTo>
                    <a:pt x="44" y="64"/>
                  </a:lnTo>
                  <a:lnTo>
                    <a:pt x="44" y="61"/>
                  </a:lnTo>
                  <a:lnTo>
                    <a:pt x="42" y="58"/>
                  </a:lnTo>
                  <a:lnTo>
                    <a:pt x="42" y="55"/>
                  </a:lnTo>
                  <a:lnTo>
                    <a:pt x="41" y="52"/>
                  </a:lnTo>
                  <a:lnTo>
                    <a:pt x="40" y="48"/>
                  </a:lnTo>
                  <a:lnTo>
                    <a:pt x="38" y="46"/>
                  </a:lnTo>
                  <a:lnTo>
                    <a:pt x="37" y="43"/>
                  </a:lnTo>
                  <a:lnTo>
                    <a:pt x="35" y="40"/>
                  </a:lnTo>
                  <a:lnTo>
                    <a:pt x="34" y="37"/>
                  </a:lnTo>
                  <a:lnTo>
                    <a:pt x="32" y="34"/>
                  </a:lnTo>
                  <a:lnTo>
                    <a:pt x="30" y="32"/>
                  </a:lnTo>
                  <a:lnTo>
                    <a:pt x="29" y="29"/>
                  </a:lnTo>
                  <a:lnTo>
                    <a:pt x="27" y="26"/>
                  </a:lnTo>
                  <a:lnTo>
                    <a:pt x="25" y="23"/>
                  </a:lnTo>
                  <a:lnTo>
                    <a:pt x="23" y="21"/>
                  </a:lnTo>
                  <a:lnTo>
                    <a:pt x="22" y="19"/>
                  </a:lnTo>
                  <a:lnTo>
                    <a:pt x="20" y="17"/>
                  </a:lnTo>
                  <a:lnTo>
                    <a:pt x="17" y="15"/>
                  </a:lnTo>
                  <a:lnTo>
                    <a:pt x="16" y="12"/>
                  </a:lnTo>
                  <a:lnTo>
                    <a:pt x="14" y="11"/>
                  </a:lnTo>
                  <a:lnTo>
                    <a:pt x="12" y="8"/>
                  </a:lnTo>
                  <a:lnTo>
                    <a:pt x="10" y="7"/>
                  </a:lnTo>
                  <a:lnTo>
                    <a:pt x="8" y="6"/>
                  </a:lnTo>
                  <a:lnTo>
                    <a:pt x="6" y="4"/>
                  </a:lnTo>
                  <a:lnTo>
                    <a:pt x="4" y="2"/>
                  </a:lnTo>
                  <a:lnTo>
                    <a:pt x="2" y="1"/>
                  </a:lnTo>
                  <a:lnTo>
                    <a:pt x="1" y="0"/>
                  </a:lnTo>
                  <a:lnTo>
                    <a:pt x="0" y="1"/>
                  </a:lnTo>
                  <a:lnTo>
                    <a:pt x="2" y="2"/>
                  </a:lnTo>
                  <a:lnTo>
                    <a:pt x="4" y="3"/>
                  </a:lnTo>
                  <a:lnTo>
                    <a:pt x="5" y="5"/>
                  </a:lnTo>
                  <a:lnTo>
                    <a:pt x="7" y="6"/>
                  </a:lnTo>
                  <a:lnTo>
                    <a:pt x="9" y="7"/>
                  </a:lnTo>
                  <a:lnTo>
                    <a:pt x="11" y="9"/>
                  </a:lnTo>
                  <a:lnTo>
                    <a:pt x="13" y="11"/>
                  </a:lnTo>
                  <a:lnTo>
                    <a:pt x="15" y="13"/>
                  </a:lnTo>
                  <a:lnTo>
                    <a:pt x="17" y="15"/>
                  </a:lnTo>
                  <a:lnTo>
                    <a:pt x="19" y="17"/>
                  </a:lnTo>
                  <a:lnTo>
                    <a:pt x="21" y="20"/>
                  </a:lnTo>
                  <a:lnTo>
                    <a:pt x="23" y="22"/>
                  </a:lnTo>
                  <a:lnTo>
                    <a:pt x="24" y="25"/>
                  </a:lnTo>
                  <a:lnTo>
                    <a:pt x="26" y="27"/>
                  </a:lnTo>
                  <a:lnTo>
                    <a:pt x="27" y="30"/>
                  </a:lnTo>
                  <a:lnTo>
                    <a:pt x="29" y="33"/>
                  </a:lnTo>
                  <a:lnTo>
                    <a:pt x="31" y="34"/>
                  </a:lnTo>
                  <a:lnTo>
                    <a:pt x="33" y="37"/>
                  </a:lnTo>
                  <a:lnTo>
                    <a:pt x="34" y="40"/>
                  </a:lnTo>
                  <a:lnTo>
                    <a:pt x="35" y="44"/>
                  </a:lnTo>
                  <a:lnTo>
                    <a:pt x="37" y="46"/>
                  </a:lnTo>
                  <a:lnTo>
                    <a:pt x="38" y="49"/>
                  </a:lnTo>
                  <a:lnTo>
                    <a:pt x="40" y="52"/>
                  </a:lnTo>
                  <a:lnTo>
                    <a:pt x="41" y="55"/>
                  </a:lnTo>
                  <a:lnTo>
                    <a:pt x="41" y="58"/>
                  </a:lnTo>
                  <a:lnTo>
                    <a:pt x="42" y="61"/>
                  </a:lnTo>
                  <a:lnTo>
                    <a:pt x="43" y="64"/>
                  </a:lnTo>
                  <a:lnTo>
                    <a:pt x="44" y="67"/>
                  </a:lnTo>
                  <a:lnTo>
                    <a:pt x="44" y="70"/>
                  </a:lnTo>
                  <a:lnTo>
                    <a:pt x="44" y="72"/>
                  </a:lnTo>
                  <a:lnTo>
                    <a:pt x="44" y="76"/>
                  </a:lnTo>
                  <a:lnTo>
                    <a:pt x="44" y="79"/>
                  </a:lnTo>
                  <a:lnTo>
                    <a:pt x="45" y="7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2" name="Freeform 208"/>
            <p:cNvSpPr>
              <a:spLocks/>
            </p:cNvSpPr>
            <p:nvPr/>
          </p:nvSpPr>
          <p:spPr bwMode="auto">
            <a:xfrm>
              <a:off x="6131" y="816"/>
              <a:ext cx="9" cy="34"/>
            </a:xfrm>
            <a:custGeom>
              <a:avLst/>
              <a:gdLst>
                <a:gd name="T0" fmla="*/ 8 w 9"/>
                <a:gd name="T1" fmla="*/ 33 h 34"/>
                <a:gd name="T2" fmla="*/ 8 w 9"/>
                <a:gd name="T3" fmla="*/ 33 h 34"/>
                <a:gd name="T4" fmla="*/ 7 w 9"/>
                <a:gd name="T5" fmla="*/ 32 h 34"/>
                <a:gd name="T6" fmla="*/ 7 w 9"/>
                <a:gd name="T7" fmla="*/ 32 h 34"/>
                <a:gd name="T8" fmla="*/ 6 w 9"/>
                <a:gd name="T9" fmla="*/ 31 h 34"/>
                <a:gd name="T10" fmla="*/ 6 w 9"/>
                <a:gd name="T11" fmla="*/ 31 h 34"/>
                <a:gd name="T12" fmla="*/ 5 w 9"/>
                <a:gd name="T13" fmla="*/ 30 h 34"/>
                <a:gd name="T14" fmla="*/ 4 w 9"/>
                <a:gd name="T15" fmla="*/ 29 h 34"/>
                <a:gd name="T16" fmla="*/ 4 w 9"/>
                <a:gd name="T17" fmla="*/ 28 h 34"/>
                <a:gd name="T18" fmla="*/ 3 w 9"/>
                <a:gd name="T19" fmla="*/ 26 h 34"/>
                <a:gd name="T20" fmla="*/ 2 w 9"/>
                <a:gd name="T21" fmla="*/ 25 h 34"/>
                <a:gd name="T22" fmla="*/ 1 w 9"/>
                <a:gd name="T23" fmla="*/ 23 h 34"/>
                <a:gd name="T24" fmla="*/ 1 w 9"/>
                <a:gd name="T25" fmla="*/ 20 h 34"/>
                <a:gd name="T26" fmla="*/ 1 w 9"/>
                <a:gd name="T27" fmla="*/ 17 h 34"/>
                <a:gd name="T28" fmla="*/ 1 w 9"/>
                <a:gd name="T29" fmla="*/ 14 h 34"/>
                <a:gd name="T30" fmla="*/ 1 w 9"/>
                <a:gd name="T31" fmla="*/ 9 h 34"/>
                <a:gd name="T32" fmla="*/ 1 w 9"/>
                <a:gd name="T33" fmla="*/ 5 h 34"/>
                <a:gd name="T34" fmla="*/ 1 w 9"/>
                <a:gd name="T35" fmla="*/ 0 h 34"/>
                <a:gd name="T36" fmla="*/ 1 w 9"/>
                <a:gd name="T37" fmla="*/ 0 h 34"/>
                <a:gd name="T38" fmla="*/ 0 w 9"/>
                <a:gd name="T39" fmla="*/ 5 h 34"/>
                <a:gd name="T40" fmla="*/ 0 w 9"/>
                <a:gd name="T41" fmla="*/ 9 h 34"/>
                <a:gd name="T42" fmla="*/ 0 w 9"/>
                <a:gd name="T43" fmla="*/ 14 h 34"/>
                <a:gd name="T44" fmla="*/ 0 w 9"/>
                <a:gd name="T45" fmla="*/ 17 h 34"/>
                <a:gd name="T46" fmla="*/ 1 w 9"/>
                <a:gd name="T47" fmla="*/ 20 h 34"/>
                <a:gd name="T48" fmla="*/ 1 w 9"/>
                <a:gd name="T49" fmla="*/ 23 h 34"/>
                <a:gd name="T50" fmla="*/ 1 w 9"/>
                <a:gd name="T51" fmla="*/ 25 h 34"/>
                <a:gd name="T52" fmla="*/ 2 w 9"/>
                <a:gd name="T53" fmla="*/ 27 h 34"/>
                <a:gd name="T54" fmla="*/ 3 w 9"/>
                <a:gd name="T55" fmla="*/ 29 h 34"/>
                <a:gd name="T56" fmla="*/ 4 w 9"/>
                <a:gd name="T57" fmla="*/ 30 h 34"/>
                <a:gd name="T58" fmla="*/ 4 w 9"/>
                <a:gd name="T59" fmla="*/ 31 h 34"/>
                <a:gd name="T60" fmla="*/ 6 w 9"/>
                <a:gd name="T61" fmla="*/ 32 h 34"/>
                <a:gd name="T62" fmla="*/ 6 w 9"/>
                <a:gd name="T63" fmla="*/ 32 h 34"/>
                <a:gd name="T64" fmla="*/ 7 w 9"/>
                <a:gd name="T65" fmla="*/ 33 h 34"/>
                <a:gd name="T66" fmla="*/ 7 w 9"/>
                <a:gd name="T67" fmla="*/ 33 h 34"/>
                <a:gd name="T68" fmla="*/ 8 w 9"/>
                <a:gd name="T69"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34">
                  <a:moveTo>
                    <a:pt x="8" y="33"/>
                  </a:moveTo>
                  <a:lnTo>
                    <a:pt x="8" y="33"/>
                  </a:lnTo>
                  <a:lnTo>
                    <a:pt x="7" y="32"/>
                  </a:lnTo>
                  <a:lnTo>
                    <a:pt x="7" y="32"/>
                  </a:lnTo>
                  <a:lnTo>
                    <a:pt x="6" y="31"/>
                  </a:lnTo>
                  <a:lnTo>
                    <a:pt x="6" y="31"/>
                  </a:lnTo>
                  <a:lnTo>
                    <a:pt x="5" y="30"/>
                  </a:lnTo>
                  <a:lnTo>
                    <a:pt x="4" y="29"/>
                  </a:lnTo>
                  <a:lnTo>
                    <a:pt x="4" y="28"/>
                  </a:lnTo>
                  <a:lnTo>
                    <a:pt x="3" y="26"/>
                  </a:lnTo>
                  <a:lnTo>
                    <a:pt x="2" y="25"/>
                  </a:lnTo>
                  <a:lnTo>
                    <a:pt x="1" y="23"/>
                  </a:lnTo>
                  <a:lnTo>
                    <a:pt x="1" y="20"/>
                  </a:lnTo>
                  <a:lnTo>
                    <a:pt x="1" y="17"/>
                  </a:lnTo>
                  <a:lnTo>
                    <a:pt x="1" y="14"/>
                  </a:lnTo>
                  <a:lnTo>
                    <a:pt x="1" y="9"/>
                  </a:lnTo>
                  <a:lnTo>
                    <a:pt x="1" y="5"/>
                  </a:lnTo>
                  <a:lnTo>
                    <a:pt x="1" y="0"/>
                  </a:lnTo>
                  <a:lnTo>
                    <a:pt x="1" y="0"/>
                  </a:lnTo>
                  <a:lnTo>
                    <a:pt x="0" y="5"/>
                  </a:lnTo>
                  <a:lnTo>
                    <a:pt x="0" y="9"/>
                  </a:lnTo>
                  <a:lnTo>
                    <a:pt x="0" y="14"/>
                  </a:lnTo>
                  <a:lnTo>
                    <a:pt x="0" y="17"/>
                  </a:lnTo>
                  <a:lnTo>
                    <a:pt x="1" y="20"/>
                  </a:lnTo>
                  <a:lnTo>
                    <a:pt x="1" y="23"/>
                  </a:lnTo>
                  <a:lnTo>
                    <a:pt x="1" y="25"/>
                  </a:lnTo>
                  <a:lnTo>
                    <a:pt x="2" y="27"/>
                  </a:lnTo>
                  <a:lnTo>
                    <a:pt x="3" y="29"/>
                  </a:lnTo>
                  <a:lnTo>
                    <a:pt x="4" y="30"/>
                  </a:lnTo>
                  <a:lnTo>
                    <a:pt x="4" y="31"/>
                  </a:lnTo>
                  <a:lnTo>
                    <a:pt x="6" y="32"/>
                  </a:lnTo>
                  <a:lnTo>
                    <a:pt x="6" y="32"/>
                  </a:lnTo>
                  <a:lnTo>
                    <a:pt x="7" y="33"/>
                  </a:lnTo>
                  <a:lnTo>
                    <a:pt x="7" y="33"/>
                  </a:lnTo>
                  <a:lnTo>
                    <a:pt x="8" y="3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3" name="Freeform 209"/>
            <p:cNvSpPr>
              <a:spLocks/>
            </p:cNvSpPr>
            <p:nvPr/>
          </p:nvSpPr>
          <p:spPr bwMode="auto">
            <a:xfrm>
              <a:off x="6146" y="816"/>
              <a:ext cx="34" cy="35"/>
            </a:xfrm>
            <a:custGeom>
              <a:avLst/>
              <a:gdLst>
                <a:gd name="T0" fmla="*/ 32 w 34"/>
                <a:gd name="T1" fmla="*/ 0 h 35"/>
                <a:gd name="T2" fmla="*/ 32 w 34"/>
                <a:gd name="T3" fmla="*/ 0 h 35"/>
                <a:gd name="T4" fmla="*/ 32 w 34"/>
                <a:gd name="T5" fmla="*/ 4 h 35"/>
                <a:gd name="T6" fmla="*/ 31 w 34"/>
                <a:gd name="T7" fmla="*/ 9 h 35"/>
                <a:gd name="T8" fmla="*/ 30 w 34"/>
                <a:gd name="T9" fmla="*/ 13 h 35"/>
                <a:gd name="T10" fmla="*/ 28 w 34"/>
                <a:gd name="T11" fmla="*/ 16 h 35"/>
                <a:gd name="T12" fmla="*/ 25 w 34"/>
                <a:gd name="T13" fmla="*/ 20 h 35"/>
                <a:gd name="T14" fmla="*/ 24 w 34"/>
                <a:gd name="T15" fmla="*/ 22 h 35"/>
                <a:gd name="T16" fmla="*/ 21 w 34"/>
                <a:gd name="T17" fmla="*/ 26 h 35"/>
                <a:gd name="T18" fmla="*/ 18 w 34"/>
                <a:gd name="T19" fmla="*/ 27 h 35"/>
                <a:gd name="T20" fmla="*/ 15 w 34"/>
                <a:gd name="T21" fmla="*/ 29 h 35"/>
                <a:gd name="T22" fmla="*/ 12 w 34"/>
                <a:gd name="T23" fmla="*/ 30 h 35"/>
                <a:gd name="T24" fmla="*/ 9 w 34"/>
                <a:gd name="T25" fmla="*/ 31 h 35"/>
                <a:gd name="T26" fmla="*/ 7 w 34"/>
                <a:gd name="T27" fmla="*/ 32 h 35"/>
                <a:gd name="T28" fmla="*/ 5 w 34"/>
                <a:gd name="T29" fmla="*/ 33 h 35"/>
                <a:gd name="T30" fmla="*/ 3 w 34"/>
                <a:gd name="T31" fmla="*/ 33 h 35"/>
                <a:gd name="T32" fmla="*/ 1 w 34"/>
                <a:gd name="T33" fmla="*/ 33 h 35"/>
                <a:gd name="T34" fmla="*/ 0 w 34"/>
                <a:gd name="T35" fmla="*/ 33 h 35"/>
                <a:gd name="T36" fmla="*/ 1 w 34"/>
                <a:gd name="T37" fmla="*/ 34 h 35"/>
                <a:gd name="T38" fmla="*/ 3 w 34"/>
                <a:gd name="T39" fmla="*/ 34 h 35"/>
                <a:gd name="T40" fmla="*/ 5 w 34"/>
                <a:gd name="T41" fmla="*/ 34 h 35"/>
                <a:gd name="T42" fmla="*/ 8 w 34"/>
                <a:gd name="T43" fmla="*/ 33 h 35"/>
                <a:gd name="T44" fmla="*/ 10 w 34"/>
                <a:gd name="T45" fmla="*/ 32 h 35"/>
                <a:gd name="T46" fmla="*/ 12 w 34"/>
                <a:gd name="T47" fmla="*/ 31 h 35"/>
                <a:gd name="T48" fmla="*/ 16 w 34"/>
                <a:gd name="T49" fmla="*/ 30 h 35"/>
                <a:gd name="T50" fmla="*/ 19 w 34"/>
                <a:gd name="T51" fmla="*/ 27 h 35"/>
                <a:gd name="T52" fmla="*/ 22 w 34"/>
                <a:gd name="T53" fmla="*/ 26 h 35"/>
                <a:gd name="T54" fmla="*/ 25 w 34"/>
                <a:gd name="T55" fmla="*/ 23 h 35"/>
                <a:gd name="T56" fmla="*/ 26 w 34"/>
                <a:gd name="T57" fmla="*/ 20 h 35"/>
                <a:gd name="T58" fmla="*/ 29 w 34"/>
                <a:gd name="T59" fmla="*/ 17 h 35"/>
                <a:gd name="T60" fmla="*/ 31 w 34"/>
                <a:gd name="T61" fmla="*/ 14 h 35"/>
                <a:gd name="T62" fmla="*/ 32 w 34"/>
                <a:gd name="T63" fmla="*/ 9 h 35"/>
                <a:gd name="T64" fmla="*/ 33 w 34"/>
                <a:gd name="T65" fmla="*/ 5 h 35"/>
                <a:gd name="T66" fmla="*/ 33 w 34"/>
                <a:gd name="T67" fmla="*/ 0 h 35"/>
                <a:gd name="T68" fmla="*/ 32 w 34"/>
                <a:gd name="T6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 h="35">
                  <a:moveTo>
                    <a:pt x="32" y="0"/>
                  </a:moveTo>
                  <a:lnTo>
                    <a:pt x="32" y="0"/>
                  </a:lnTo>
                  <a:lnTo>
                    <a:pt x="32" y="4"/>
                  </a:lnTo>
                  <a:lnTo>
                    <a:pt x="31" y="9"/>
                  </a:lnTo>
                  <a:lnTo>
                    <a:pt x="30" y="13"/>
                  </a:lnTo>
                  <a:lnTo>
                    <a:pt x="28" y="16"/>
                  </a:lnTo>
                  <a:lnTo>
                    <a:pt x="25" y="20"/>
                  </a:lnTo>
                  <a:lnTo>
                    <a:pt x="24" y="22"/>
                  </a:lnTo>
                  <a:lnTo>
                    <a:pt x="21" y="26"/>
                  </a:lnTo>
                  <a:lnTo>
                    <a:pt x="18" y="27"/>
                  </a:lnTo>
                  <a:lnTo>
                    <a:pt x="15" y="29"/>
                  </a:lnTo>
                  <a:lnTo>
                    <a:pt x="12" y="30"/>
                  </a:lnTo>
                  <a:lnTo>
                    <a:pt x="9" y="31"/>
                  </a:lnTo>
                  <a:lnTo>
                    <a:pt x="7" y="32"/>
                  </a:lnTo>
                  <a:lnTo>
                    <a:pt x="5" y="33"/>
                  </a:lnTo>
                  <a:lnTo>
                    <a:pt x="3" y="33"/>
                  </a:lnTo>
                  <a:lnTo>
                    <a:pt x="1" y="33"/>
                  </a:lnTo>
                  <a:lnTo>
                    <a:pt x="0" y="33"/>
                  </a:lnTo>
                  <a:lnTo>
                    <a:pt x="1" y="34"/>
                  </a:lnTo>
                  <a:lnTo>
                    <a:pt x="3" y="34"/>
                  </a:lnTo>
                  <a:lnTo>
                    <a:pt x="5" y="34"/>
                  </a:lnTo>
                  <a:lnTo>
                    <a:pt x="8" y="33"/>
                  </a:lnTo>
                  <a:lnTo>
                    <a:pt x="10" y="32"/>
                  </a:lnTo>
                  <a:lnTo>
                    <a:pt x="12" y="31"/>
                  </a:lnTo>
                  <a:lnTo>
                    <a:pt x="16" y="30"/>
                  </a:lnTo>
                  <a:lnTo>
                    <a:pt x="19" y="27"/>
                  </a:lnTo>
                  <a:lnTo>
                    <a:pt x="22" y="26"/>
                  </a:lnTo>
                  <a:lnTo>
                    <a:pt x="25" y="23"/>
                  </a:lnTo>
                  <a:lnTo>
                    <a:pt x="26" y="20"/>
                  </a:lnTo>
                  <a:lnTo>
                    <a:pt x="29" y="17"/>
                  </a:lnTo>
                  <a:lnTo>
                    <a:pt x="31" y="14"/>
                  </a:lnTo>
                  <a:lnTo>
                    <a:pt x="32" y="9"/>
                  </a:lnTo>
                  <a:lnTo>
                    <a:pt x="33" y="5"/>
                  </a:lnTo>
                  <a:lnTo>
                    <a:pt x="33" y="0"/>
                  </a:lnTo>
                  <a:lnTo>
                    <a:pt x="32"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4" name="Freeform 210"/>
            <p:cNvSpPr>
              <a:spLocks/>
            </p:cNvSpPr>
            <p:nvPr/>
          </p:nvSpPr>
          <p:spPr bwMode="auto">
            <a:xfrm>
              <a:off x="6155" y="766"/>
              <a:ext cx="25" cy="45"/>
            </a:xfrm>
            <a:custGeom>
              <a:avLst/>
              <a:gdLst>
                <a:gd name="T0" fmla="*/ 0 w 25"/>
                <a:gd name="T1" fmla="*/ 1 h 45"/>
                <a:gd name="T2" fmla="*/ 0 w 25"/>
                <a:gd name="T3" fmla="*/ 1 h 45"/>
                <a:gd name="T4" fmla="*/ 4 w 25"/>
                <a:gd name="T5" fmla="*/ 4 h 45"/>
                <a:gd name="T6" fmla="*/ 6 w 25"/>
                <a:gd name="T7" fmla="*/ 7 h 45"/>
                <a:gd name="T8" fmla="*/ 10 w 25"/>
                <a:gd name="T9" fmla="*/ 10 h 45"/>
                <a:gd name="T10" fmla="*/ 12 w 25"/>
                <a:gd name="T11" fmla="*/ 11 h 45"/>
                <a:gd name="T12" fmla="*/ 14 w 25"/>
                <a:gd name="T13" fmla="*/ 14 h 45"/>
                <a:gd name="T14" fmla="*/ 16 w 25"/>
                <a:gd name="T15" fmla="*/ 17 h 45"/>
                <a:gd name="T16" fmla="*/ 18 w 25"/>
                <a:gd name="T17" fmla="*/ 18 h 45"/>
                <a:gd name="T18" fmla="*/ 20 w 25"/>
                <a:gd name="T19" fmla="*/ 21 h 45"/>
                <a:gd name="T20" fmla="*/ 20 w 25"/>
                <a:gd name="T21" fmla="*/ 23 h 45"/>
                <a:gd name="T22" fmla="*/ 21 w 25"/>
                <a:gd name="T23" fmla="*/ 25 h 45"/>
                <a:gd name="T24" fmla="*/ 21 w 25"/>
                <a:gd name="T25" fmla="*/ 27 h 45"/>
                <a:gd name="T26" fmla="*/ 22 w 25"/>
                <a:gd name="T27" fmla="*/ 30 h 45"/>
                <a:gd name="T28" fmla="*/ 23 w 25"/>
                <a:gd name="T29" fmla="*/ 33 h 45"/>
                <a:gd name="T30" fmla="*/ 23 w 25"/>
                <a:gd name="T31" fmla="*/ 36 h 45"/>
                <a:gd name="T32" fmla="*/ 23 w 25"/>
                <a:gd name="T33" fmla="*/ 40 h 45"/>
                <a:gd name="T34" fmla="*/ 23 w 25"/>
                <a:gd name="T35" fmla="*/ 44 h 45"/>
                <a:gd name="T36" fmla="*/ 24 w 25"/>
                <a:gd name="T37" fmla="*/ 44 h 45"/>
                <a:gd name="T38" fmla="*/ 24 w 25"/>
                <a:gd name="T39" fmla="*/ 40 h 45"/>
                <a:gd name="T40" fmla="*/ 24 w 25"/>
                <a:gd name="T41" fmla="*/ 36 h 45"/>
                <a:gd name="T42" fmla="*/ 24 w 25"/>
                <a:gd name="T43" fmla="*/ 33 h 45"/>
                <a:gd name="T44" fmla="*/ 23 w 25"/>
                <a:gd name="T45" fmla="*/ 30 h 45"/>
                <a:gd name="T46" fmla="*/ 23 w 25"/>
                <a:gd name="T47" fmla="*/ 27 h 45"/>
                <a:gd name="T48" fmla="*/ 22 w 25"/>
                <a:gd name="T49" fmla="*/ 25 h 45"/>
                <a:gd name="T50" fmla="*/ 21 w 25"/>
                <a:gd name="T51" fmla="*/ 22 h 45"/>
                <a:gd name="T52" fmla="*/ 20 w 25"/>
                <a:gd name="T53" fmla="*/ 20 h 45"/>
                <a:gd name="T54" fmla="*/ 19 w 25"/>
                <a:gd name="T55" fmla="*/ 18 h 45"/>
                <a:gd name="T56" fmla="*/ 17 w 25"/>
                <a:gd name="T57" fmla="*/ 16 h 45"/>
                <a:gd name="T58" fmla="*/ 15 w 25"/>
                <a:gd name="T59" fmla="*/ 14 h 45"/>
                <a:gd name="T60" fmla="*/ 12 w 25"/>
                <a:gd name="T61" fmla="*/ 11 h 45"/>
                <a:gd name="T62" fmla="*/ 10 w 25"/>
                <a:gd name="T63" fmla="*/ 9 h 45"/>
                <a:gd name="T64" fmla="*/ 7 w 25"/>
                <a:gd name="T65" fmla="*/ 6 h 45"/>
                <a:gd name="T66" fmla="*/ 4 w 25"/>
                <a:gd name="T67" fmla="*/ 4 h 45"/>
                <a:gd name="T68" fmla="*/ 0 w 25"/>
                <a:gd name="T69" fmla="*/ 0 h 45"/>
                <a:gd name="T70" fmla="*/ 0 w 25"/>
                <a:gd name="T7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45">
                  <a:moveTo>
                    <a:pt x="0" y="1"/>
                  </a:moveTo>
                  <a:lnTo>
                    <a:pt x="0" y="1"/>
                  </a:lnTo>
                  <a:lnTo>
                    <a:pt x="4" y="4"/>
                  </a:lnTo>
                  <a:lnTo>
                    <a:pt x="6" y="7"/>
                  </a:lnTo>
                  <a:lnTo>
                    <a:pt x="10" y="10"/>
                  </a:lnTo>
                  <a:lnTo>
                    <a:pt x="12" y="11"/>
                  </a:lnTo>
                  <a:lnTo>
                    <a:pt x="14" y="14"/>
                  </a:lnTo>
                  <a:lnTo>
                    <a:pt x="16" y="17"/>
                  </a:lnTo>
                  <a:lnTo>
                    <a:pt x="18" y="18"/>
                  </a:lnTo>
                  <a:lnTo>
                    <a:pt x="20" y="21"/>
                  </a:lnTo>
                  <a:lnTo>
                    <a:pt x="20" y="23"/>
                  </a:lnTo>
                  <a:lnTo>
                    <a:pt x="21" y="25"/>
                  </a:lnTo>
                  <a:lnTo>
                    <a:pt x="21" y="27"/>
                  </a:lnTo>
                  <a:lnTo>
                    <a:pt x="22" y="30"/>
                  </a:lnTo>
                  <a:lnTo>
                    <a:pt x="23" y="33"/>
                  </a:lnTo>
                  <a:lnTo>
                    <a:pt x="23" y="36"/>
                  </a:lnTo>
                  <a:lnTo>
                    <a:pt x="23" y="40"/>
                  </a:lnTo>
                  <a:lnTo>
                    <a:pt x="23" y="44"/>
                  </a:lnTo>
                  <a:lnTo>
                    <a:pt x="24" y="44"/>
                  </a:lnTo>
                  <a:lnTo>
                    <a:pt x="24" y="40"/>
                  </a:lnTo>
                  <a:lnTo>
                    <a:pt x="24" y="36"/>
                  </a:lnTo>
                  <a:lnTo>
                    <a:pt x="24" y="33"/>
                  </a:lnTo>
                  <a:lnTo>
                    <a:pt x="23" y="30"/>
                  </a:lnTo>
                  <a:lnTo>
                    <a:pt x="23" y="27"/>
                  </a:lnTo>
                  <a:lnTo>
                    <a:pt x="22" y="25"/>
                  </a:lnTo>
                  <a:lnTo>
                    <a:pt x="21" y="22"/>
                  </a:lnTo>
                  <a:lnTo>
                    <a:pt x="20" y="20"/>
                  </a:lnTo>
                  <a:lnTo>
                    <a:pt x="19" y="18"/>
                  </a:lnTo>
                  <a:lnTo>
                    <a:pt x="17" y="16"/>
                  </a:lnTo>
                  <a:lnTo>
                    <a:pt x="15" y="14"/>
                  </a:lnTo>
                  <a:lnTo>
                    <a:pt x="12" y="11"/>
                  </a:lnTo>
                  <a:lnTo>
                    <a:pt x="10" y="9"/>
                  </a:lnTo>
                  <a:lnTo>
                    <a:pt x="7" y="6"/>
                  </a:lnTo>
                  <a:lnTo>
                    <a:pt x="4" y="4"/>
                  </a:lnTo>
                  <a:lnTo>
                    <a:pt x="0"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5" name="Freeform 211"/>
            <p:cNvSpPr>
              <a:spLocks/>
            </p:cNvSpPr>
            <p:nvPr/>
          </p:nvSpPr>
          <p:spPr bwMode="auto">
            <a:xfrm>
              <a:off x="6139" y="762"/>
              <a:ext cx="10" cy="3"/>
            </a:xfrm>
            <a:custGeom>
              <a:avLst/>
              <a:gdLst>
                <a:gd name="T0" fmla="*/ 0 w 10"/>
                <a:gd name="T1" fmla="*/ 2 h 3"/>
                <a:gd name="T2" fmla="*/ 0 w 10"/>
                <a:gd name="T3" fmla="*/ 2 h 3"/>
                <a:gd name="T4" fmla="*/ 0 w 10"/>
                <a:gd name="T5" fmla="*/ 2 h 3"/>
                <a:gd name="T6" fmla="*/ 0 w 10"/>
                <a:gd name="T7" fmla="*/ 2 h 3"/>
                <a:gd name="T8" fmla="*/ 1 w 10"/>
                <a:gd name="T9" fmla="*/ 2 h 3"/>
                <a:gd name="T10" fmla="*/ 1 w 10"/>
                <a:gd name="T11" fmla="*/ 2 h 3"/>
                <a:gd name="T12" fmla="*/ 1 w 10"/>
                <a:gd name="T13" fmla="*/ 2 h 3"/>
                <a:gd name="T14" fmla="*/ 1 w 10"/>
                <a:gd name="T15" fmla="*/ 1 h 3"/>
                <a:gd name="T16" fmla="*/ 2 w 10"/>
                <a:gd name="T17" fmla="*/ 1 h 3"/>
                <a:gd name="T18" fmla="*/ 2 w 10"/>
                <a:gd name="T19" fmla="*/ 1 h 3"/>
                <a:gd name="T20" fmla="*/ 3 w 10"/>
                <a:gd name="T21" fmla="*/ 1 h 3"/>
                <a:gd name="T22" fmla="*/ 3 w 10"/>
                <a:gd name="T23" fmla="*/ 1 h 3"/>
                <a:gd name="T24" fmla="*/ 4 w 10"/>
                <a:gd name="T25" fmla="*/ 0 h 3"/>
                <a:gd name="T26" fmla="*/ 5 w 10"/>
                <a:gd name="T27" fmla="*/ 0 h 3"/>
                <a:gd name="T28" fmla="*/ 6 w 10"/>
                <a:gd name="T29" fmla="*/ 1 h 3"/>
                <a:gd name="T30" fmla="*/ 7 w 10"/>
                <a:gd name="T31" fmla="*/ 1 h 3"/>
                <a:gd name="T32" fmla="*/ 9 w 10"/>
                <a:gd name="T33" fmla="*/ 1 h 3"/>
                <a:gd name="T34" fmla="*/ 9 w 10"/>
                <a:gd name="T35" fmla="*/ 1 h 3"/>
                <a:gd name="T36" fmla="*/ 8 w 10"/>
                <a:gd name="T37" fmla="*/ 1 h 3"/>
                <a:gd name="T38" fmla="*/ 6 w 10"/>
                <a:gd name="T39" fmla="*/ 0 h 3"/>
                <a:gd name="T40" fmla="*/ 5 w 10"/>
                <a:gd name="T41" fmla="*/ 0 h 3"/>
                <a:gd name="T42" fmla="*/ 4 w 10"/>
                <a:gd name="T43" fmla="*/ 0 h 3"/>
                <a:gd name="T44" fmla="*/ 3 w 10"/>
                <a:gd name="T45" fmla="*/ 0 h 3"/>
                <a:gd name="T46" fmla="*/ 2 w 10"/>
                <a:gd name="T47" fmla="*/ 0 h 3"/>
                <a:gd name="T48" fmla="*/ 2 w 10"/>
                <a:gd name="T49" fmla="*/ 1 h 3"/>
                <a:gd name="T50" fmla="*/ 1 w 10"/>
                <a:gd name="T51" fmla="*/ 1 h 3"/>
                <a:gd name="T52" fmla="*/ 1 w 10"/>
                <a:gd name="T53" fmla="*/ 1 h 3"/>
                <a:gd name="T54" fmla="*/ 0 w 10"/>
                <a:gd name="T55" fmla="*/ 1 h 3"/>
                <a:gd name="T56" fmla="*/ 0 w 10"/>
                <a:gd name="T57" fmla="*/ 2 h 3"/>
                <a:gd name="T58" fmla="*/ 0 w 10"/>
                <a:gd name="T59" fmla="*/ 2 h 3"/>
                <a:gd name="T60" fmla="*/ 1 w 10"/>
                <a:gd name="T61" fmla="*/ 2 h 3"/>
                <a:gd name="T62" fmla="*/ 1 w 10"/>
                <a:gd name="T63" fmla="*/ 2 h 3"/>
                <a:gd name="T64" fmla="*/ 1 w 10"/>
                <a:gd name="T65" fmla="*/ 2 h 3"/>
                <a:gd name="T66" fmla="*/ 1 w 10"/>
                <a:gd name="T67" fmla="*/ 1 h 3"/>
                <a:gd name="T68" fmla="*/ 1 w 10"/>
                <a:gd name="T69" fmla="*/ 2 h 3"/>
                <a:gd name="T70" fmla="*/ 1 w 10"/>
                <a:gd name="T71" fmla="*/ 1 h 3"/>
                <a:gd name="T72" fmla="*/ 0 w 10"/>
                <a:gd name="T73"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 h="3">
                  <a:moveTo>
                    <a:pt x="0" y="2"/>
                  </a:moveTo>
                  <a:lnTo>
                    <a:pt x="0" y="2"/>
                  </a:lnTo>
                  <a:lnTo>
                    <a:pt x="0" y="2"/>
                  </a:lnTo>
                  <a:lnTo>
                    <a:pt x="0" y="2"/>
                  </a:lnTo>
                  <a:lnTo>
                    <a:pt x="1" y="2"/>
                  </a:lnTo>
                  <a:lnTo>
                    <a:pt x="1" y="2"/>
                  </a:lnTo>
                  <a:lnTo>
                    <a:pt x="1" y="2"/>
                  </a:lnTo>
                  <a:lnTo>
                    <a:pt x="1" y="1"/>
                  </a:lnTo>
                  <a:lnTo>
                    <a:pt x="2" y="1"/>
                  </a:lnTo>
                  <a:lnTo>
                    <a:pt x="2" y="1"/>
                  </a:lnTo>
                  <a:lnTo>
                    <a:pt x="3" y="1"/>
                  </a:lnTo>
                  <a:lnTo>
                    <a:pt x="3" y="1"/>
                  </a:lnTo>
                  <a:lnTo>
                    <a:pt x="4" y="0"/>
                  </a:lnTo>
                  <a:lnTo>
                    <a:pt x="5" y="0"/>
                  </a:lnTo>
                  <a:lnTo>
                    <a:pt x="6" y="1"/>
                  </a:lnTo>
                  <a:lnTo>
                    <a:pt x="7" y="1"/>
                  </a:lnTo>
                  <a:lnTo>
                    <a:pt x="9" y="1"/>
                  </a:lnTo>
                  <a:lnTo>
                    <a:pt x="9" y="1"/>
                  </a:lnTo>
                  <a:lnTo>
                    <a:pt x="8" y="1"/>
                  </a:lnTo>
                  <a:lnTo>
                    <a:pt x="6" y="0"/>
                  </a:lnTo>
                  <a:lnTo>
                    <a:pt x="5" y="0"/>
                  </a:lnTo>
                  <a:lnTo>
                    <a:pt x="4" y="0"/>
                  </a:lnTo>
                  <a:lnTo>
                    <a:pt x="3" y="0"/>
                  </a:lnTo>
                  <a:lnTo>
                    <a:pt x="2" y="0"/>
                  </a:lnTo>
                  <a:lnTo>
                    <a:pt x="2" y="1"/>
                  </a:lnTo>
                  <a:lnTo>
                    <a:pt x="1" y="1"/>
                  </a:lnTo>
                  <a:lnTo>
                    <a:pt x="1" y="1"/>
                  </a:lnTo>
                  <a:lnTo>
                    <a:pt x="0" y="1"/>
                  </a:lnTo>
                  <a:lnTo>
                    <a:pt x="0" y="2"/>
                  </a:lnTo>
                  <a:lnTo>
                    <a:pt x="0" y="2"/>
                  </a:lnTo>
                  <a:lnTo>
                    <a:pt x="1" y="2"/>
                  </a:lnTo>
                  <a:lnTo>
                    <a:pt x="1" y="2"/>
                  </a:lnTo>
                  <a:lnTo>
                    <a:pt x="1" y="2"/>
                  </a:lnTo>
                  <a:lnTo>
                    <a:pt x="1" y="1"/>
                  </a:lnTo>
                  <a:lnTo>
                    <a:pt x="1" y="2"/>
                  </a:lnTo>
                  <a:lnTo>
                    <a:pt x="1" y="1"/>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6" name="Freeform 212"/>
            <p:cNvSpPr>
              <a:spLocks/>
            </p:cNvSpPr>
            <p:nvPr/>
          </p:nvSpPr>
          <p:spPr bwMode="auto">
            <a:xfrm>
              <a:off x="6110" y="749"/>
              <a:ext cx="25" cy="14"/>
            </a:xfrm>
            <a:custGeom>
              <a:avLst/>
              <a:gdLst>
                <a:gd name="T0" fmla="*/ 0 w 25"/>
                <a:gd name="T1" fmla="*/ 1 h 14"/>
                <a:gd name="T2" fmla="*/ 0 w 25"/>
                <a:gd name="T3" fmla="*/ 1 h 14"/>
                <a:gd name="T4" fmla="*/ 1 w 25"/>
                <a:gd name="T5" fmla="*/ 2 h 14"/>
                <a:gd name="T6" fmla="*/ 3 w 25"/>
                <a:gd name="T7" fmla="*/ 3 h 14"/>
                <a:gd name="T8" fmla="*/ 4 w 25"/>
                <a:gd name="T9" fmla="*/ 4 h 14"/>
                <a:gd name="T10" fmla="*/ 5 w 25"/>
                <a:gd name="T11" fmla="*/ 5 h 14"/>
                <a:gd name="T12" fmla="*/ 7 w 25"/>
                <a:gd name="T13" fmla="*/ 5 h 14"/>
                <a:gd name="T14" fmla="*/ 9 w 25"/>
                <a:gd name="T15" fmla="*/ 6 h 14"/>
                <a:gd name="T16" fmla="*/ 10 w 25"/>
                <a:gd name="T17" fmla="*/ 7 h 14"/>
                <a:gd name="T18" fmla="*/ 12 w 25"/>
                <a:gd name="T19" fmla="*/ 8 h 14"/>
                <a:gd name="T20" fmla="*/ 14 w 25"/>
                <a:gd name="T21" fmla="*/ 9 h 14"/>
                <a:gd name="T22" fmla="*/ 15 w 25"/>
                <a:gd name="T23" fmla="*/ 9 h 14"/>
                <a:gd name="T24" fmla="*/ 17 w 25"/>
                <a:gd name="T25" fmla="*/ 10 h 14"/>
                <a:gd name="T26" fmla="*/ 19 w 25"/>
                <a:gd name="T27" fmla="*/ 10 h 14"/>
                <a:gd name="T28" fmla="*/ 20 w 25"/>
                <a:gd name="T29" fmla="*/ 11 h 14"/>
                <a:gd name="T30" fmla="*/ 21 w 25"/>
                <a:gd name="T31" fmla="*/ 12 h 14"/>
                <a:gd name="T32" fmla="*/ 22 w 25"/>
                <a:gd name="T33" fmla="*/ 12 h 14"/>
                <a:gd name="T34" fmla="*/ 23 w 25"/>
                <a:gd name="T35" fmla="*/ 13 h 14"/>
                <a:gd name="T36" fmla="*/ 24 w 25"/>
                <a:gd name="T37" fmla="*/ 12 h 14"/>
                <a:gd name="T38" fmla="*/ 23 w 25"/>
                <a:gd name="T39" fmla="*/ 12 h 14"/>
                <a:gd name="T40" fmla="*/ 21 w 25"/>
                <a:gd name="T41" fmla="*/ 12 h 14"/>
                <a:gd name="T42" fmla="*/ 20 w 25"/>
                <a:gd name="T43" fmla="*/ 10 h 14"/>
                <a:gd name="T44" fmla="*/ 19 w 25"/>
                <a:gd name="T45" fmla="*/ 10 h 14"/>
                <a:gd name="T46" fmla="*/ 18 w 25"/>
                <a:gd name="T47" fmla="*/ 9 h 14"/>
                <a:gd name="T48" fmla="*/ 16 w 25"/>
                <a:gd name="T49" fmla="*/ 9 h 14"/>
                <a:gd name="T50" fmla="*/ 14 w 25"/>
                <a:gd name="T51" fmla="*/ 8 h 14"/>
                <a:gd name="T52" fmla="*/ 12 w 25"/>
                <a:gd name="T53" fmla="*/ 7 h 14"/>
                <a:gd name="T54" fmla="*/ 11 w 25"/>
                <a:gd name="T55" fmla="*/ 7 h 14"/>
                <a:gd name="T56" fmla="*/ 9 w 25"/>
                <a:gd name="T57" fmla="*/ 6 h 14"/>
                <a:gd name="T58" fmla="*/ 8 w 25"/>
                <a:gd name="T59" fmla="*/ 5 h 14"/>
                <a:gd name="T60" fmla="*/ 6 w 25"/>
                <a:gd name="T61" fmla="*/ 4 h 14"/>
                <a:gd name="T62" fmla="*/ 4 w 25"/>
                <a:gd name="T63" fmla="*/ 3 h 14"/>
                <a:gd name="T64" fmla="*/ 3 w 25"/>
                <a:gd name="T65" fmla="*/ 2 h 14"/>
                <a:gd name="T66" fmla="*/ 2 w 25"/>
                <a:gd name="T67" fmla="*/ 1 h 14"/>
                <a:gd name="T68" fmla="*/ 1 w 25"/>
                <a:gd name="T69" fmla="*/ 0 h 14"/>
                <a:gd name="T70" fmla="*/ 0 w 25"/>
                <a:gd name="T7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 h="14">
                  <a:moveTo>
                    <a:pt x="0" y="1"/>
                  </a:moveTo>
                  <a:lnTo>
                    <a:pt x="0" y="1"/>
                  </a:lnTo>
                  <a:lnTo>
                    <a:pt x="1" y="2"/>
                  </a:lnTo>
                  <a:lnTo>
                    <a:pt x="3" y="3"/>
                  </a:lnTo>
                  <a:lnTo>
                    <a:pt x="4" y="4"/>
                  </a:lnTo>
                  <a:lnTo>
                    <a:pt x="5" y="5"/>
                  </a:lnTo>
                  <a:lnTo>
                    <a:pt x="7" y="5"/>
                  </a:lnTo>
                  <a:lnTo>
                    <a:pt x="9" y="6"/>
                  </a:lnTo>
                  <a:lnTo>
                    <a:pt x="10" y="7"/>
                  </a:lnTo>
                  <a:lnTo>
                    <a:pt x="12" y="8"/>
                  </a:lnTo>
                  <a:lnTo>
                    <a:pt x="14" y="9"/>
                  </a:lnTo>
                  <a:lnTo>
                    <a:pt x="15" y="9"/>
                  </a:lnTo>
                  <a:lnTo>
                    <a:pt x="17" y="10"/>
                  </a:lnTo>
                  <a:lnTo>
                    <a:pt x="19" y="10"/>
                  </a:lnTo>
                  <a:lnTo>
                    <a:pt x="20" y="11"/>
                  </a:lnTo>
                  <a:lnTo>
                    <a:pt x="21" y="12"/>
                  </a:lnTo>
                  <a:lnTo>
                    <a:pt x="22" y="12"/>
                  </a:lnTo>
                  <a:lnTo>
                    <a:pt x="23" y="13"/>
                  </a:lnTo>
                  <a:lnTo>
                    <a:pt x="24" y="12"/>
                  </a:lnTo>
                  <a:lnTo>
                    <a:pt x="23" y="12"/>
                  </a:lnTo>
                  <a:lnTo>
                    <a:pt x="21" y="12"/>
                  </a:lnTo>
                  <a:lnTo>
                    <a:pt x="20" y="10"/>
                  </a:lnTo>
                  <a:lnTo>
                    <a:pt x="19" y="10"/>
                  </a:lnTo>
                  <a:lnTo>
                    <a:pt x="18" y="9"/>
                  </a:lnTo>
                  <a:lnTo>
                    <a:pt x="16" y="9"/>
                  </a:lnTo>
                  <a:lnTo>
                    <a:pt x="14" y="8"/>
                  </a:lnTo>
                  <a:lnTo>
                    <a:pt x="12" y="7"/>
                  </a:lnTo>
                  <a:lnTo>
                    <a:pt x="11" y="7"/>
                  </a:lnTo>
                  <a:lnTo>
                    <a:pt x="9" y="6"/>
                  </a:lnTo>
                  <a:lnTo>
                    <a:pt x="8" y="5"/>
                  </a:lnTo>
                  <a:lnTo>
                    <a:pt x="6" y="4"/>
                  </a:lnTo>
                  <a:lnTo>
                    <a:pt x="4" y="3"/>
                  </a:lnTo>
                  <a:lnTo>
                    <a:pt x="3" y="2"/>
                  </a:lnTo>
                  <a:lnTo>
                    <a:pt x="2" y="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7" name="Freeform 213"/>
            <p:cNvSpPr>
              <a:spLocks/>
            </p:cNvSpPr>
            <p:nvPr/>
          </p:nvSpPr>
          <p:spPr bwMode="auto">
            <a:xfrm>
              <a:off x="6095" y="736"/>
              <a:ext cx="10" cy="9"/>
            </a:xfrm>
            <a:custGeom>
              <a:avLst/>
              <a:gdLst>
                <a:gd name="T0" fmla="*/ 0 w 10"/>
                <a:gd name="T1" fmla="*/ 1 h 9"/>
                <a:gd name="T2" fmla="*/ 0 w 10"/>
                <a:gd name="T3" fmla="*/ 1 h 9"/>
                <a:gd name="T4" fmla="*/ 1 w 10"/>
                <a:gd name="T5" fmla="*/ 1 h 9"/>
                <a:gd name="T6" fmla="*/ 1 w 10"/>
                <a:gd name="T7" fmla="*/ 2 h 9"/>
                <a:gd name="T8" fmla="*/ 2 w 10"/>
                <a:gd name="T9" fmla="*/ 2 h 9"/>
                <a:gd name="T10" fmla="*/ 2 w 10"/>
                <a:gd name="T11" fmla="*/ 2 h 9"/>
                <a:gd name="T12" fmla="*/ 3 w 10"/>
                <a:gd name="T13" fmla="*/ 2 h 9"/>
                <a:gd name="T14" fmla="*/ 3 w 10"/>
                <a:gd name="T15" fmla="*/ 3 h 9"/>
                <a:gd name="T16" fmla="*/ 3 w 10"/>
                <a:gd name="T17" fmla="*/ 3 h 9"/>
                <a:gd name="T18" fmla="*/ 4 w 10"/>
                <a:gd name="T19" fmla="*/ 3 h 9"/>
                <a:gd name="T20" fmla="*/ 5 w 10"/>
                <a:gd name="T21" fmla="*/ 4 h 9"/>
                <a:gd name="T22" fmla="*/ 5 w 10"/>
                <a:gd name="T23" fmla="*/ 5 h 9"/>
                <a:gd name="T24" fmla="*/ 6 w 10"/>
                <a:gd name="T25" fmla="*/ 5 h 9"/>
                <a:gd name="T26" fmla="*/ 6 w 10"/>
                <a:gd name="T27" fmla="*/ 6 h 9"/>
                <a:gd name="T28" fmla="*/ 7 w 10"/>
                <a:gd name="T29" fmla="*/ 7 h 9"/>
                <a:gd name="T30" fmla="*/ 8 w 10"/>
                <a:gd name="T31" fmla="*/ 8 h 9"/>
                <a:gd name="T32" fmla="*/ 9 w 10"/>
                <a:gd name="T33" fmla="*/ 7 h 9"/>
                <a:gd name="T34" fmla="*/ 8 w 10"/>
                <a:gd name="T35" fmla="*/ 7 h 9"/>
                <a:gd name="T36" fmla="*/ 7 w 10"/>
                <a:gd name="T37" fmla="*/ 6 h 9"/>
                <a:gd name="T38" fmla="*/ 6 w 10"/>
                <a:gd name="T39" fmla="*/ 5 h 9"/>
                <a:gd name="T40" fmla="*/ 6 w 10"/>
                <a:gd name="T41" fmla="*/ 5 h 9"/>
                <a:gd name="T42" fmla="*/ 5 w 10"/>
                <a:gd name="T43" fmla="*/ 4 h 9"/>
                <a:gd name="T44" fmla="*/ 5 w 10"/>
                <a:gd name="T45" fmla="*/ 3 h 9"/>
                <a:gd name="T46" fmla="*/ 4 w 10"/>
                <a:gd name="T47" fmla="*/ 3 h 9"/>
                <a:gd name="T48" fmla="*/ 3 w 10"/>
                <a:gd name="T49" fmla="*/ 2 h 9"/>
                <a:gd name="T50" fmla="*/ 3 w 10"/>
                <a:gd name="T51" fmla="*/ 2 h 9"/>
                <a:gd name="T52" fmla="*/ 2 w 10"/>
                <a:gd name="T53" fmla="*/ 1 h 9"/>
                <a:gd name="T54" fmla="*/ 2 w 10"/>
                <a:gd name="T55" fmla="*/ 1 h 9"/>
                <a:gd name="T56" fmla="*/ 1 w 10"/>
                <a:gd name="T57" fmla="*/ 1 h 9"/>
                <a:gd name="T58" fmla="*/ 1 w 10"/>
                <a:gd name="T59" fmla="*/ 1 h 9"/>
                <a:gd name="T60" fmla="*/ 1 w 10"/>
                <a:gd name="T61" fmla="*/ 0 h 9"/>
                <a:gd name="T62" fmla="*/ 0 w 10"/>
                <a:gd name="T63"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9">
                  <a:moveTo>
                    <a:pt x="0" y="1"/>
                  </a:moveTo>
                  <a:lnTo>
                    <a:pt x="0" y="1"/>
                  </a:lnTo>
                  <a:lnTo>
                    <a:pt x="1" y="1"/>
                  </a:lnTo>
                  <a:lnTo>
                    <a:pt x="1" y="2"/>
                  </a:lnTo>
                  <a:lnTo>
                    <a:pt x="2" y="2"/>
                  </a:lnTo>
                  <a:lnTo>
                    <a:pt x="2" y="2"/>
                  </a:lnTo>
                  <a:lnTo>
                    <a:pt x="3" y="2"/>
                  </a:lnTo>
                  <a:lnTo>
                    <a:pt x="3" y="3"/>
                  </a:lnTo>
                  <a:lnTo>
                    <a:pt x="3" y="3"/>
                  </a:lnTo>
                  <a:lnTo>
                    <a:pt x="4" y="3"/>
                  </a:lnTo>
                  <a:lnTo>
                    <a:pt x="5" y="4"/>
                  </a:lnTo>
                  <a:lnTo>
                    <a:pt x="5" y="5"/>
                  </a:lnTo>
                  <a:lnTo>
                    <a:pt x="6" y="5"/>
                  </a:lnTo>
                  <a:lnTo>
                    <a:pt x="6" y="6"/>
                  </a:lnTo>
                  <a:lnTo>
                    <a:pt x="7" y="7"/>
                  </a:lnTo>
                  <a:lnTo>
                    <a:pt x="8" y="8"/>
                  </a:lnTo>
                  <a:lnTo>
                    <a:pt x="9" y="7"/>
                  </a:lnTo>
                  <a:lnTo>
                    <a:pt x="8" y="7"/>
                  </a:lnTo>
                  <a:lnTo>
                    <a:pt x="7" y="6"/>
                  </a:lnTo>
                  <a:lnTo>
                    <a:pt x="6" y="5"/>
                  </a:lnTo>
                  <a:lnTo>
                    <a:pt x="6" y="5"/>
                  </a:lnTo>
                  <a:lnTo>
                    <a:pt x="5" y="4"/>
                  </a:lnTo>
                  <a:lnTo>
                    <a:pt x="5" y="3"/>
                  </a:lnTo>
                  <a:lnTo>
                    <a:pt x="4" y="3"/>
                  </a:lnTo>
                  <a:lnTo>
                    <a:pt x="3" y="2"/>
                  </a:lnTo>
                  <a:lnTo>
                    <a:pt x="3" y="2"/>
                  </a:lnTo>
                  <a:lnTo>
                    <a:pt x="2" y="1"/>
                  </a:lnTo>
                  <a:lnTo>
                    <a:pt x="2" y="1"/>
                  </a:lnTo>
                  <a:lnTo>
                    <a:pt x="1" y="1"/>
                  </a:lnTo>
                  <a:lnTo>
                    <a:pt x="1" y="1"/>
                  </a:lnTo>
                  <a:lnTo>
                    <a:pt x="1" y="0"/>
                  </a:lnTo>
                  <a:lnTo>
                    <a:pt x="0"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8" name="Freeform 214"/>
            <p:cNvSpPr>
              <a:spLocks/>
            </p:cNvSpPr>
            <p:nvPr/>
          </p:nvSpPr>
          <p:spPr bwMode="auto">
            <a:xfrm>
              <a:off x="6113" y="754"/>
              <a:ext cx="24" cy="24"/>
            </a:xfrm>
            <a:custGeom>
              <a:avLst/>
              <a:gdLst>
                <a:gd name="T0" fmla="*/ 23 w 24"/>
                <a:gd name="T1" fmla="*/ 23 h 24"/>
                <a:gd name="T2" fmla="*/ 23 w 24"/>
                <a:gd name="T3" fmla="*/ 23 h 24"/>
                <a:gd name="T4" fmla="*/ 22 w 24"/>
                <a:gd name="T5" fmla="*/ 21 h 24"/>
                <a:gd name="T6" fmla="*/ 20 w 24"/>
                <a:gd name="T7" fmla="*/ 20 h 24"/>
                <a:gd name="T8" fmla="*/ 19 w 24"/>
                <a:gd name="T9" fmla="*/ 18 h 24"/>
                <a:gd name="T10" fmla="*/ 19 w 24"/>
                <a:gd name="T11" fmla="*/ 17 h 24"/>
                <a:gd name="T12" fmla="*/ 18 w 24"/>
                <a:gd name="T13" fmla="*/ 15 h 24"/>
                <a:gd name="T14" fmla="*/ 17 w 24"/>
                <a:gd name="T15" fmla="*/ 13 h 24"/>
                <a:gd name="T16" fmla="*/ 16 w 24"/>
                <a:gd name="T17" fmla="*/ 13 h 24"/>
                <a:gd name="T18" fmla="*/ 14 w 24"/>
                <a:gd name="T19" fmla="*/ 11 h 24"/>
                <a:gd name="T20" fmla="*/ 13 w 24"/>
                <a:gd name="T21" fmla="*/ 10 h 24"/>
                <a:gd name="T22" fmla="*/ 12 w 24"/>
                <a:gd name="T23" fmla="*/ 9 h 24"/>
                <a:gd name="T24" fmla="*/ 10 w 24"/>
                <a:gd name="T25" fmla="*/ 7 h 24"/>
                <a:gd name="T26" fmla="*/ 9 w 24"/>
                <a:gd name="T27" fmla="*/ 6 h 24"/>
                <a:gd name="T28" fmla="*/ 7 w 24"/>
                <a:gd name="T29" fmla="*/ 5 h 24"/>
                <a:gd name="T30" fmla="*/ 5 w 24"/>
                <a:gd name="T31" fmla="*/ 3 h 24"/>
                <a:gd name="T32" fmla="*/ 3 w 24"/>
                <a:gd name="T33" fmla="*/ 2 h 24"/>
                <a:gd name="T34" fmla="*/ 0 w 24"/>
                <a:gd name="T35" fmla="*/ 0 h 24"/>
                <a:gd name="T36" fmla="*/ 0 w 24"/>
                <a:gd name="T37" fmla="*/ 1 h 24"/>
                <a:gd name="T38" fmla="*/ 3 w 24"/>
                <a:gd name="T39" fmla="*/ 2 h 24"/>
                <a:gd name="T40" fmla="*/ 4 w 24"/>
                <a:gd name="T41" fmla="*/ 4 h 24"/>
                <a:gd name="T42" fmla="*/ 6 w 24"/>
                <a:gd name="T43" fmla="*/ 6 h 24"/>
                <a:gd name="T44" fmla="*/ 8 w 24"/>
                <a:gd name="T45" fmla="*/ 7 h 24"/>
                <a:gd name="T46" fmla="*/ 10 w 24"/>
                <a:gd name="T47" fmla="*/ 8 h 24"/>
                <a:gd name="T48" fmla="*/ 12 w 24"/>
                <a:gd name="T49" fmla="*/ 10 h 24"/>
                <a:gd name="T50" fmla="*/ 12 w 24"/>
                <a:gd name="T51" fmla="*/ 10 h 24"/>
                <a:gd name="T52" fmla="*/ 13 w 24"/>
                <a:gd name="T53" fmla="*/ 12 h 24"/>
                <a:gd name="T54" fmla="*/ 15 w 24"/>
                <a:gd name="T55" fmla="*/ 13 h 24"/>
                <a:gd name="T56" fmla="*/ 16 w 24"/>
                <a:gd name="T57" fmla="*/ 14 h 24"/>
                <a:gd name="T58" fmla="*/ 17 w 24"/>
                <a:gd name="T59" fmla="*/ 16 h 24"/>
                <a:gd name="T60" fmla="*/ 18 w 24"/>
                <a:gd name="T61" fmla="*/ 17 h 24"/>
                <a:gd name="T62" fmla="*/ 19 w 24"/>
                <a:gd name="T63" fmla="*/ 18 h 24"/>
                <a:gd name="T64" fmla="*/ 19 w 24"/>
                <a:gd name="T65" fmla="*/ 20 h 24"/>
                <a:gd name="T66" fmla="*/ 20 w 24"/>
                <a:gd name="T67" fmla="*/ 21 h 24"/>
                <a:gd name="T68" fmla="*/ 22 w 24"/>
                <a:gd name="T69" fmla="*/ 23 h 24"/>
                <a:gd name="T70" fmla="*/ 23 w 24"/>
                <a:gd name="T7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24">
                  <a:moveTo>
                    <a:pt x="23" y="23"/>
                  </a:moveTo>
                  <a:lnTo>
                    <a:pt x="23" y="23"/>
                  </a:lnTo>
                  <a:lnTo>
                    <a:pt x="22" y="21"/>
                  </a:lnTo>
                  <a:lnTo>
                    <a:pt x="20" y="20"/>
                  </a:lnTo>
                  <a:lnTo>
                    <a:pt x="19" y="18"/>
                  </a:lnTo>
                  <a:lnTo>
                    <a:pt x="19" y="17"/>
                  </a:lnTo>
                  <a:lnTo>
                    <a:pt x="18" y="15"/>
                  </a:lnTo>
                  <a:lnTo>
                    <a:pt x="17" y="13"/>
                  </a:lnTo>
                  <a:lnTo>
                    <a:pt x="16" y="13"/>
                  </a:lnTo>
                  <a:lnTo>
                    <a:pt x="14" y="11"/>
                  </a:lnTo>
                  <a:lnTo>
                    <a:pt x="13" y="10"/>
                  </a:lnTo>
                  <a:lnTo>
                    <a:pt x="12" y="9"/>
                  </a:lnTo>
                  <a:lnTo>
                    <a:pt x="10" y="7"/>
                  </a:lnTo>
                  <a:lnTo>
                    <a:pt x="9" y="6"/>
                  </a:lnTo>
                  <a:lnTo>
                    <a:pt x="7" y="5"/>
                  </a:lnTo>
                  <a:lnTo>
                    <a:pt x="5" y="3"/>
                  </a:lnTo>
                  <a:lnTo>
                    <a:pt x="3" y="2"/>
                  </a:lnTo>
                  <a:lnTo>
                    <a:pt x="0" y="0"/>
                  </a:lnTo>
                  <a:lnTo>
                    <a:pt x="0" y="1"/>
                  </a:lnTo>
                  <a:lnTo>
                    <a:pt x="3" y="2"/>
                  </a:lnTo>
                  <a:lnTo>
                    <a:pt x="4" y="4"/>
                  </a:lnTo>
                  <a:lnTo>
                    <a:pt x="6" y="6"/>
                  </a:lnTo>
                  <a:lnTo>
                    <a:pt x="8" y="7"/>
                  </a:lnTo>
                  <a:lnTo>
                    <a:pt x="10" y="8"/>
                  </a:lnTo>
                  <a:lnTo>
                    <a:pt x="12" y="10"/>
                  </a:lnTo>
                  <a:lnTo>
                    <a:pt x="12" y="10"/>
                  </a:lnTo>
                  <a:lnTo>
                    <a:pt x="13" y="12"/>
                  </a:lnTo>
                  <a:lnTo>
                    <a:pt x="15" y="13"/>
                  </a:lnTo>
                  <a:lnTo>
                    <a:pt x="16" y="14"/>
                  </a:lnTo>
                  <a:lnTo>
                    <a:pt x="17" y="16"/>
                  </a:lnTo>
                  <a:lnTo>
                    <a:pt x="18" y="17"/>
                  </a:lnTo>
                  <a:lnTo>
                    <a:pt x="19" y="18"/>
                  </a:lnTo>
                  <a:lnTo>
                    <a:pt x="19" y="20"/>
                  </a:lnTo>
                  <a:lnTo>
                    <a:pt x="20" y="21"/>
                  </a:lnTo>
                  <a:lnTo>
                    <a:pt x="22" y="23"/>
                  </a:lnTo>
                  <a:lnTo>
                    <a:pt x="23" y="2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39" name="Freeform 215"/>
            <p:cNvSpPr>
              <a:spLocks/>
            </p:cNvSpPr>
            <p:nvPr/>
          </p:nvSpPr>
          <p:spPr bwMode="auto">
            <a:xfrm>
              <a:off x="6141" y="783"/>
              <a:ext cx="4" cy="19"/>
            </a:xfrm>
            <a:custGeom>
              <a:avLst/>
              <a:gdLst>
                <a:gd name="T0" fmla="*/ 3 w 4"/>
                <a:gd name="T1" fmla="*/ 18 h 19"/>
                <a:gd name="T2" fmla="*/ 3 w 4"/>
                <a:gd name="T3" fmla="*/ 18 h 19"/>
                <a:gd name="T4" fmla="*/ 3 w 4"/>
                <a:gd name="T5" fmla="*/ 17 h 19"/>
                <a:gd name="T6" fmla="*/ 3 w 4"/>
                <a:gd name="T7" fmla="*/ 14 h 19"/>
                <a:gd name="T8" fmla="*/ 3 w 4"/>
                <a:gd name="T9" fmla="*/ 14 h 19"/>
                <a:gd name="T10" fmla="*/ 3 w 4"/>
                <a:gd name="T11" fmla="*/ 12 h 19"/>
                <a:gd name="T12" fmla="*/ 3 w 4"/>
                <a:gd name="T13" fmla="*/ 11 h 19"/>
                <a:gd name="T14" fmla="*/ 3 w 4"/>
                <a:gd name="T15" fmla="*/ 11 h 19"/>
                <a:gd name="T16" fmla="*/ 3 w 4"/>
                <a:gd name="T17" fmla="*/ 10 h 19"/>
                <a:gd name="T18" fmla="*/ 3 w 4"/>
                <a:gd name="T19" fmla="*/ 8 h 19"/>
                <a:gd name="T20" fmla="*/ 2 w 4"/>
                <a:gd name="T21" fmla="*/ 8 h 19"/>
                <a:gd name="T22" fmla="*/ 2 w 4"/>
                <a:gd name="T23" fmla="*/ 6 h 19"/>
                <a:gd name="T24" fmla="*/ 2 w 4"/>
                <a:gd name="T25" fmla="*/ 5 h 19"/>
                <a:gd name="T26" fmla="*/ 2 w 4"/>
                <a:gd name="T27" fmla="*/ 5 h 19"/>
                <a:gd name="T28" fmla="*/ 1 w 4"/>
                <a:gd name="T29" fmla="*/ 3 h 19"/>
                <a:gd name="T30" fmla="*/ 1 w 4"/>
                <a:gd name="T31" fmla="*/ 2 h 19"/>
                <a:gd name="T32" fmla="*/ 0 w 4"/>
                <a:gd name="T33" fmla="*/ 0 h 19"/>
                <a:gd name="T34" fmla="*/ 0 w 4"/>
                <a:gd name="T35" fmla="*/ 0 h 19"/>
                <a:gd name="T36" fmla="*/ 0 w 4"/>
                <a:gd name="T37" fmla="*/ 2 h 19"/>
                <a:gd name="T38" fmla="*/ 1 w 4"/>
                <a:gd name="T39" fmla="*/ 4 h 19"/>
                <a:gd name="T40" fmla="*/ 1 w 4"/>
                <a:gd name="T41" fmla="*/ 5 h 19"/>
                <a:gd name="T42" fmla="*/ 2 w 4"/>
                <a:gd name="T43" fmla="*/ 6 h 19"/>
                <a:gd name="T44" fmla="*/ 2 w 4"/>
                <a:gd name="T45" fmla="*/ 7 h 19"/>
                <a:gd name="T46" fmla="*/ 2 w 4"/>
                <a:gd name="T47" fmla="*/ 8 h 19"/>
                <a:gd name="T48" fmla="*/ 2 w 4"/>
                <a:gd name="T49" fmla="*/ 8 h 19"/>
                <a:gd name="T50" fmla="*/ 2 w 4"/>
                <a:gd name="T51" fmla="*/ 9 h 19"/>
                <a:gd name="T52" fmla="*/ 2 w 4"/>
                <a:gd name="T53" fmla="*/ 10 h 19"/>
                <a:gd name="T54" fmla="*/ 2 w 4"/>
                <a:gd name="T55" fmla="*/ 11 h 19"/>
                <a:gd name="T56" fmla="*/ 3 w 4"/>
                <a:gd name="T57" fmla="*/ 11 h 19"/>
                <a:gd name="T58" fmla="*/ 3 w 4"/>
                <a:gd name="T59" fmla="*/ 12 h 19"/>
                <a:gd name="T60" fmla="*/ 3 w 4"/>
                <a:gd name="T61" fmla="*/ 14 h 19"/>
                <a:gd name="T62" fmla="*/ 3 w 4"/>
                <a:gd name="T63" fmla="*/ 14 h 19"/>
                <a:gd name="T64" fmla="*/ 3 w 4"/>
                <a:gd name="T65" fmla="*/ 17 h 19"/>
                <a:gd name="T66" fmla="*/ 2 w 4"/>
                <a:gd name="T67" fmla="*/ 18 h 19"/>
                <a:gd name="T68" fmla="*/ 3 w 4"/>
                <a:gd name="T69"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19">
                  <a:moveTo>
                    <a:pt x="3" y="18"/>
                  </a:moveTo>
                  <a:lnTo>
                    <a:pt x="3" y="18"/>
                  </a:lnTo>
                  <a:lnTo>
                    <a:pt x="3" y="17"/>
                  </a:lnTo>
                  <a:lnTo>
                    <a:pt x="3" y="14"/>
                  </a:lnTo>
                  <a:lnTo>
                    <a:pt x="3" y="14"/>
                  </a:lnTo>
                  <a:lnTo>
                    <a:pt x="3" y="12"/>
                  </a:lnTo>
                  <a:lnTo>
                    <a:pt x="3" y="11"/>
                  </a:lnTo>
                  <a:lnTo>
                    <a:pt x="3" y="11"/>
                  </a:lnTo>
                  <a:lnTo>
                    <a:pt x="3" y="10"/>
                  </a:lnTo>
                  <a:lnTo>
                    <a:pt x="3" y="8"/>
                  </a:lnTo>
                  <a:lnTo>
                    <a:pt x="2" y="8"/>
                  </a:lnTo>
                  <a:lnTo>
                    <a:pt x="2" y="6"/>
                  </a:lnTo>
                  <a:lnTo>
                    <a:pt x="2" y="5"/>
                  </a:lnTo>
                  <a:lnTo>
                    <a:pt x="2" y="5"/>
                  </a:lnTo>
                  <a:lnTo>
                    <a:pt x="1" y="3"/>
                  </a:lnTo>
                  <a:lnTo>
                    <a:pt x="1" y="2"/>
                  </a:lnTo>
                  <a:lnTo>
                    <a:pt x="0" y="0"/>
                  </a:lnTo>
                  <a:lnTo>
                    <a:pt x="0" y="0"/>
                  </a:lnTo>
                  <a:lnTo>
                    <a:pt x="0" y="2"/>
                  </a:lnTo>
                  <a:lnTo>
                    <a:pt x="1" y="4"/>
                  </a:lnTo>
                  <a:lnTo>
                    <a:pt x="1" y="5"/>
                  </a:lnTo>
                  <a:lnTo>
                    <a:pt x="2" y="6"/>
                  </a:lnTo>
                  <a:lnTo>
                    <a:pt x="2" y="7"/>
                  </a:lnTo>
                  <a:lnTo>
                    <a:pt x="2" y="8"/>
                  </a:lnTo>
                  <a:lnTo>
                    <a:pt x="2" y="8"/>
                  </a:lnTo>
                  <a:lnTo>
                    <a:pt x="2" y="9"/>
                  </a:lnTo>
                  <a:lnTo>
                    <a:pt x="2" y="10"/>
                  </a:lnTo>
                  <a:lnTo>
                    <a:pt x="2" y="11"/>
                  </a:lnTo>
                  <a:lnTo>
                    <a:pt x="3" y="11"/>
                  </a:lnTo>
                  <a:lnTo>
                    <a:pt x="3" y="12"/>
                  </a:lnTo>
                  <a:lnTo>
                    <a:pt x="3" y="14"/>
                  </a:lnTo>
                  <a:lnTo>
                    <a:pt x="3" y="14"/>
                  </a:lnTo>
                  <a:lnTo>
                    <a:pt x="3" y="17"/>
                  </a:lnTo>
                  <a:lnTo>
                    <a:pt x="2" y="18"/>
                  </a:lnTo>
                  <a:lnTo>
                    <a:pt x="3" y="1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0" name="Freeform 216"/>
            <p:cNvSpPr>
              <a:spLocks/>
            </p:cNvSpPr>
            <p:nvPr/>
          </p:nvSpPr>
          <p:spPr bwMode="auto">
            <a:xfrm>
              <a:off x="6144" y="807"/>
              <a:ext cx="3" cy="13"/>
            </a:xfrm>
            <a:custGeom>
              <a:avLst/>
              <a:gdLst>
                <a:gd name="T0" fmla="*/ 1 w 3"/>
                <a:gd name="T1" fmla="*/ 12 h 13"/>
                <a:gd name="T2" fmla="*/ 1 w 3"/>
                <a:gd name="T3" fmla="*/ 12 h 13"/>
                <a:gd name="T4" fmla="*/ 1 w 3"/>
                <a:gd name="T5" fmla="*/ 11 h 13"/>
                <a:gd name="T6" fmla="*/ 0 w 3"/>
                <a:gd name="T7" fmla="*/ 11 h 13"/>
                <a:gd name="T8" fmla="*/ 0 w 3"/>
                <a:gd name="T9" fmla="*/ 10 h 13"/>
                <a:gd name="T10" fmla="*/ 0 w 3"/>
                <a:gd name="T11" fmla="*/ 9 h 13"/>
                <a:gd name="T12" fmla="*/ 0 w 3"/>
                <a:gd name="T13" fmla="*/ 9 h 13"/>
                <a:gd name="T14" fmla="*/ 0 w 3"/>
                <a:gd name="T15" fmla="*/ 8 h 13"/>
                <a:gd name="T16" fmla="*/ 0 w 3"/>
                <a:gd name="T17" fmla="*/ 7 h 13"/>
                <a:gd name="T18" fmla="*/ 0 w 3"/>
                <a:gd name="T19" fmla="*/ 6 h 13"/>
                <a:gd name="T20" fmla="*/ 0 w 3"/>
                <a:gd name="T21" fmla="*/ 5 h 13"/>
                <a:gd name="T22" fmla="*/ 0 w 3"/>
                <a:gd name="T23" fmla="*/ 4 h 13"/>
                <a:gd name="T24" fmla="*/ 0 w 3"/>
                <a:gd name="T25" fmla="*/ 3 h 13"/>
                <a:gd name="T26" fmla="*/ 0 w 3"/>
                <a:gd name="T27" fmla="*/ 1 h 13"/>
                <a:gd name="T28" fmla="*/ 0 w 3"/>
                <a:gd name="T29" fmla="*/ 0 h 13"/>
                <a:gd name="T30" fmla="*/ 1 w 3"/>
                <a:gd name="T31" fmla="*/ 0 h 13"/>
                <a:gd name="T32" fmla="*/ 1 w 3"/>
                <a:gd name="T33" fmla="*/ 1 h 13"/>
                <a:gd name="T34" fmla="*/ 1 w 3"/>
                <a:gd name="T35" fmla="*/ 3 h 13"/>
                <a:gd name="T36" fmla="*/ 1 w 3"/>
                <a:gd name="T37" fmla="*/ 4 h 13"/>
                <a:gd name="T38" fmla="*/ 1 w 3"/>
                <a:gd name="T39" fmla="*/ 5 h 13"/>
                <a:gd name="T40" fmla="*/ 0 w 3"/>
                <a:gd name="T41" fmla="*/ 6 h 13"/>
                <a:gd name="T42" fmla="*/ 0 w 3"/>
                <a:gd name="T43" fmla="*/ 7 h 13"/>
                <a:gd name="T44" fmla="*/ 0 w 3"/>
                <a:gd name="T45" fmla="*/ 7 h 13"/>
                <a:gd name="T46" fmla="*/ 0 w 3"/>
                <a:gd name="T47" fmla="*/ 8 h 13"/>
                <a:gd name="T48" fmla="*/ 0 w 3"/>
                <a:gd name="T49" fmla="*/ 9 h 13"/>
                <a:gd name="T50" fmla="*/ 0 w 3"/>
                <a:gd name="T51" fmla="*/ 9 h 13"/>
                <a:gd name="T52" fmla="*/ 1 w 3"/>
                <a:gd name="T53" fmla="*/ 9 h 13"/>
                <a:gd name="T54" fmla="*/ 1 w 3"/>
                <a:gd name="T55" fmla="*/ 11 h 13"/>
                <a:gd name="T56" fmla="*/ 1 w 3"/>
                <a:gd name="T57" fmla="*/ 11 h 13"/>
                <a:gd name="T58" fmla="*/ 2 w 3"/>
                <a:gd name="T59" fmla="*/ 12 h 13"/>
                <a:gd name="T60" fmla="*/ 1 w 3"/>
                <a:gd name="T6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13">
                  <a:moveTo>
                    <a:pt x="1" y="12"/>
                  </a:moveTo>
                  <a:lnTo>
                    <a:pt x="1" y="12"/>
                  </a:lnTo>
                  <a:lnTo>
                    <a:pt x="1" y="11"/>
                  </a:lnTo>
                  <a:lnTo>
                    <a:pt x="0" y="11"/>
                  </a:lnTo>
                  <a:lnTo>
                    <a:pt x="0" y="10"/>
                  </a:lnTo>
                  <a:lnTo>
                    <a:pt x="0" y="9"/>
                  </a:lnTo>
                  <a:lnTo>
                    <a:pt x="0" y="9"/>
                  </a:lnTo>
                  <a:lnTo>
                    <a:pt x="0" y="8"/>
                  </a:lnTo>
                  <a:lnTo>
                    <a:pt x="0" y="7"/>
                  </a:lnTo>
                  <a:lnTo>
                    <a:pt x="0" y="6"/>
                  </a:lnTo>
                  <a:lnTo>
                    <a:pt x="0" y="5"/>
                  </a:lnTo>
                  <a:lnTo>
                    <a:pt x="0" y="4"/>
                  </a:lnTo>
                  <a:lnTo>
                    <a:pt x="0" y="3"/>
                  </a:lnTo>
                  <a:lnTo>
                    <a:pt x="0" y="1"/>
                  </a:lnTo>
                  <a:lnTo>
                    <a:pt x="0" y="0"/>
                  </a:lnTo>
                  <a:lnTo>
                    <a:pt x="1" y="0"/>
                  </a:lnTo>
                  <a:lnTo>
                    <a:pt x="1" y="1"/>
                  </a:lnTo>
                  <a:lnTo>
                    <a:pt x="1" y="3"/>
                  </a:lnTo>
                  <a:lnTo>
                    <a:pt x="1" y="4"/>
                  </a:lnTo>
                  <a:lnTo>
                    <a:pt x="1" y="5"/>
                  </a:lnTo>
                  <a:lnTo>
                    <a:pt x="0" y="6"/>
                  </a:lnTo>
                  <a:lnTo>
                    <a:pt x="0" y="7"/>
                  </a:lnTo>
                  <a:lnTo>
                    <a:pt x="0" y="7"/>
                  </a:lnTo>
                  <a:lnTo>
                    <a:pt x="0" y="8"/>
                  </a:lnTo>
                  <a:lnTo>
                    <a:pt x="0" y="9"/>
                  </a:lnTo>
                  <a:lnTo>
                    <a:pt x="0" y="9"/>
                  </a:lnTo>
                  <a:lnTo>
                    <a:pt x="1" y="9"/>
                  </a:lnTo>
                  <a:lnTo>
                    <a:pt x="1" y="11"/>
                  </a:lnTo>
                  <a:lnTo>
                    <a:pt x="1" y="11"/>
                  </a:lnTo>
                  <a:lnTo>
                    <a:pt x="2" y="12"/>
                  </a:lnTo>
                  <a:lnTo>
                    <a:pt x="1" y="1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1" name="Freeform 217"/>
            <p:cNvSpPr>
              <a:spLocks/>
            </p:cNvSpPr>
            <p:nvPr/>
          </p:nvSpPr>
          <p:spPr bwMode="auto">
            <a:xfrm>
              <a:off x="6139" y="825"/>
              <a:ext cx="2" cy="14"/>
            </a:xfrm>
            <a:custGeom>
              <a:avLst/>
              <a:gdLst>
                <a:gd name="T0" fmla="*/ 1 w 2"/>
                <a:gd name="T1" fmla="*/ 12 h 14"/>
                <a:gd name="T2" fmla="*/ 1 w 2"/>
                <a:gd name="T3" fmla="*/ 12 h 14"/>
                <a:gd name="T4" fmla="*/ 1 w 2"/>
                <a:gd name="T5" fmla="*/ 12 h 14"/>
                <a:gd name="T6" fmla="*/ 1 w 2"/>
                <a:gd name="T7" fmla="*/ 12 h 14"/>
                <a:gd name="T8" fmla="*/ 0 w 2"/>
                <a:gd name="T9" fmla="*/ 11 h 14"/>
                <a:gd name="T10" fmla="*/ 0 w 2"/>
                <a:gd name="T11" fmla="*/ 10 h 14"/>
                <a:gd name="T12" fmla="*/ 0 w 2"/>
                <a:gd name="T13" fmla="*/ 10 h 14"/>
                <a:gd name="T14" fmla="*/ 0 w 2"/>
                <a:gd name="T15" fmla="*/ 9 h 14"/>
                <a:gd name="T16" fmla="*/ 0 w 2"/>
                <a:gd name="T17" fmla="*/ 8 h 14"/>
                <a:gd name="T18" fmla="*/ 0 w 2"/>
                <a:gd name="T19" fmla="*/ 8 h 14"/>
                <a:gd name="T20" fmla="*/ 0 w 2"/>
                <a:gd name="T21" fmla="*/ 7 h 14"/>
                <a:gd name="T22" fmla="*/ 0 w 2"/>
                <a:gd name="T23" fmla="*/ 6 h 14"/>
                <a:gd name="T24" fmla="*/ 0 w 2"/>
                <a:gd name="T25" fmla="*/ 5 h 14"/>
                <a:gd name="T26" fmla="*/ 0 w 2"/>
                <a:gd name="T27" fmla="*/ 4 h 14"/>
                <a:gd name="T28" fmla="*/ 1 w 2"/>
                <a:gd name="T29" fmla="*/ 3 h 14"/>
                <a:gd name="T30" fmla="*/ 1 w 2"/>
                <a:gd name="T31" fmla="*/ 2 h 14"/>
                <a:gd name="T32" fmla="*/ 1 w 2"/>
                <a:gd name="T33" fmla="*/ 1 h 14"/>
                <a:gd name="T34" fmla="*/ 1 w 2"/>
                <a:gd name="T35" fmla="*/ 0 h 14"/>
                <a:gd name="T36" fmla="*/ 1 w 2"/>
                <a:gd name="T37" fmla="*/ 0 h 14"/>
                <a:gd name="T38" fmla="*/ 1 w 2"/>
                <a:gd name="T39" fmla="*/ 1 h 14"/>
                <a:gd name="T40" fmla="*/ 1 w 2"/>
                <a:gd name="T41" fmla="*/ 1 h 14"/>
                <a:gd name="T42" fmla="*/ 0 w 2"/>
                <a:gd name="T43" fmla="*/ 3 h 14"/>
                <a:gd name="T44" fmla="*/ 0 w 2"/>
                <a:gd name="T45" fmla="*/ 3 h 14"/>
                <a:gd name="T46" fmla="*/ 0 w 2"/>
                <a:gd name="T47" fmla="*/ 5 h 14"/>
                <a:gd name="T48" fmla="*/ 0 w 2"/>
                <a:gd name="T49" fmla="*/ 5 h 14"/>
                <a:gd name="T50" fmla="*/ 0 w 2"/>
                <a:gd name="T51" fmla="*/ 6 h 14"/>
                <a:gd name="T52" fmla="*/ 0 w 2"/>
                <a:gd name="T53" fmla="*/ 8 h 14"/>
                <a:gd name="T54" fmla="*/ 0 w 2"/>
                <a:gd name="T55" fmla="*/ 8 h 14"/>
                <a:gd name="T56" fmla="*/ 0 w 2"/>
                <a:gd name="T57" fmla="*/ 9 h 14"/>
                <a:gd name="T58" fmla="*/ 0 w 2"/>
                <a:gd name="T59" fmla="*/ 10 h 14"/>
                <a:gd name="T60" fmla="*/ 0 w 2"/>
                <a:gd name="T61" fmla="*/ 10 h 14"/>
                <a:gd name="T62" fmla="*/ 0 w 2"/>
                <a:gd name="T63" fmla="*/ 12 h 14"/>
                <a:gd name="T64" fmla="*/ 1 w 2"/>
                <a:gd name="T65" fmla="*/ 12 h 14"/>
                <a:gd name="T66" fmla="*/ 1 w 2"/>
                <a:gd name="T67" fmla="*/ 12 h 14"/>
                <a:gd name="T68" fmla="*/ 1 w 2"/>
                <a:gd name="T69" fmla="*/ 13 h 14"/>
                <a:gd name="T70" fmla="*/ 1 w 2"/>
                <a:gd name="T71"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 h="14">
                  <a:moveTo>
                    <a:pt x="1" y="12"/>
                  </a:moveTo>
                  <a:lnTo>
                    <a:pt x="1" y="12"/>
                  </a:lnTo>
                  <a:lnTo>
                    <a:pt x="1" y="12"/>
                  </a:lnTo>
                  <a:lnTo>
                    <a:pt x="1" y="12"/>
                  </a:lnTo>
                  <a:lnTo>
                    <a:pt x="0" y="11"/>
                  </a:lnTo>
                  <a:lnTo>
                    <a:pt x="0" y="10"/>
                  </a:lnTo>
                  <a:lnTo>
                    <a:pt x="0" y="10"/>
                  </a:lnTo>
                  <a:lnTo>
                    <a:pt x="0" y="9"/>
                  </a:lnTo>
                  <a:lnTo>
                    <a:pt x="0" y="8"/>
                  </a:lnTo>
                  <a:lnTo>
                    <a:pt x="0" y="8"/>
                  </a:lnTo>
                  <a:lnTo>
                    <a:pt x="0" y="7"/>
                  </a:lnTo>
                  <a:lnTo>
                    <a:pt x="0" y="6"/>
                  </a:lnTo>
                  <a:lnTo>
                    <a:pt x="0" y="5"/>
                  </a:lnTo>
                  <a:lnTo>
                    <a:pt x="0" y="4"/>
                  </a:lnTo>
                  <a:lnTo>
                    <a:pt x="1" y="3"/>
                  </a:lnTo>
                  <a:lnTo>
                    <a:pt x="1" y="2"/>
                  </a:lnTo>
                  <a:lnTo>
                    <a:pt x="1" y="1"/>
                  </a:lnTo>
                  <a:lnTo>
                    <a:pt x="1" y="0"/>
                  </a:lnTo>
                  <a:lnTo>
                    <a:pt x="1" y="0"/>
                  </a:lnTo>
                  <a:lnTo>
                    <a:pt x="1" y="1"/>
                  </a:lnTo>
                  <a:lnTo>
                    <a:pt x="1" y="1"/>
                  </a:lnTo>
                  <a:lnTo>
                    <a:pt x="0" y="3"/>
                  </a:lnTo>
                  <a:lnTo>
                    <a:pt x="0" y="3"/>
                  </a:lnTo>
                  <a:lnTo>
                    <a:pt x="0" y="5"/>
                  </a:lnTo>
                  <a:lnTo>
                    <a:pt x="0" y="5"/>
                  </a:lnTo>
                  <a:lnTo>
                    <a:pt x="0" y="6"/>
                  </a:lnTo>
                  <a:lnTo>
                    <a:pt x="0" y="8"/>
                  </a:lnTo>
                  <a:lnTo>
                    <a:pt x="0" y="8"/>
                  </a:lnTo>
                  <a:lnTo>
                    <a:pt x="0" y="9"/>
                  </a:lnTo>
                  <a:lnTo>
                    <a:pt x="0" y="10"/>
                  </a:lnTo>
                  <a:lnTo>
                    <a:pt x="0" y="10"/>
                  </a:lnTo>
                  <a:lnTo>
                    <a:pt x="0" y="12"/>
                  </a:lnTo>
                  <a:lnTo>
                    <a:pt x="1" y="12"/>
                  </a:lnTo>
                  <a:lnTo>
                    <a:pt x="1" y="12"/>
                  </a:lnTo>
                  <a:lnTo>
                    <a:pt x="1" y="13"/>
                  </a:lnTo>
                  <a:lnTo>
                    <a:pt x="1" y="1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2" name="Freeform 218"/>
            <p:cNvSpPr>
              <a:spLocks/>
            </p:cNvSpPr>
            <p:nvPr/>
          </p:nvSpPr>
          <p:spPr bwMode="auto">
            <a:xfrm>
              <a:off x="6147" y="842"/>
              <a:ext cx="7" cy="2"/>
            </a:xfrm>
            <a:custGeom>
              <a:avLst/>
              <a:gdLst>
                <a:gd name="T0" fmla="*/ 6 w 7"/>
                <a:gd name="T1" fmla="*/ 0 h 2"/>
                <a:gd name="T2" fmla="*/ 6 w 7"/>
                <a:gd name="T3" fmla="*/ 0 h 2"/>
                <a:gd name="T4" fmla="*/ 5 w 7"/>
                <a:gd name="T5" fmla="*/ 0 h 2"/>
                <a:gd name="T6" fmla="*/ 5 w 7"/>
                <a:gd name="T7" fmla="*/ 1 h 2"/>
                <a:gd name="T8" fmla="*/ 4 w 7"/>
                <a:gd name="T9" fmla="*/ 1 h 2"/>
                <a:gd name="T10" fmla="*/ 3 w 7"/>
                <a:gd name="T11" fmla="*/ 1 h 2"/>
                <a:gd name="T12" fmla="*/ 2 w 7"/>
                <a:gd name="T13" fmla="*/ 1 h 2"/>
                <a:gd name="T14" fmla="*/ 0 w 7"/>
                <a:gd name="T15" fmla="*/ 1 h 2"/>
                <a:gd name="T16" fmla="*/ 0 w 7"/>
                <a:gd name="T17" fmla="*/ 1 h 2"/>
                <a:gd name="T18" fmla="*/ 2 w 7"/>
                <a:gd name="T19" fmla="*/ 1 h 2"/>
                <a:gd name="T20" fmla="*/ 3 w 7"/>
                <a:gd name="T21" fmla="*/ 1 h 2"/>
                <a:gd name="T22" fmla="*/ 4 w 7"/>
                <a:gd name="T23" fmla="*/ 0 h 2"/>
                <a:gd name="T24" fmla="*/ 4 w 7"/>
                <a:gd name="T25" fmla="*/ 0 h 2"/>
                <a:gd name="T26" fmla="*/ 5 w 7"/>
                <a:gd name="T27" fmla="*/ 0 h 2"/>
                <a:gd name="T28" fmla="*/ 5 w 7"/>
                <a:gd name="T29" fmla="*/ 0 h 2"/>
                <a:gd name="T30" fmla="*/ 5 w 7"/>
                <a:gd name="T31" fmla="*/ 0 h 2"/>
                <a:gd name="T32" fmla="*/ 6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6" y="0"/>
                  </a:moveTo>
                  <a:lnTo>
                    <a:pt x="6" y="0"/>
                  </a:lnTo>
                  <a:lnTo>
                    <a:pt x="5" y="0"/>
                  </a:lnTo>
                  <a:lnTo>
                    <a:pt x="5" y="1"/>
                  </a:lnTo>
                  <a:lnTo>
                    <a:pt x="4" y="1"/>
                  </a:lnTo>
                  <a:lnTo>
                    <a:pt x="3" y="1"/>
                  </a:lnTo>
                  <a:lnTo>
                    <a:pt x="2" y="1"/>
                  </a:lnTo>
                  <a:lnTo>
                    <a:pt x="0" y="1"/>
                  </a:lnTo>
                  <a:lnTo>
                    <a:pt x="0" y="1"/>
                  </a:lnTo>
                  <a:lnTo>
                    <a:pt x="2" y="1"/>
                  </a:lnTo>
                  <a:lnTo>
                    <a:pt x="3" y="1"/>
                  </a:lnTo>
                  <a:lnTo>
                    <a:pt x="4" y="0"/>
                  </a:lnTo>
                  <a:lnTo>
                    <a:pt x="4" y="0"/>
                  </a:lnTo>
                  <a:lnTo>
                    <a:pt x="5" y="0"/>
                  </a:lnTo>
                  <a:lnTo>
                    <a:pt x="5" y="0"/>
                  </a:lnTo>
                  <a:lnTo>
                    <a:pt x="5" y="0"/>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3" name="Freeform 219"/>
            <p:cNvSpPr>
              <a:spLocks/>
            </p:cNvSpPr>
            <p:nvPr/>
          </p:nvSpPr>
          <p:spPr bwMode="auto">
            <a:xfrm>
              <a:off x="6134" y="815"/>
              <a:ext cx="7" cy="15"/>
            </a:xfrm>
            <a:custGeom>
              <a:avLst/>
              <a:gdLst>
                <a:gd name="T0" fmla="*/ 1 w 7"/>
                <a:gd name="T1" fmla="*/ 0 h 15"/>
                <a:gd name="T2" fmla="*/ 2 w 7"/>
                <a:gd name="T3" fmla="*/ 0 h 15"/>
                <a:gd name="T4" fmla="*/ 2 w 7"/>
                <a:gd name="T5" fmla="*/ 0 h 15"/>
                <a:gd name="T6" fmla="*/ 3 w 7"/>
                <a:gd name="T7" fmla="*/ 0 h 15"/>
                <a:gd name="T8" fmla="*/ 4 w 7"/>
                <a:gd name="T9" fmla="*/ 0 h 15"/>
                <a:gd name="T10" fmla="*/ 5 w 7"/>
                <a:gd name="T11" fmla="*/ 0 h 15"/>
                <a:gd name="T12" fmla="*/ 6 w 7"/>
                <a:gd name="T13" fmla="*/ 0 h 15"/>
                <a:gd name="T14" fmla="*/ 6 w 7"/>
                <a:gd name="T15" fmla="*/ 0 h 15"/>
                <a:gd name="T16" fmla="*/ 5 w 7"/>
                <a:gd name="T17" fmla="*/ 8 h 15"/>
                <a:gd name="T18" fmla="*/ 2 w 7"/>
                <a:gd name="T19" fmla="*/ 14 h 15"/>
                <a:gd name="T20" fmla="*/ 0 w 7"/>
                <a:gd name="T21" fmla="*/ 9 h 15"/>
                <a:gd name="T22" fmla="*/ 1 w 7"/>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5">
                  <a:moveTo>
                    <a:pt x="1" y="0"/>
                  </a:moveTo>
                  <a:lnTo>
                    <a:pt x="2" y="0"/>
                  </a:lnTo>
                  <a:lnTo>
                    <a:pt x="2" y="0"/>
                  </a:lnTo>
                  <a:lnTo>
                    <a:pt x="3" y="0"/>
                  </a:lnTo>
                  <a:lnTo>
                    <a:pt x="4" y="0"/>
                  </a:lnTo>
                  <a:lnTo>
                    <a:pt x="5" y="0"/>
                  </a:lnTo>
                  <a:lnTo>
                    <a:pt x="6" y="0"/>
                  </a:lnTo>
                  <a:lnTo>
                    <a:pt x="6" y="0"/>
                  </a:lnTo>
                  <a:lnTo>
                    <a:pt x="5" y="8"/>
                  </a:lnTo>
                  <a:lnTo>
                    <a:pt x="2" y="14"/>
                  </a:lnTo>
                  <a:lnTo>
                    <a:pt x="0" y="9"/>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4" name="Freeform 220"/>
            <p:cNvSpPr>
              <a:spLocks/>
            </p:cNvSpPr>
            <p:nvPr/>
          </p:nvSpPr>
          <p:spPr bwMode="auto">
            <a:xfrm>
              <a:off x="6136" y="810"/>
              <a:ext cx="6" cy="6"/>
            </a:xfrm>
            <a:custGeom>
              <a:avLst/>
              <a:gdLst>
                <a:gd name="T0" fmla="*/ 5 w 6"/>
                <a:gd name="T1" fmla="*/ 5 h 6"/>
                <a:gd name="T2" fmla="*/ 5 w 6"/>
                <a:gd name="T3" fmla="*/ 5 h 6"/>
                <a:gd name="T4" fmla="*/ 4 w 6"/>
                <a:gd name="T5" fmla="*/ 5 h 6"/>
                <a:gd name="T6" fmla="*/ 3 w 6"/>
                <a:gd name="T7" fmla="*/ 5 h 6"/>
                <a:gd name="T8" fmla="*/ 3 w 6"/>
                <a:gd name="T9" fmla="*/ 5 h 6"/>
                <a:gd name="T10" fmla="*/ 2 w 6"/>
                <a:gd name="T11" fmla="*/ 5 h 6"/>
                <a:gd name="T12" fmla="*/ 1 w 6"/>
                <a:gd name="T13" fmla="*/ 5 h 6"/>
                <a:gd name="T14" fmla="*/ 0 w 6"/>
                <a:gd name="T15" fmla="*/ 5 h 6"/>
                <a:gd name="T16" fmla="*/ 0 w 6"/>
                <a:gd name="T17" fmla="*/ 5 h 6"/>
                <a:gd name="T18" fmla="*/ 0 w 6"/>
                <a:gd name="T19" fmla="*/ 0 h 6"/>
                <a:gd name="T20" fmla="*/ 0 w 6"/>
                <a:gd name="T21" fmla="*/ 0 h 6"/>
                <a:gd name="T22" fmla="*/ 1 w 6"/>
                <a:gd name="T23" fmla="*/ 0 h 6"/>
                <a:gd name="T24" fmla="*/ 2 w 6"/>
                <a:gd name="T25" fmla="*/ 0 h 6"/>
                <a:gd name="T26" fmla="*/ 3 w 6"/>
                <a:gd name="T27" fmla="*/ 0 h 6"/>
                <a:gd name="T28" fmla="*/ 3 w 6"/>
                <a:gd name="T29" fmla="*/ 0 h 6"/>
                <a:gd name="T30" fmla="*/ 4 w 6"/>
                <a:gd name="T31" fmla="*/ 0 h 6"/>
                <a:gd name="T32" fmla="*/ 5 w 6"/>
                <a:gd name="T33" fmla="*/ 0 h 6"/>
                <a:gd name="T34" fmla="*/ 5 w 6"/>
                <a:gd name="T35" fmla="*/ 5 h 6"/>
                <a:gd name="T36" fmla="*/ 5 w 6"/>
                <a:gd name="T3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6">
                  <a:moveTo>
                    <a:pt x="5" y="5"/>
                  </a:moveTo>
                  <a:lnTo>
                    <a:pt x="5" y="5"/>
                  </a:lnTo>
                  <a:lnTo>
                    <a:pt x="4" y="5"/>
                  </a:lnTo>
                  <a:lnTo>
                    <a:pt x="3" y="5"/>
                  </a:lnTo>
                  <a:lnTo>
                    <a:pt x="3" y="5"/>
                  </a:lnTo>
                  <a:lnTo>
                    <a:pt x="2" y="5"/>
                  </a:lnTo>
                  <a:lnTo>
                    <a:pt x="1" y="5"/>
                  </a:lnTo>
                  <a:lnTo>
                    <a:pt x="0" y="5"/>
                  </a:lnTo>
                  <a:lnTo>
                    <a:pt x="0" y="5"/>
                  </a:lnTo>
                  <a:lnTo>
                    <a:pt x="0" y="0"/>
                  </a:lnTo>
                  <a:lnTo>
                    <a:pt x="0" y="0"/>
                  </a:lnTo>
                  <a:lnTo>
                    <a:pt x="1" y="0"/>
                  </a:lnTo>
                  <a:lnTo>
                    <a:pt x="2" y="0"/>
                  </a:lnTo>
                  <a:lnTo>
                    <a:pt x="3" y="0"/>
                  </a:lnTo>
                  <a:lnTo>
                    <a:pt x="3" y="0"/>
                  </a:lnTo>
                  <a:lnTo>
                    <a:pt x="4" y="0"/>
                  </a:lnTo>
                  <a:lnTo>
                    <a:pt x="5" y="0"/>
                  </a:lnTo>
                  <a:lnTo>
                    <a:pt x="5" y="5"/>
                  </a:lnTo>
                  <a:lnTo>
                    <a:pt x="5"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5" name="Freeform 221"/>
            <p:cNvSpPr>
              <a:spLocks/>
            </p:cNvSpPr>
            <p:nvPr/>
          </p:nvSpPr>
          <p:spPr bwMode="auto">
            <a:xfrm>
              <a:off x="6141" y="815"/>
              <a:ext cx="3" cy="8"/>
            </a:xfrm>
            <a:custGeom>
              <a:avLst/>
              <a:gdLst>
                <a:gd name="T0" fmla="*/ 2 w 3"/>
                <a:gd name="T1" fmla="*/ 7 h 8"/>
                <a:gd name="T2" fmla="*/ 2 w 3"/>
                <a:gd name="T3" fmla="*/ 7 h 8"/>
                <a:gd name="T4" fmla="*/ 0 w 3"/>
                <a:gd name="T5" fmla="*/ 0 h 8"/>
                <a:gd name="T6" fmla="*/ 0 w 3"/>
                <a:gd name="T7" fmla="*/ 0 h 8"/>
                <a:gd name="T8" fmla="*/ 2 w 3"/>
                <a:gd name="T9" fmla="*/ 6 h 8"/>
                <a:gd name="T10" fmla="*/ 2 w 3"/>
                <a:gd name="T11" fmla="*/ 7 h 8"/>
              </a:gdLst>
              <a:ahLst/>
              <a:cxnLst>
                <a:cxn ang="0">
                  <a:pos x="T0" y="T1"/>
                </a:cxn>
                <a:cxn ang="0">
                  <a:pos x="T2" y="T3"/>
                </a:cxn>
                <a:cxn ang="0">
                  <a:pos x="T4" y="T5"/>
                </a:cxn>
                <a:cxn ang="0">
                  <a:pos x="T6" y="T7"/>
                </a:cxn>
                <a:cxn ang="0">
                  <a:pos x="T8" y="T9"/>
                </a:cxn>
                <a:cxn ang="0">
                  <a:pos x="T10" y="T11"/>
                </a:cxn>
              </a:cxnLst>
              <a:rect l="0" t="0" r="r" b="b"/>
              <a:pathLst>
                <a:path w="3" h="8">
                  <a:moveTo>
                    <a:pt x="2" y="7"/>
                  </a:moveTo>
                  <a:lnTo>
                    <a:pt x="2" y="7"/>
                  </a:lnTo>
                  <a:lnTo>
                    <a:pt x="0" y="0"/>
                  </a:lnTo>
                  <a:lnTo>
                    <a:pt x="0" y="0"/>
                  </a:lnTo>
                  <a:lnTo>
                    <a:pt x="2" y="6"/>
                  </a:lnTo>
                  <a:lnTo>
                    <a:pt x="2"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6" name="Freeform 222"/>
            <p:cNvSpPr>
              <a:spLocks/>
            </p:cNvSpPr>
            <p:nvPr/>
          </p:nvSpPr>
          <p:spPr bwMode="auto">
            <a:xfrm>
              <a:off x="6137" y="827"/>
              <a:ext cx="1" cy="4"/>
            </a:xfrm>
            <a:custGeom>
              <a:avLst/>
              <a:gdLst>
                <a:gd name="T0" fmla="*/ 0 w 1"/>
                <a:gd name="T1" fmla="*/ 3 h 4"/>
                <a:gd name="T2" fmla="*/ 0 w 1"/>
                <a:gd name="T3" fmla="*/ 3 h 4"/>
                <a:gd name="T4" fmla="*/ 0 w 1"/>
                <a:gd name="T5" fmla="*/ 0 h 4"/>
                <a:gd name="T6" fmla="*/ 0 w 1"/>
                <a:gd name="T7" fmla="*/ 0 h 4"/>
                <a:gd name="T8" fmla="*/ 0 w 1"/>
                <a:gd name="T9" fmla="*/ 3 h 4"/>
                <a:gd name="T10" fmla="*/ 0 w 1"/>
                <a:gd name="T11" fmla="*/ 3 h 4"/>
                <a:gd name="T12" fmla="*/ 0 w 1"/>
                <a:gd name="T13" fmla="*/ 3 h 4"/>
                <a:gd name="T14" fmla="*/ 0 w 1"/>
                <a:gd name="T15" fmla="*/ 3 h 4"/>
                <a:gd name="T16" fmla="*/ 0 w 1"/>
                <a:gd name="T17" fmla="*/ 3 h 4"/>
                <a:gd name="T18" fmla="*/ 0 w 1"/>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4">
                  <a:moveTo>
                    <a:pt x="0" y="3"/>
                  </a:moveTo>
                  <a:lnTo>
                    <a:pt x="0" y="3"/>
                  </a:lnTo>
                  <a:lnTo>
                    <a:pt x="0" y="0"/>
                  </a:lnTo>
                  <a:lnTo>
                    <a:pt x="0" y="0"/>
                  </a:lnTo>
                  <a:lnTo>
                    <a:pt x="0" y="3"/>
                  </a:lnTo>
                  <a:lnTo>
                    <a:pt x="0" y="3"/>
                  </a:lnTo>
                  <a:lnTo>
                    <a:pt x="0" y="3"/>
                  </a:lnTo>
                  <a:lnTo>
                    <a:pt x="0" y="3"/>
                  </a:lnTo>
                  <a:lnTo>
                    <a:pt x="0" y="3"/>
                  </a:lnTo>
                  <a:lnTo>
                    <a:pt x="0"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7" name="Freeform 223"/>
            <p:cNvSpPr>
              <a:spLocks/>
            </p:cNvSpPr>
            <p:nvPr/>
          </p:nvSpPr>
          <p:spPr bwMode="auto">
            <a:xfrm>
              <a:off x="6131" y="828"/>
              <a:ext cx="4" cy="2"/>
            </a:xfrm>
            <a:custGeom>
              <a:avLst/>
              <a:gdLst>
                <a:gd name="T0" fmla="*/ 3 w 4"/>
                <a:gd name="T1" fmla="*/ 0 h 2"/>
                <a:gd name="T2" fmla="*/ 3 w 4"/>
                <a:gd name="T3" fmla="*/ 0 h 2"/>
                <a:gd name="T4" fmla="*/ 1 w 4"/>
                <a:gd name="T5" fmla="*/ 1 h 2"/>
                <a:gd name="T6" fmla="*/ 0 w 4"/>
                <a:gd name="T7" fmla="*/ 1 h 2"/>
                <a:gd name="T8" fmla="*/ 2 w 4"/>
                <a:gd name="T9" fmla="*/ 0 h 2"/>
                <a:gd name="T10" fmla="*/ 3 w 4"/>
                <a:gd name="T11" fmla="*/ 0 h 2"/>
                <a:gd name="T12" fmla="*/ 3 w 4"/>
                <a:gd name="T13" fmla="*/ 0 h 2"/>
                <a:gd name="T14" fmla="*/ 3 w 4"/>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3" y="0"/>
                  </a:moveTo>
                  <a:lnTo>
                    <a:pt x="3" y="0"/>
                  </a:lnTo>
                  <a:lnTo>
                    <a:pt x="1" y="1"/>
                  </a:lnTo>
                  <a:lnTo>
                    <a:pt x="0" y="1"/>
                  </a:lnTo>
                  <a:lnTo>
                    <a:pt x="2" y="0"/>
                  </a:lnTo>
                  <a:lnTo>
                    <a:pt x="3" y="0"/>
                  </a:lnTo>
                  <a:lnTo>
                    <a:pt x="3" y="0"/>
                  </a:lnTo>
                  <a:lnTo>
                    <a:pt x="3"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8" name="Freeform 224"/>
            <p:cNvSpPr>
              <a:spLocks/>
            </p:cNvSpPr>
            <p:nvPr/>
          </p:nvSpPr>
          <p:spPr bwMode="auto">
            <a:xfrm>
              <a:off x="6130" y="815"/>
              <a:ext cx="5" cy="8"/>
            </a:xfrm>
            <a:custGeom>
              <a:avLst/>
              <a:gdLst>
                <a:gd name="T0" fmla="*/ 1 w 5"/>
                <a:gd name="T1" fmla="*/ 0 h 8"/>
                <a:gd name="T2" fmla="*/ 3 w 5"/>
                <a:gd name="T3" fmla="*/ 0 h 8"/>
                <a:gd name="T4" fmla="*/ 4 w 5"/>
                <a:gd name="T5" fmla="*/ 7 h 8"/>
                <a:gd name="T6" fmla="*/ 3 w 5"/>
                <a:gd name="T7" fmla="*/ 7 h 8"/>
                <a:gd name="T8" fmla="*/ 0 w 5"/>
                <a:gd name="T9" fmla="*/ 0 h 8"/>
                <a:gd name="T10" fmla="*/ 1 w 5"/>
                <a:gd name="T11" fmla="*/ 1 h 8"/>
                <a:gd name="T12" fmla="*/ 1 w 5"/>
                <a:gd name="T13" fmla="*/ 0 h 8"/>
                <a:gd name="T14" fmla="*/ 3 w 5"/>
                <a:gd name="T15" fmla="*/ 0 h 8"/>
                <a:gd name="T16" fmla="*/ 1 w 5"/>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1" y="0"/>
                  </a:moveTo>
                  <a:lnTo>
                    <a:pt x="3" y="0"/>
                  </a:lnTo>
                  <a:lnTo>
                    <a:pt x="4" y="7"/>
                  </a:lnTo>
                  <a:lnTo>
                    <a:pt x="3" y="7"/>
                  </a:lnTo>
                  <a:lnTo>
                    <a:pt x="0" y="0"/>
                  </a:lnTo>
                  <a:lnTo>
                    <a:pt x="1" y="1"/>
                  </a:lnTo>
                  <a:lnTo>
                    <a:pt x="1" y="0"/>
                  </a:lnTo>
                  <a:lnTo>
                    <a:pt x="3"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49" name="Freeform 225"/>
            <p:cNvSpPr>
              <a:spLocks/>
            </p:cNvSpPr>
            <p:nvPr/>
          </p:nvSpPr>
          <p:spPr bwMode="auto">
            <a:xfrm>
              <a:off x="6153" y="779"/>
              <a:ext cx="22" cy="56"/>
            </a:xfrm>
            <a:custGeom>
              <a:avLst/>
              <a:gdLst>
                <a:gd name="T0" fmla="*/ 11 w 22"/>
                <a:gd name="T1" fmla="*/ 0 h 56"/>
                <a:gd name="T2" fmla="*/ 13 w 22"/>
                <a:gd name="T3" fmla="*/ 2 h 56"/>
                <a:gd name="T4" fmla="*/ 14 w 22"/>
                <a:gd name="T5" fmla="*/ 5 h 56"/>
                <a:gd name="T6" fmla="*/ 15 w 22"/>
                <a:gd name="T7" fmla="*/ 7 h 56"/>
                <a:gd name="T8" fmla="*/ 17 w 22"/>
                <a:gd name="T9" fmla="*/ 10 h 56"/>
                <a:gd name="T10" fmla="*/ 18 w 22"/>
                <a:gd name="T11" fmla="*/ 14 h 56"/>
                <a:gd name="T12" fmla="*/ 18 w 22"/>
                <a:gd name="T13" fmla="*/ 16 h 56"/>
                <a:gd name="T14" fmla="*/ 20 w 22"/>
                <a:gd name="T15" fmla="*/ 20 h 56"/>
                <a:gd name="T16" fmla="*/ 20 w 22"/>
                <a:gd name="T17" fmla="*/ 23 h 56"/>
                <a:gd name="T18" fmla="*/ 21 w 22"/>
                <a:gd name="T19" fmla="*/ 28 h 56"/>
                <a:gd name="T20" fmla="*/ 21 w 22"/>
                <a:gd name="T21" fmla="*/ 32 h 56"/>
                <a:gd name="T22" fmla="*/ 21 w 22"/>
                <a:gd name="T23" fmla="*/ 35 h 56"/>
                <a:gd name="T24" fmla="*/ 20 w 22"/>
                <a:gd name="T25" fmla="*/ 39 h 56"/>
                <a:gd name="T26" fmla="*/ 20 w 22"/>
                <a:gd name="T27" fmla="*/ 42 h 56"/>
                <a:gd name="T28" fmla="*/ 18 w 22"/>
                <a:gd name="T29" fmla="*/ 45 h 56"/>
                <a:gd name="T30" fmla="*/ 18 w 22"/>
                <a:gd name="T31" fmla="*/ 49 h 56"/>
                <a:gd name="T32" fmla="*/ 17 w 22"/>
                <a:gd name="T33" fmla="*/ 51 h 56"/>
                <a:gd name="T34" fmla="*/ 14 w 22"/>
                <a:gd name="T35" fmla="*/ 54 h 56"/>
                <a:gd name="T36" fmla="*/ 13 w 22"/>
                <a:gd name="T37" fmla="*/ 55 h 56"/>
                <a:gd name="T38" fmla="*/ 10 w 22"/>
                <a:gd name="T39" fmla="*/ 54 h 56"/>
                <a:gd name="T40" fmla="*/ 8 w 22"/>
                <a:gd name="T41" fmla="*/ 53 h 56"/>
                <a:gd name="T42" fmla="*/ 6 w 22"/>
                <a:gd name="T43" fmla="*/ 51 h 56"/>
                <a:gd name="T44" fmla="*/ 5 w 22"/>
                <a:gd name="T45" fmla="*/ 50 h 56"/>
                <a:gd name="T46" fmla="*/ 3 w 22"/>
                <a:gd name="T47" fmla="*/ 48 h 56"/>
                <a:gd name="T48" fmla="*/ 3 w 22"/>
                <a:gd name="T49" fmla="*/ 47 h 56"/>
                <a:gd name="T50" fmla="*/ 2 w 22"/>
                <a:gd name="T51" fmla="*/ 44 h 56"/>
                <a:gd name="T52" fmla="*/ 1 w 22"/>
                <a:gd name="T53" fmla="*/ 41 h 56"/>
                <a:gd name="T54" fmla="*/ 0 w 22"/>
                <a:gd name="T55" fmla="*/ 39 h 56"/>
                <a:gd name="T56" fmla="*/ 0 w 22"/>
                <a:gd name="T57" fmla="*/ 36 h 56"/>
                <a:gd name="T58" fmla="*/ 0 w 22"/>
                <a:gd name="T59" fmla="*/ 33 h 56"/>
                <a:gd name="T60" fmla="*/ 1 w 22"/>
                <a:gd name="T61" fmla="*/ 31 h 56"/>
                <a:gd name="T62" fmla="*/ 1 w 22"/>
                <a:gd name="T63" fmla="*/ 28 h 56"/>
                <a:gd name="T64" fmla="*/ 3 w 22"/>
                <a:gd name="T65" fmla="*/ 26 h 56"/>
                <a:gd name="T66" fmla="*/ 4 w 22"/>
                <a:gd name="T67" fmla="*/ 25 h 56"/>
                <a:gd name="T68" fmla="*/ 4 w 22"/>
                <a:gd name="T69" fmla="*/ 23 h 56"/>
                <a:gd name="T70" fmla="*/ 5 w 22"/>
                <a:gd name="T71" fmla="*/ 21 h 56"/>
                <a:gd name="T72" fmla="*/ 5 w 22"/>
                <a:gd name="T73" fmla="*/ 17 h 56"/>
                <a:gd name="T74" fmla="*/ 5 w 22"/>
                <a:gd name="T75" fmla="*/ 12 h 56"/>
                <a:gd name="T76" fmla="*/ 4 w 22"/>
                <a:gd name="T77" fmla="*/ 6 h 56"/>
                <a:gd name="T78" fmla="*/ 4 w 22"/>
                <a:gd name="T79" fmla="*/ 4 h 56"/>
                <a:gd name="T80" fmla="*/ 5 w 22"/>
                <a:gd name="T81" fmla="*/ 2 h 56"/>
                <a:gd name="T82" fmla="*/ 5 w 22"/>
                <a:gd name="T8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 h="56">
                  <a:moveTo>
                    <a:pt x="6" y="0"/>
                  </a:moveTo>
                  <a:lnTo>
                    <a:pt x="11" y="0"/>
                  </a:lnTo>
                  <a:lnTo>
                    <a:pt x="12" y="1"/>
                  </a:lnTo>
                  <a:lnTo>
                    <a:pt x="13" y="2"/>
                  </a:lnTo>
                  <a:lnTo>
                    <a:pt x="13" y="3"/>
                  </a:lnTo>
                  <a:lnTo>
                    <a:pt x="14" y="5"/>
                  </a:lnTo>
                  <a:lnTo>
                    <a:pt x="15" y="5"/>
                  </a:lnTo>
                  <a:lnTo>
                    <a:pt x="15" y="7"/>
                  </a:lnTo>
                  <a:lnTo>
                    <a:pt x="17" y="9"/>
                  </a:lnTo>
                  <a:lnTo>
                    <a:pt x="17" y="10"/>
                  </a:lnTo>
                  <a:lnTo>
                    <a:pt x="18" y="12"/>
                  </a:lnTo>
                  <a:lnTo>
                    <a:pt x="18" y="14"/>
                  </a:lnTo>
                  <a:lnTo>
                    <a:pt x="18" y="15"/>
                  </a:lnTo>
                  <a:lnTo>
                    <a:pt x="18" y="16"/>
                  </a:lnTo>
                  <a:lnTo>
                    <a:pt x="19" y="19"/>
                  </a:lnTo>
                  <a:lnTo>
                    <a:pt x="20" y="20"/>
                  </a:lnTo>
                  <a:lnTo>
                    <a:pt x="20" y="23"/>
                  </a:lnTo>
                  <a:lnTo>
                    <a:pt x="20" y="23"/>
                  </a:lnTo>
                  <a:lnTo>
                    <a:pt x="20" y="26"/>
                  </a:lnTo>
                  <a:lnTo>
                    <a:pt x="21" y="28"/>
                  </a:lnTo>
                  <a:lnTo>
                    <a:pt x="21" y="30"/>
                  </a:lnTo>
                  <a:lnTo>
                    <a:pt x="21" y="32"/>
                  </a:lnTo>
                  <a:lnTo>
                    <a:pt x="21" y="33"/>
                  </a:lnTo>
                  <a:lnTo>
                    <a:pt x="21" y="35"/>
                  </a:lnTo>
                  <a:lnTo>
                    <a:pt x="21" y="37"/>
                  </a:lnTo>
                  <a:lnTo>
                    <a:pt x="20" y="39"/>
                  </a:lnTo>
                  <a:lnTo>
                    <a:pt x="20" y="41"/>
                  </a:lnTo>
                  <a:lnTo>
                    <a:pt x="20" y="42"/>
                  </a:lnTo>
                  <a:lnTo>
                    <a:pt x="19" y="44"/>
                  </a:lnTo>
                  <a:lnTo>
                    <a:pt x="18" y="45"/>
                  </a:lnTo>
                  <a:lnTo>
                    <a:pt x="18" y="47"/>
                  </a:lnTo>
                  <a:lnTo>
                    <a:pt x="18" y="49"/>
                  </a:lnTo>
                  <a:lnTo>
                    <a:pt x="18" y="50"/>
                  </a:lnTo>
                  <a:lnTo>
                    <a:pt x="17" y="51"/>
                  </a:lnTo>
                  <a:lnTo>
                    <a:pt x="15" y="53"/>
                  </a:lnTo>
                  <a:lnTo>
                    <a:pt x="14" y="54"/>
                  </a:lnTo>
                  <a:lnTo>
                    <a:pt x="13" y="54"/>
                  </a:lnTo>
                  <a:lnTo>
                    <a:pt x="13" y="55"/>
                  </a:lnTo>
                  <a:lnTo>
                    <a:pt x="12" y="55"/>
                  </a:lnTo>
                  <a:lnTo>
                    <a:pt x="10" y="54"/>
                  </a:lnTo>
                  <a:lnTo>
                    <a:pt x="9" y="54"/>
                  </a:lnTo>
                  <a:lnTo>
                    <a:pt x="8" y="53"/>
                  </a:lnTo>
                  <a:lnTo>
                    <a:pt x="8" y="52"/>
                  </a:lnTo>
                  <a:lnTo>
                    <a:pt x="6" y="51"/>
                  </a:lnTo>
                  <a:lnTo>
                    <a:pt x="5" y="50"/>
                  </a:lnTo>
                  <a:lnTo>
                    <a:pt x="5" y="50"/>
                  </a:lnTo>
                  <a:lnTo>
                    <a:pt x="4" y="50"/>
                  </a:lnTo>
                  <a:lnTo>
                    <a:pt x="3" y="48"/>
                  </a:lnTo>
                  <a:lnTo>
                    <a:pt x="3" y="48"/>
                  </a:lnTo>
                  <a:lnTo>
                    <a:pt x="3" y="47"/>
                  </a:lnTo>
                  <a:lnTo>
                    <a:pt x="2" y="46"/>
                  </a:lnTo>
                  <a:lnTo>
                    <a:pt x="2" y="44"/>
                  </a:lnTo>
                  <a:lnTo>
                    <a:pt x="1" y="43"/>
                  </a:lnTo>
                  <a:lnTo>
                    <a:pt x="1" y="41"/>
                  </a:lnTo>
                  <a:lnTo>
                    <a:pt x="0" y="41"/>
                  </a:lnTo>
                  <a:lnTo>
                    <a:pt x="0" y="39"/>
                  </a:lnTo>
                  <a:lnTo>
                    <a:pt x="0" y="37"/>
                  </a:lnTo>
                  <a:lnTo>
                    <a:pt x="0" y="36"/>
                  </a:lnTo>
                  <a:lnTo>
                    <a:pt x="0" y="34"/>
                  </a:lnTo>
                  <a:lnTo>
                    <a:pt x="0" y="33"/>
                  </a:lnTo>
                  <a:lnTo>
                    <a:pt x="0" y="32"/>
                  </a:lnTo>
                  <a:lnTo>
                    <a:pt x="1" y="31"/>
                  </a:lnTo>
                  <a:lnTo>
                    <a:pt x="1" y="30"/>
                  </a:lnTo>
                  <a:lnTo>
                    <a:pt x="1" y="28"/>
                  </a:lnTo>
                  <a:lnTo>
                    <a:pt x="2" y="27"/>
                  </a:lnTo>
                  <a:lnTo>
                    <a:pt x="3" y="26"/>
                  </a:lnTo>
                  <a:lnTo>
                    <a:pt x="3" y="26"/>
                  </a:lnTo>
                  <a:lnTo>
                    <a:pt x="4" y="25"/>
                  </a:lnTo>
                  <a:lnTo>
                    <a:pt x="4" y="24"/>
                  </a:lnTo>
                  <a:lnTo>
                    <a:pt x="4" y="23"/>
                  </a:lnTo>
                  <a:lnTo>
                    <a:pt x="5" y="23"/>
                  </a:lnTo>
                  <a:lnTo>
                    <a:pt x="5" y="21"/>
                  </a:lnTo>
                  <a:lnTo>
                    <a:pt x="5" y="20"/>
                  </a:lnTo>
                  <a:lnTo>
                    <a:pt x="5" y="17"/>
                  </a:lnTo>
                  <a:lnTo>
                    <a:pt x="5" y="15"/>
                  </a:lnTo>
                  <a:lnTo>
                    <a:pt x="5" y="12"/>
                  </a:lnTo>
                  <a:lnTo>
                    <a:pt x="4" y="9"/>
                  </a:lnTo>
                  <a:lnTo>
                    <a:pt x="4" y="6"/>
                  </a:lnTo>
                  <a:lnTo>
                    <a:pt x="4" y="5"/>
                  </a:lnTo>
                  <a:lnTo>
                    <a:pt x="4" y="4"/>
                  </a:lnTo>
                  <a:lnTo>
                    <a:pt x="4" y="3"/>
                  </a:lnTo>
                  <a:lnTo>
                    <a:pt x="5" y="2"/>
                  </a:lnTo>
                  <a:lnTo>
                    <a:pt x="5" y="1"/>
                  </a:lnTo>
                  <a:lnTo>
                    <a:pt x="5" y="0"/>
                  </a:lnTo>
                  <a:lnTo>
                    <a:pt x="6"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0" name="Freeform 226"/>
            <p:cNvSpPr>
              <a:spLocks/>
            </p:cNvSpPr>
            <p:nvPr/>
          </p:nvSpPr>
          <p:spPr bwMode="auto">
            <a:xfrm>
              <a:off x="6161" y="773"/>
              <a:ext cx="2" cy="6"/>
            </a:xfrm>
            <a:custGeom>
              <a:avLst/>
              <a:gdLst>
                <a:gd name="T0" fmla="*/ 1 w 2"/>
                <a:gd name="T1" fmla="*/ 0 h 6"/>
                <a:gd name="T2" fmla="*/ 1 w 2"/>
                <a:gd name="T3" fmla="*/ 5 h 6"/>
                <a:gd name="T4" fmla="*/ 0 w 2"/>
                <a:gd name="T5" fmla="*/ 5 h 6"/>
                <a:gd name="T6" fmla="*/ 0 w 2"/>
                <a:gd name="T7" fmla="*/ 0 h 6"/>
                <a:gd name="T8" fmla="*/ 1 w 2"/>
                <a:gd name="T9" fmla="*/ 0 h 6"/>
                <a:gd name="T10" fmla="*/ 1 w 2"/>
                <a:gd name="T11" fmla="*/ 0 h 6"/>
                <a:gd name="T12" fmla="*/ 1 w 2"/>
                <a:gd name="T13" fmla="*/ 5 h 6"/>
                <a:gd name="T14" fmla="*/ 1 w 2"/>
                <a:gd name="T15" fmla="*/ 5 h 6"/>
                <a:gd name="T16" fmla="*/ 1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1" y="0"/>
                  </a:moveTo>
                  <a:lnTo>
                    <a:pt x="1" y="5"/>
                  </a:lnTo>
                  <a:lnTo>
                    <a:pt x="0" y="5"/>
                  </a:lnTo>
                  <a:lnTo>
                    <a:pt x="0" y="0"/>
                  </a:lnTo>
                  <a:lnTo>
                    <a:pt x="1" y="0"/>
                  </a:lnTo>
                  <a:lnTo>
                    <a:pt x="1" y="0"/>
                  </a:lnTo>
                  <a:lnTo>
                    <a:pt x="1" y="5"/>
                  </a:lnTo>
                  <a:lnTo>
                    <a:pt x="1" y="5"/>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1" name="Freeform 227"/>
            <p:cNvSpPr>
              <a:spLocks/>
            </p:cNvSpPr>
            <p:nvPr/>
          </p:nvSpPr>
          <p:spPr bwMode="auto">
            <a:xfrm>
              <a:off x="6167" y="779"/>
              <a:ext cx="8" cy="52"/>
            </a:xfrm>
            <a:custGeom>
              <a:avLst/>
              <a:gdLst>
                <a:gd name="T0" fmla="*/ 4 w 8"/>
                <a:gd name="T1" fmla="*/ 51 h 52"/>
                <a:gd name="T2" fmla="*/ 5 w 8"/>
                <a:gd name="T3" fmla="*/ 48 h 52"/>
                <a:gd name="T4" fmla="*/ 6 w 8"/>
                <a:gd name="T5" fmla="*/ 45 h 52"/>
                <a:gd name="T6" fmla="*/ 6 w 8"/>
                <a:gd name="T7" fmla="*/ 42 h 52"/>
                <a:gd name="T8" fmla="*/ 7 w 8"/>
                <a:gd name="T9" fmla="*/ 38 h 52"/>
                <a:gd name="T10" fmla="*/ 7 w 8"/>
                <a:gd name="T11" fmla="*/ 35 h 52"/>
                <a:gd name="T12" fmla="*/ 7 w 8"/>
                <a:gd name="T13" fmla="*/ 31 h 52"/>
                <a:gd name="T14" fmla="*/ 7 w 8"/>
                <a:gd name="T15" fmla="*/ 27 h 52"/>
                <a:gd name="T16" fmla="*/ 7 w 8"/>
                <a:gd name="T17" fmla="*/ 23 h 52"/>
                <a:gd name="T18" fmla="*/ 6 w 8"/>
                <a:gd name="T19" fmla="*/ 20 h 52"/>
                <a:gd name="T20" fmla="*/ 6 w 8"/>
                <a:gd name="T21" fmla="*/ 16 h 52"/>
                <a:gd name="T22" fmla="*/ 5 w 8"/>
                <a:gd name="T23" fmla="*/ 13 h 52"/>
                <a:gd name="T24" fmla="*/ 5 w 8"/>
                <a:gd name="T25" fmla="*/ 10 h 52"/>
                <a:gd name="T26" fmla="*/ 4 w 8"/>
                <a:gd name="T27" fmla="*/ 6 h 52"/>
                <a:gd name="T28" fmla="*/ 2 w 8"/>
                <a:gd name="T29" fmla="*/ 4 h 52"/>
                <a:gd name="T30" fmla="*/ 2 w 8"/>
                <a:gd name="T31" fmla="*/ 2 h 52"/>
                <a:gd name="T32" fmla="*/ 1 w 8"/>
                <a:gd name="T33" fmla="*/ 0 h 52"/>
                <a:gd name="T34" fmla="*/ 1 w 8"/>
                <a:gd name="T35" fmla="*/ 2 h 52"/>
                <a:gd name="T36" fmla="*/ 2 w 8"/>
                <a:gd name="T37" fmla="*/ 4 h 52"/>
                <a:gd name="T38" fmla="*/ 2 w 8"/>
                <a:gd name="T39" fmla="*/ 6 h 52"/>
                <a:gd name="T40" fmla="*/ 4 w 8"/>
                <a:gd name="T41" fmla="*/ 9 h 52"/>
                <a:gd name="T42" fmla="*/ 4 w 8"/>
                <a:gd name="T43" fmla="*/ 12 h 52"/>
                <a:gd name="T44" fmla="*/ 5 w 8"/>
                <a:gd name="T45" fmla="*/ 15 h 52"/>
                <a:gd name="T46" fmla="*/ 5 w 8"/>
                <a:gd name="T47" fmla="*/ 19 h 52"/>
                <a:gd name="T48" fmla="*/ 6 w 8"/>
                <a:gd name="T49" fmla="*/ 22 h 52"/>
                <a:gd name="T50" fmla="*/ 6 w 8"/>
                <a:gd name="T51" fmla="*/ 26 h 52"/>
                <a:gd name="T52" fmla="*/ 6 w 8"/>
                <a:gd name="T53" fmla="*/ 30 h 52"/>
                <a:gd name="T54" fmla="*/ 6 w 8"/>
                <a:gd name="T55" fmla="*/ 33 h 52"/>
                <a:gd name="T56" fmla="*/ 6 w 8"/>
                <a:gd name="T57" fmla="*/ 37 h 52"/>
                <a:gd name="T58" fmla="*/ 6 w 8"/>
                <a:gd name="T59" fmla="*/ 40 h 52"/>
                <a:gd name="T60" fmla="*/ 5 w 8"/>
                <a:gd name="T61" fmla="*/ 44 h 52"/>
                <a:gd name="T62" fmla="*/ 5 w 8"/>
                <a:gd name="T63" fmla="*/ 47 h 52"/>
                <a:gd name="T64" fmla="*/ 4 w 8"/>
                <a:gd name="T65" fmla="*/ 4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52">
                  <a:moveTo>
                    <a:pt x="4" y="51"/>
                  </a:moveTo>
                  <a:lnTo>
                    <a:pt x="4" y="51"/>
                  </a:lnTo>
                  <a:lnTo>
                    <a:pt x="5" y="50"/>
                  </a:lnTo>
                  <a:lnTo>
                    <a:pt x="5" y="48"/>
                  </a:lnTo>
                  <a:lnTo>
                    <a:pt x="5" y="47"/>
                  </a:lnTo>
                  <a:lnTo>
                    <a:pt x="6" y="45"/>
                  </a:lnTo>
                  <a:lnTo>
                    <a:pt x="6" y="44"/>
                  </a:lnTo>
                  <a:lnTo>
                    <a:pt x="6" y="42"/>
                  </a:lnTo>
                  <a:lnTo>
                    <a:pt x="7" y="40"/>
                  </a:lnTo>
                  <a:lnTo>
                    <a:pt x="7" y="38"/>
                  </a:lnTo>
                  <a:lnTo>
                    <a:pt x="7" y="37"/>
                  </a:lnTo>
                  <a:lnTo>
                    <a:pt x="7" y="35"/>
                  </a:lnTo>
                  <a:lnTo>
                    <a:pt x="7" y="33"/>
                  </a:lnTo>
                  <a:lnTo>
                    <a:pt x="7" y="31"/>
                  </a:lnTo>
                  <a:lnTo>
                    <a:pt x="7" y="30"/>
                  </a:lnTo>
                  <a:lnTo>
                    <a:pt x="7" y="27"/>
                  </a:lnTo>
                  <a:lnTo>
                    <a:pt x="7" y="26"/>
                  </a:lnTo>
                  <a:lnTo>
                    <a:pt x="7" y="23"/>
                  </a:lnTo>
                  <a:lnTo>
                    <a:pt x="6" y="22"/>
                  </a:lnTo>
                  <a:lnTo>
                    <a:pt x="6" y="20"/>
                  </a:lnTo>
                  <a:lnTo>
                    <a:pt x="6" y="19"/>
                  </a:lnTo>
                  <a:lnTo>
                    <a:pt x="6" y="16"/>
                  </a:lnTo>
                  <a:lnTo>
                    <a:pt x="5" y="15"/>
                  </a:lnTo>
                  <a:lnTo>
                    <a:pt x="5" y="13"/>
                  </a:lnTo>
                  <a:lnTo>
                    <a:pt x="5" y="11"/>
                  </a:lnTo>
                  <a:lnTo>
                    <a:pt x="5" y="10"/>
                  </a:lnTo>
                  <a:lnTo>
                    <a:pt x="4" y="8"/>
                  </a:lnTo>
                  <a:lnTo>
                    <a:pt x="4" y="6"/>
                  </a:lnTo>
                  <a:lnTo>
                    <a:pt x="3" y="5"/>
                  </a:lnTo>
                  <a:lnTo>
                    <a:pt x="2" y="4"/>
                  </a:lnTo>
                  <a:lnTo>
                    <a:pt x="2" y="3"/>
                  </a:lnTo>
                  <a:lnTo>
                    <a:pt x="2" y="2"/>
                  </a:lnTo>
                  <a:lnTo>
                    <a:pt x="1" y="1"/>
                  </a:lnTo>
                  <a:lnTo>
                    <a:pt x="1" y="0"/>
                  </a:lnTo>
                  <a:lnTo>
                    <a:pt x="0" y="0"/>
                  </a:lnTo>
                  <a:lnTo>
                    <a:pt x="1" y="2"/>
                  </a:lnTo>
                  <a:lnTo>
                    <a:pt x="1" y="3"/>
                  </a:lnTo>
                  <a:lnTo>
                    <a:pt x="2" y="4"/>
                  </a:lnTo>
                  <a:lnTo>
                    <a:pt x="2" y="4"/>
                  </a:lnTo>
                  <a:lnTo>
                    <a:pt x="2" y="6"/>
                  </a:lnTo>
                  <a:lnTo>
                    <a:pt x="3" y="7"/>
                  </a:lnTo>
                  <a:lnTo>
                    <a:pt x="4" y="9"/>
                  </a:lnTo>
                  <a:lnTo>
                    <a:pt x="4" y="10"/>
                  </a:lnTo>
                  <a:lnTo>
                    <a:pt x="4" y="12"/>
                  </a:lnTo>
                  <a:lnTo>
                    <a:pt x="5" y="13"/>
                  </a:lnTo>
                  <a:lnTo>
                    <a:pt x="5" y="15"/>
                  </a:lnTo>
                  <a:lnTo>
                    <a:pt x="5" y="17"/>
                  </a:lnTo>
                  <a:lnTo>
                    <a:pt x="5" y="19"/>
                  </a:lnTo>
                  <a:lnTo>
                    <a:pt x="6" y="20"/>
                  </a:lnTo>
                  <a:lnTo>
                    <a:pt x="6" y="22"/>
                  </a:lnTo>
                  <a:lnTo>
                    <a:pt x="6" y="24"/>
                  </a:lnTo>
                  <a:lnTo>
                    <a:pt x="6" y="26"/>
                  </a:lnTo>
                  <a:lnTo>
                    <a:pt x="6" y="28"/>
                  </a:lnTo>
                  <a:lnTo>
                    <a:pt x="6" y="30"/>
                  </a:lnTo>
                  <a:lnTo>
                    <a:pt x="6" y="31"/>
                  </a:lnTo>
                  <a:lnTo>
                    <a:pt x="6" y="33"/>
                  </a:lnTo>
                  <a:lnTo>
                    <a:pt x="6" y="35"/>
                  </a:lnTo>
                  <a:lnTo>
                    <a:pt x="6" y="37"/>
                  </a:lnTo>
                  <a:lnTo>
                    <a:pt x="6" y="38"/>
                  </a:lnTo>
                  <a:lnTo>
                    <a:pt x="6" y="40"/>
                  </a:lnTo>
                  <a:lnTo>
                    <a:pt x="6" y="41"/>
                  </a:lnTo>
                  <a:lnTo>
                    <a:pt x="5" y="44"/>
                  </a:lnTo>
                  <a:lnTo>
                    <a:pt x="5" y="45"/>
                  </a:lnTo>
                  <a:lnTo>
                    <a:pt x="5" y="47"/>
                  </a:lnTo>
                  <a:lnTo>
                    <a:pt x="5" y="48"/>
                  </a:lnTo>
                  <a:lnTo>
                    <a:pt x="4" y="49"/>
                  </a:lnTo>
                  <a:lnTo>
                    <a:pt x="4" y="5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2" name="Freeform 228"/>
            <p:cNvSpPr>
              <a:spLocks/>
            </p:cNvSpPr>
            <p:nvPr/>
          </p:nvSpPr>
          <p:spPr bwMode="auto">
            <a:xfrm>
              <a:off x="6156" y="831"/>
              <a:ext cx="13" cy="4"/>
            </a:xfrm>
            <a:custGeom>
              <a:avLst/>
              <a:gdLst>
                <a:gd name="T0" fmla="*/ 0 w 13"/>
                <a:gd name="T1" fmla="*/ 0 h 4"/>
                <a:gd name="T2" fmla="*/ 0 w 13"/>
                <a:gd name="T3" fmla="*/ 0 h 4"/>
                <a:gd name="T4" fmla="*/ 0 w 13"/>
                <a:gd name="T5" fmla="*/ 1 h 4"/>
                <a:gd name="T6" fmla="*/ 1 w 13"/>
                <a:gd name="T7" fmla="*/ 1 h 4"/>
                <a:gd name="T8" fmla="*/ 1 w 13"/>
                <a:gd name="T9" fmla="*/ 1 h 4"/>
                <a:gd name="T10" fmla="*/ 2 w 13"/>
                <a:gd name="T11" fmla="*/ 2 h 4"/>
                <a:gd name="T12" fmla="*/ 3 w 13"/>
                <a:gd name="T13" fmla="*/ 2 h 4"/>
                <a:gd name="T14" fmla="*/ 4 w 13"/>
                <a:gd name="T15" fmla="*/ 2 h 4"/>
                <a:gd name="T16" fmla="*/ 4 w 13"/>
                <a:gd name="T17" fmla="*/ 3 h 4"/>
                <a:gd name="T18" fmla="*/ 6 w 13"/>
                <a:gd name="T19" fmla="*/ 3 h 4"/>
                <a:gd name="T20" fmla="*/ 6 w 13"/>
                <a:gd name="T21" fmla="*/ 3 h 4"/>
                <a:gd name="T22" fmla="*/ 7 w 13"/>
                <a:gd name="T23" fmla="*/ 3 h 4"/>
                <a:gd name="T24" fmla="*/ 8 w 13"/>
                <a:gd name="T25" fmla="*/ 3 h 4"/>
                <a:gd name="T26" fmla="*/ 9 w 13"/>
                <a:gd name="T27" fmla="*/ 3 h 4"/>
                <a:gd name="T28" fmla="*/ 11 w 13"/>
                <a:gd name="T29" fmla="*/ 3 h 4"/>
                <a:gd name="T30" fmla="*/ 11 w 13"/>
                <a:gd name="T31" fmla="*/ 2 h 4"/>
                <a:gd name="T32" fmla="*/ 12 w 13"/>
                <a:gd name="T33" fmla="*/ 2 h 4"/>
                <a:gd name="T34" fmla="*/ 11 w 13"/>
                <a:gd name="T35" fmla="*/ 2 h 4"/>
                <a:gd name="T36" fmla="*/ 10 w 13"/>
                <a:gd name="T37" fmla="*/ 2 h 4"/>
                <a:gd name="T38" fmla="*/ 9 w 13"/>
                <a:gd name="T39" fmla="*/ 3 h 4"/>
                <a:gd name="T40" fmla="*/ 8 w 13"/>
                <a:gd name="T41" fmla="*/ 3 h 4"/>
                <a:gd name="T42" fmla="*/ 8 w 13"/>
                <a:gd name="T43" fmla="*/ 3 h 4"/>
                <a:gd name="T44" fmla="*/ 7 w 13"/>
                <a:gd name="T45" fmla="*/ 3 h 4"/>
                <a:gd name="T46" fmla="*/ 6 w 13"/>
                <a:gd name="T47" fmla="*/ 2 h 4"/>
                <a:gd name="T48" fmla="*/ 5 w 13"/>
                <a:gd name="T49" fmla="*/ 2 h 4"/>
                <a:gd name="T50" fmla="*/ 4 w 13"/>
                <a:gd name="T51" fmla="*/ 2 h 4"/>
                <a:gd name="T52" fmla="*/ 4 w 13"/>
                <a:gd name="T53" fmla="*/ 2 h 4"/>
                <a:gd name="T54" fmla="*/ 3 w 13"/>
                <a:gd name="T55" fmla="*/ 1 h 4"/>
                <a:gd name="T56" fmla="*/ 2 w 13"/>
                <a:gd name="T57" fmla="*/ 1 h 4"/>
                <a:gd name="T58" fmla="*/ 1 w 13"/>
                <a:gd name="T59" fmla="*/ 1 h 4"/>
                <a:gd name="T60" fmla="*/ 1 w 13"/>
                <a:gd name="T61" fmla="*/ 0 h 4"/>
                <a:gd name="T62" fmla="*/ 1 w 13"/>
                <a:gd name="T63" fmla="*/ 0 h 4"/>
                <a:gd name="T64" fmla="*/ 0 w 13"/>
                <a:gd name="T65" fmla="*/ 0 h 4"/>
                <a:gd name="T66" fmla="*/ 0 w 13"/>
                <a:gd name="T6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 h="4">
                  <a:moveTo>
                    <a:pt x="0" y="0"/>
                  </a:moveTo>
                  <a:lnTo>
                    <a:pt x="0" y="0"/>
                  </a:lnTo>
                  <a:lnTo>
                    <a:pt x="0" y="1"/>
                  </a:lnTo>
                  <a:lnTo>
                    <a:pt x="1" y="1"/>
                  </a:lnTo>
                  <a:lnTo>
                    <a:pt x="1" y="1"/>
                  </a:lnTo>
                  <a:lnTo>
                    <a:pt x="2" y="2"/>
                  </a:lnTo>
                  <a:lnTo>
                    <a:pt x="3" y="2"/>
                  </a:lnTo>
                  <a:lnTo>
                    <a:pt x="4" y="2"/>
                  </a:lnTo>
                  <a:lnTo>
                    <a:pt x="4" y="3"/>
                  </a:lnTo>
                  <a:lnTo>
                    <a:pt x="6" y="3"/>
                  </a:lnTo>
                  <a:lnTo>
                    <a:pt x="6" y="3"/>
                  </a:lnTo>
                  <a:lnTo>
                    <a:pt x="7" y="3"/>
                  </a:lnTo>
                  <a:lnTo>
                    <a:pt x="8" y="3"/>
                  </a:lnTo>
                  <a:lnTo>
                    <a:pt x="9" y="3"/>
                  </a:lnTo>
                  <a:lnTo>
                    <a:pt x="11" y="3"/>
                  </a:lnTo>
                  <a:lnTo>
                    <a:pt x="11" y="2"/>
                  </a:lnTo>
                  <a:lnTo>
                    <a:pt x="12" y="2"/>
                  </a:lnTo>
                  <a:lnTo>
                    <a:pt x="11" y="2"/>
                  </a:lnTo>
                  <a:lnTo>
                    <a:pt x="10" y="2"/>
                  </a:lnTo>
                  <a:lnTo>
                    <a:pt x="9" y="3"/>
                  </a:lnTo>
                  <a:lnTo>
                    <a:pt x="8" y="3"/>
                  </a:lnTo>
                  <a:lnTo>
                    <a:pt x="8" y="3"/>
                  </a:lnTo>
                  <a:lnTo>
                    <a:pt x="7" y="3"/>
                  </a:lnTo>
                  <a:lnTo>
                    <a:pt x="6" y="2"/>
                  </a:lnTo>
                  <a:lnTo>
                    <a:pt x="5" y="2"/>
                  </a:lnTo>
                  <a:lnTo>
                    <a:pt x="4" y="2"/>
                  </a:lnTo>
                  <a:lnTo>
                    <a:pt x="4" y="2"/>
                  </a:lnTo>
                  <a:lnTo>
                    <a:pt x="3" y="1"/>
                  </a:lnTo>
                  <a:lnTo>
                    <a:pt x="2" y="1"/>
                  </a:lnTo>
                  <a:lnTo>
                    <a:pt x="1" y="1"/>
                  </a:lnTo>
                  <a:lnTo>
                    <a:pt x="1" y="0"/>
                  </a:lnTo>
                  <a:lnTo>
                    <a:pt x="1" y="0"/>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3" name="Freeform 229"/>
            <p:cNvSpPr>
              <a:spLocks/>
            </p:cNvSpPr>
            <p:nvPr/>
          </p:nvSpPr>
          <p:spPr bwMode="auto">
            <a:xfrm>
              <a:off x="6149" y="810"/>
              <a:ext cx="4" cy="17"/>
            </a:xfrm>
            <a:custGeom>
              <a:avLst/>
              <a:gdLst>
                <a:gd name="T0" fmla="*/ 1 w 4"/>
                <a:gd name="T1" fmla="*/ 0 h 17"/>
                <a:gd name="T2" fmla="*/ 1 w 4"/>
                <a:gd name="T3" fmla="*/ 0 h 17"/>
                <a:gd name="T4" fmla="*/ 2 w 4"/>
                <a:gd name="T5" fmla="*/ 1 h 17"/>
                <a:gd name="T6" fmla="*/ 2 w 4"/>
                <a:gd name="T7" fmla="*/ 1 h 17"/>
                <a:gd name="T8" fmla="*/ 2 w 4"/>
                <a:gd name="T9" fmla="*/ 2 h 17"/>
                <a:gd name="T10" fmla="*/ 3 w 4"/>
                <a:gd name="T11" fmla="*/ 4 h 17"/>
                <a:gd name="T12" fmla="*/ 3 w 4"/>
                <a:gd name="T13" fmla="*/ 4 h 17"/>
                <a:gd name="T14" fmla="*/ 3 w 4"/>
                <a:gd name="T15" fmla="*/ 5 h 17"/>
                <a:gd name="T16" fmla="*/ 3 w 4"/>
                <a:gd name="T17" fmla="*/ 7 h 17"/>
                <a:gd name="T18" fmla="*/ 3 w 4"/>
                <a:gd name="T19" fmla="*/ 7 h 17"/>
                <a:gd name="T20" fmla="*/ 3 w 4"/>
                <a:gd name="T21" fmla="*/ 9 h 17"/>
                <a:gd name="T22" fmla="*/ 3 w 4"/>
                <a:gd name="T23" fmla="*/ 10 h 17"/>
                <a:gd name="T24" fmla="*/ 2 w 4"/>
                <a:gd name="T25" fmla="*/ 11 h 17"/>
                <a:gd name="T26" fmla="*/ 1 w 4"/>
                <a:gd name="T27" fmla="*/ 12 h 17"/>
                <a:gd name="T28" fmla="*/ 1 w 4"/>
                <a:gd name="T29" fmla="*/ 14 h 17"/>
                <a:gd name="T30" fmla="*/ 1 w 4"/>
                <a:gd name="T31" fmla="*/ 15 h 17"/>
                <a:gd name="T32" fmla="*/ 0 w 4"/>
                <a:gd name="T33" fmla="*/ 16 h 17"/>
                <a:gd name="T34" fmla="*/ 0 w 4"/>
                <a:gd name="T35" fmla="*/ 15 h 17"/>
                <a:gd name="T36" fmla="*/ 0 w 4"/>
                <a:gd name="T37" fmla="*/ 14 h 17"/>
                <a:gd name="T38" fmla="*/ 1 w 4"/>
                <a:gd name="T39" fmla="*/ 13 h 17"/>
                <a:gd name="T40" fmla="*/ 1 w 4"/>
                <a:gd name="T41" fmla="*/ 12 h 17"/>
                <a:gd name="T42" fmla="*/ 1 w 4"/>
                <a:gd name="T43" fmla="*/ 11 h 17"/>
                <a:gd name="T44" fmla="*/ 1 w 4"/>
                <a:gd name="T45" fmla="*/ 10 h 17"/>
                <a:gd name="T46" fmla="*/ 1 w 4"/>
                <a:gd name="T47" fmla="*/ 9 h 17"/>
                <a:gd name="T48" fmla="*/ 1 w 4"/>
                <a:gd name="T49" fmla="*/ 7 h 17"/>
                <a:gd name="T50" fmla="*/ 1 w 4"/>
                <a:gd name="T51" fmla="*/ 7 h 17"/>
                <a:gd name="T52" fmla="*/ 1 w 4"/>
                <a:gd name="T53" fmla="*/ 5 h 17"/>
                <a:gd name="T54" fmla="*/ 1 w 4"/>
                <a:gd name="T55" fmla="*/ 4 h 17"/>
                <a:gd name="T56" fmla="*/ 1 w 4"/>
                <a:gd name="T57" fmla="*/ 4 h 17"/>
                <a:gd name="T58" fmla="*/ 1 w 4"/>
                <a:gd name="T59" fmla="*/ 2 h 17"/>
                <a:gd name="T60" fmla="*/ 1 w 4"/>
                <a:gd name="T61" fmla="*/ 1 h 17"/>
                <a:gd name="T62" fmla="*/ 1 w 4"/>
                <a:gd name="T63" fmla="*/ 1 h 17"/>
                <a:gd name="T64" fmla="*/ 1 w 4"/>
                <a:gd name="T65" fmla="*/ 0 h 17"/>
                <a:gd name="T66" fmla="*/ 1 w 4"/>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17">
                  <a:moveTo>
                    <a:pt x="1" y="0"/>
                  </a:moveTo>
                  <a:lnTo>
                    <a:pt x="1" y="0"/>
                  </a:lnTo>
                  <a:lnTo>
                    <a:pt x="2" y="1"/>
                  </a:lnTo>
                  <a:lnTo>
                    <a:pt x="2" y="1"/>
                  </a:lnTo>
                  <a:lnTo>
                    <a:pt x="2" y="2"/>
                  </a:lnTo>
                  <a:lnTo>
                    <a:pt x="3" y="4"/>
                  </a:lnTo>
                  <a:lnTo>
                    <a:pt x="3" y="4"/>
                  </a:lnTo>
                  <a:lnTo>
                    <a:pt x="3" y="5"/>
                  </a:lnTo>
                  <a:lnTo>
                    <a:pt x="3" y="7"/>
                  </a:lnTo>
                  <a:lnTo>
                    <a:pt x="3" y="7"/>
                  </a:lnTo>
                  <a:lnTo>
                    <a:pt x="3" y="9"/>
                  </a:lnTo>
                  <a:lnTo>
                    <a:pt x="3" y="10"/>
                  </a:lnTo>
                  <a:lnTo>
                    <a:pt x="2" y="11"/>
                  </a:lnTo>
                  <a:lnTo>
                    <a:pt x="1" y="12"/>
                  </a:lnTo>
                  <a:lnTo>
                    <a:pt x="1" y="14"/>
                  </a:lnTo>
                  <a:lnTo>
                    <a:pt x="1" y="15"/>
                  </a:lnTo>
                  <a:lnTo>
                    <a:pt x="0" y="16"/>
                  </a:lnTo>
                  <a:lnTo>
                    <a:pt x="0" y="15"/>
                  </a:lnTo>
                  <a:lnTo>
                    <a:pt x="0" y="14"/>
                  </a:lnTo>
                  <a:lnTo>
                    <a:pt x="1" y="13"/>
                  </a:lnTo>
                  <a:lnTo>
                    <a:pt x="1" y="12"/>
                  </a:lnTo>
                  <a:lnTo>
                    <a:pt x="1" y="11"/>
                  </a:lnTo>
                  <a:lnTo>
                    <a:pt x="1" y="10"/>
                  </a:lnTo>
                  <a:lnTo>
                    <a:pt x="1" y="9"/>
                  </a:lnTo>
                  <a:lnTo>
                    <a:pt x="1" y="7"/>
                  </a:lnTo>
                  <a:lnTo>
                    <a:pt x="1" y="7"/>
                  </a:lnTo>
                  <a:lnTo>
                    <a:pt x="1" y="5"/>
                  </a:lnTo>
                  <a:lnTo>
                    <a:pt x="1" y="4"/>
                  </a:lnTo>
                  <a:lnTo>
                    <a:pt x="1" y="4"/>
                  </a:lnTo>
                  <a:lnTo>
                    <a:pt x="1" y="2"/>
                  </a:lnTo>
                  <a:lnTo>
                    <a:pt x="1" y="1"/>
                  </a:lnTo>
                  <a:lnTo>
                    <a:pt x="1" y="1"/>
                  </a:lnTo>
                  <a:lnTo>
                    <a:pt x="1"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4" name="Freeform 230"/>
            <p:cNvSpPr>
              <a:spLocks/>
            </p:cNvSpPr>
            <p:nvPr/>
          </p:nvSpPr>
          <p:spPr bwMode="auto">
            <a:xfrm>
              <a:off x="6154" y="789"/>
              <a:ext cx="1" cy="16"/>
            </a:xfrm>
            <a:custGeom>
              <a:avLst/>
              <a:gdLst>
                <a:gd name="T0" fmla="*/ 0 w 1"/>
                <a:gd name="T1" fmla="*/ 0 h 16"/>
                <a:gd name="T2" fmla="*/ 0 w 1"/>
                <a:gd name="T3" fmla="*/ 0 h 16"/>
                <a:gd name="T4" fmla="*/ 0 w 1"/>
                <a:gd name="T5" fmla="*/ 2 h 16"/>
                <a:gd name="T6" fmla="*/ 0 w 1"/>
                <a:gd name="T7" fmla="*/ 5 h 16"/>
                <a:gd name="T8" fmla="*/ 0 w 1"/>
                <a:gd name="T9" fmla="*/ 6 h 16"/>
                <a:gd name="T10" fmla="*/ 0 w 1"/>
                <a:gd name="T11" fmla="*/ 9 h 16"/>
                <a:gd name="T12" fmla="*/ 0 w 1"/>
                <a:gd name="T13" fmla="*/ 9 h 16"/>
                <a:gd name="T14" fmla="*/ 0 w 1"/>
                <a:gd name="T15" fmla="*/ 11 h 16"/>
                <a:gd name="T16" fmla="*/ 0 w 1"/>
                <a:gd name="T17" fmla="*/ 11 h 16"/>
                <a:gd name="T18" fmla="*/ 0 w 1"/>
                <a:gd name="T19" fmla="*/ 12 h 16"/>
                <a:gd name="T20" fmla="*/ 0 w 1"/>
                <a:gd name="T21" fmla="*/ 12 h 16"/>
                <a:gd name="T22" fmla="*/ 0 w 1"/>
                <a:gd name="T23" fmla="*/ 13 h 16"/>
                <a:gd name="T24" fmla="*/ 0 w 1"/>
                <a:gd name="T25" fmla="*/ 14 h 16"/>
                <a:gd name="T26" fmla="*/ 0 w 1"/>
                <a:gd name="T27" fmla="*/ 14 h 16"/>
                <a:gd name="T28" fmla="*/ 0 w 1"/>
                <a:gd name="T29" fmla="*/ 14 h 16"/>
                <a:gd name="T30" fmla="*/ 0 w 1"/>
                <a:gd name="T31" fmla="*/ 15 h 16"/>
                <a:gd name="T32" fmla="*/ 0 w 1"/>
                <a:gd name="T33" fmla="*/ 15 h 16"/>
                <a:gd name="T34" fmla="*/ 0 w 1"/>
                <a:gd name="T35" fmla="*/ 14 h 16"/>
                <a:gd name="T36" fmla="*/ 0 w 1"/>
                <a:gd name="T37" fmla="*/ 14 h 16"/>
                <a:gd name="T38" fmla="*/ 0 w 1"/>
                <a:gd name="T39" fmla="*/ 14 h 16"/>
                <a:gd name="T40" fmla="*/ 0 w 1"/>
                <a:gd name="T41" fmla="*/ 14 h 16"/>
                <a:gd name="T42" fmla="*/ 0 w 1"/>
                <a:gd name="T43" fmla="*/ 13 h 16"/>
                <a:gd name="T44" fmla="*/ 0 w 1"/>
                <a:gd name="T45" fmla="*/ 12 h 16"/>
                <a:gd name="T46" fmla="*/ 0 w 1"/>
                <a:gd name="T47" fmla="*/ 11 h 16"/>
                <a:gd name="T48" fmla="*/ 0 w 1"/>
                <a:gd name="T49" fmla="*/ 11 h 16"/>
                <a:gd name="T50" fmla="*/ 0 w 1"/>
                <a:gd name="T51" fmla="*/ 9 h 16"/>
                <a:gd name="T52" fmla="*/ 0 w 1"/>
                <a:gd name="T53" fmla="*/ 9 h 16"/>
                <a:gd name="T54" fmla="*/ 0 w 1"/>
                <a:gd name="T55" fmla="*/ 6 h 16"/>
                <a:gd name="T56" fmla="*/ 0 w 1"/>
                <a:gd name="T57" fmla="*/ 5 h 16"/>
                <a:gd name="T58" fmla="*/ 0 w 1"/>
                <a:gd name="T59" fmla="*/ 2 h 16"/>
                <a:gd name="T60" fmla="*/ 0 w 1"/>
                <a:gd name="T61" fmla="*/ 0 h 16"/>
                <a:gd name="T62" fmla="*/ 0 w 1"/>
                <a:gd name="T6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 h="16">
                  <a:moveTo>
                    <a:pt x="0" y="0"/>
                  </a:moveTo>
                  <a:lnTo>
                    <a:pt x="0" y="0"/>
                  </a:lnTo>
                  <a:lnTo>
                    <a:pt x="0" y="2"/>
                  </a:lnTo>
                  <a:lnTo>
                    <a:pt x="0" y="5"/>
                  </a:lnTo>
                  <a:lnTo>
                    <a:pt x="0" y="6"/>
                  </a:lnTo>
                  <a:lnTo>
                    <a:pt x="0" y="9"/>
                  </a:lnTo>
                  <a:lnTo>
                    <a:pt x="0" y="9"/>
                  </a:lnTo>
                  <a:lnTo>
                    <a:pt x="0" y="11"/>
                  </a:lnTo>
                  <a:lnTo>
                    <a:pt x="0" y="11"/>
                  </a:lnTo>
                  <a:lnTo>
                    <a:pt x="0" y="12"/>
                  </a:lnTo>
                  <a:lnTo>
                    <a:pt x="0" y="12"/>
                  </a:lnTo>
                  <a:lnTo>
                    <a:pt x="0" y="13"/>
                  </a:lnTo>
                  <a:lnTo>
                    <a:pt x="0" y="14"/>
                  </a:lnTo>
                  <a:lnTo>
                    <a:pt x="0" y="14"/>
                  </a:lnTo>
                  <a:lnTo>
                    <a:pt x="0" y="14"/>
                  </a:lnTo>
                  <a:lnTo>
                    <a:pt x="0" y="15"/>
                  </a:lnTo>
                  <a:lnTo>
                    <a:pt x="0" y="15"/>
                  </a:lnTo>
                  <a:lnTo>
                    <a:pt x="0" y="14"/>
                  </a:lnTo>
                  <a:lnTo>
                    <a:pt x="0" y="14"/>
                  </a:lnTo>
                  <a:lnTo>
                    <a:pt x="0" y="14"/>
                  </a:lnTo>
                  <a:lnTo>
                    <a:pt x="0" y="14"/>
                  </a:lnTo>
                  <a:lnTo>
                    <a:pt x="0" y="13"/>
                  </a:lnTo>
                  <a:lnTo>
                    <a:pt x="0" y="12"/>
                  </a:lnTo>
                  <a:lnTo>
                    <a:pt x="0" y="11"/>
                  </a:lnTo>
                  <a:lnTo>
                    <a:pt x="0" y="11"/>
                  </a:lnTo>
                  <a:lnTo>
                    <a:pt x="0" y="9"/>
                  </a:lnTo>
                  <a:lnTo>
                    <a:pt x="0" y="9"/>
                  </a:lnTo>
                  <a:lnTo>
                    <a:pt x="0" y="6"/>
                  </a:lnTo>
                  <a:lnTo>
                    <a:pt x="0" y="5"/>
                  </a:lnTo>
                  <a:lnTo>
                    <a:pt x="0" y="2"/>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5" name="Freeform 231"/>
            <p:cNvSpPr>
              <a:spLocks/>
            </p:cNvSpPr>
            <p:nvPr/>
          </p:nvSpPr>
          <p:spPr bwMode="auto">
            <a:xfrm>
              <a:off x="6154" y="778"/>
              <a:ext cx="4" cy="6"/>
            </a:xfrm>
            <a:custGeom>
              <a:avLst/>
              <a:gdLst>
                <a:gd name="T0" fmla="*/ 0 w 4"/>
                <a:gd name="T1" fmla="*/ 0 h 6"/>
                <a:gd name="T2" fmla="*/ 1 w 4"/>
                <a:gd name="T3" fmla="*/ 0 h 6"/>
                <a:gd name="T4" fmla="*/ 1 w 4"/>
                <a:gd name="T5" fmla="*/ 0 h 6"/>
                <a:gd name="T6" fmla="*/ 2 w 4"/>
                <a:gd name="T7" fmla="*/ 1 h 6"/>
                <a:gd name="T8" fmla="*/ 2 w 4"/>
                <a:gd name="T9" fmla="*/ 2 h 6"/>
                <a:gd name="T10" fmla="*/ 2 w 4"/>
                <a:gd name="T11" fmla="*/ 2 h 6"/>
                <a:gd name="T12" fmla="*/ 3 w 4"/>
                <a:gd name="T13" fmla="*/ 3 h 6"/>
                <a:gd name="T14" fmla="*/ 2 w 4"/>
                <a:gd name="T15" fmla="*/ 4 h 6"/>
                <a:gd name="T16" fmla="*/ 2 w 4"/>
                <a:gd name="T17" fmla="*/ 5 h 6"/>
                <a:gd name="T18" fmla="*/ 1 w 4"/>
                <a:gd name="T19" fmla="*/ 5 h 6"/>
                <a:gd name="T20" fmla="*/ 1 w 4"/>
                <a:gd name="T21" fmla="*/ 4 h 6"/>
                <a:gd name="T22" fmla="*/ 2 w 4"/>
                <a:gd name="T23" fmla="*/ 3 h 6"/>
                <a:gd name="T24" fmla="*/ 1 w 4"/>
                <a:gd name="T25" fmla="*/ 2 h 6"/>
                <a:gd name="T26" fmla="*/ 1 w 4"/>
                <a:gd name="T27" fmla="*/ 2 h 6"/>
                <a:gd name="T28" fmla="*/ 1 w 4"/>
                <a:gd name="T29" fmla="*/ 1 h 6"/>
                <a:gd name="T30" fmla="*/ 0 w 4"/>
                <a:gd name="T31" fmla="*/ 1 h 6"/>
                <a:gd name="T32" fmla="*/ 0 w 4"/>
                <a:gd name="T33" fmla="*/ 0 h 6"/>
                <a:gd name="T34" fmla="*/ 0 w 4"/>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 h="6">
                  <a:moveTo>
                    <a:pt x="0" y="0"/>
                  </a:moveTo>
                  <a:lnTo>
                    <a:pt x="1" y="0"/>
                  </a:lnTo>
                  <a:lnTo>
                    <a:pt x="1" y="0"/>
                  </a:lnTo>
                  <a:lnTo>
                    <a:pt x="2" y="1"/>
                  </a:lnTo>
                  <a:lnTo>
                    <a:pt x="2" y="2"/>
                  </a:lnTo>
                  <a:lnTo>
                    <a:pt x="2" y="2"/>
                  </a:lnTo>
                  <a:lnTo>
                    <a:pt x="3" y="3"/>
                  </a:lnTo>
                  <a:lnTo>
                    <a:pt x="2" y="4"/>
                  </a:lnTo>
                  <a:lnTo>
                    <a:pt x="2" y="5"/>
                  </a:lnTo>
                  <a:lnTo>
                    <a:pt x="1" y="5"/>
                  </a:lnTo>
                  <a:lnTo>
                    <a:pt x="1" y="4"/>
                  </a:lnTo>
                  <a:lnTo>
                    <a:pt x="2" y="3"/>
                  </a:lnTo>
                  <a:lnTo>
                    <a:pt x="1" y="2"/>
                  </a:lnTo>
                  <a:lnTo>
                    <a:pt x="1" y="2"/>
                  </a:lnTo>
                  <a:lnTo>
                    <a:pt x="1" y="1"/>
                  </a:lnTo>
                  <a:lnTo>
                    <a:pt x="0" y="1"/>
                  </a:lnTo>
                  <a:lnTo>
                    <a:pt x="0"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6" name="Freeform 232"/>
            <p:cNvSpPr>
              <a:spLocks/>
            </p:cNvSpPr>
            <p:nvPr/>
          </p:nvSpPr>
          <p:spPr bwMode="auto">
            <a:xfrm>
              <a:off x="6157" y="815"/>
              <a:ext cx="7" cy="9"/>
            </a:xfrm>
            <a:custGeom>
              <a:avLst/>
              <a:gdLst>
                <a:gd name="T0" fmla="*/ 6 w 7"/>
                <a:gd name="T1" fmla="*/ 8 h 9"/>
                <a:gd name="T2" fmla="*/ 0 w 7"/>
                <a:gd name="T3" fmla="*/ 8 h 9"/>
                <a:gd name="T4" fmla="*/ 0 w 7"/>
                <a:gd name="T5" fmla="*/ 0 h 9"/>
                <a:gd name="T6" fmla="*/ 6 w 7"/>
                <a:gd name="T7" fmla="*/ 0 h 9"/>
                <a:gd name="T8" fmla="*/ 6 w 7"/>
                <a:gd name="T9" fmla="*/ 8 h 9"/>
              </a:gdLst>
              <a:ahLst/>
              <a:cxnLst>
                <a:cxn ang="0">
                  <a:pos x="T0" y="T1"/>
                </a:cxn>
                <a:cxn ang="0">
                  <a:pos x="T2" y="T3"/>
                </a:cxn>
                <a:cxn ang="0">
                  <a:pos x="T4" y="T5"/>
                </a:cxn>
                <a:cxn ang="0">
                  <a:pos x="T6" y="T7"/>
                </a:cxn>
                <a:cxn ang="0">
                  <a:pos x="T8" y="T9"/>
                </a:cxn>
              </a:cxnLst>
              <a:rect l="0" t="0" r="r" b="b"/>
              <a:pathLst>
                <a:path w="7" h="9">
                  <a:moveTo>
                    <a:pt x="6" y="8"/>
                  </a:moveTo>
                  <a:lnTo>
                    <a:pt x="0" y="8"/>
                  </a:lnTo>
                  <a:lnTo>
                    <a:pt x="0" y="0"/>
                  </a:lnTo>
                  <a:lnTo>
                    <a:pt x="6" y="0"/>
                  </a:lnTo>
                  <a:lnTo>
                    <a:pt x="6" y="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7" name="Freeform 233"/>
            <p:cNvSpPr>
              <a:spLocks/>
            </p:cNvSpPr>
            <p:nvPr/>
          </p:nvSpPr>
          <p:spPr bwMode="auto">
            <a:xfrm>
              <a:off x="6165" y="802"/>
              <a:ext cx="11" cy="25"/>
            </a:xfrm>
            <a:custGeom>
              <a:avLst/>
              <a:gdLst>
                <a:gd name="T0" fmla="*/ 0 w 11"/>
                <a:gd name="T1" fmla="*/ 0 h 25"/>
                <a:gd name="T2" fmla="*/ 6 w 11"/>
                <a:gd name="T3" fmla="*/ 0 h 25"/>
                <a:gd name="T4" fmla="*/ 9 w 11"/>
                <a:gd name="T5" fmla="*/ 12 h 25"/>
                <a:gd name="T6" fmla="*/ 10 w 11"/>
                <a:gd name="T7" fmla="*/ 24 h 25"/>
                <a:gd name="T8" fmla="*/ 9 w 11"/>
                <a:gd name="T9" fmla="*/ 12 h 25"/>
                <a:gd name="T10" fmla="*/ 6 w 11"/>
                <a:gd name="T11" fmla="*/ 0 h 25"/>
                <a:gd name="T12" fmla="*/ 0 w 1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11" h="25">
                  <a:moveTo>
                    <a:pt x="0" y="0"/>
                  </a:moveTo>
                  <a:lnTo>
                    <a:pt x="6" y="0"/>
                  </a:lnTo>
                  <a:lnTo>
                    <a:pt x="9" y="12"/>
                  </a:lnTo>
                  <a:lnTo>
                    <a:pt x="10" y="24"/>
                  </a:lnTo>
                  <a:lnTo>
                    <a:pt x="9" y="12"/>
                  </a:lnTo>
                  <a:lnTo>
                    <a:pt x="6"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8" name="Freeform 234"/>
            <p:cNvSpPr>
              <a:spLocks/>
            </p:cNvSpPr>
            <p:nvPr/>
          </p:nvSpPr>
          <p:spPr bwMode="auto">
            <a:xfrm>
              <a:off x="6143" y="766"/>
              <a:ext cx="12" cy="35"/>
            </a:xfrm>
            <a:custGeom>
              <a:avLst/>
              <a:gdLst>
                <a:gd name="T0" fmla="*/ 11 w 12"/>
                <a:gd name="T1" fmla="*/ 3 h 35"/>
                <a:gd name="T2" fmla="*/ 11 w 12"/>
                <a:gd name="T3" fmla="*/ 3 h 35"/>
                <a:gd name="T4" fmla="*/ 8 w 12"/>
                <a:gd name="T5" fmla="*/ 1 h 35"/>
                <a:gd name="T6" fmla="*/ 6 w 12"/>
                <a:gd name="T7" fmla="*/ 1 h 35"/>
                <a:gd name="T8" fmla="*/ 3 w 12"/>
                <a:gd name="T9" fmla="*/ 0 h 35"/>
                <a:gd name="T10" fmla="*/ 2 w 12"/>
                <a:gd name="T11" fmla="*/ 1 h 35"/>
                <a:gd name="T12" fmla="*/ 1 w 12"/>
                <a:gd name="T13" fmla="*/ 2 h 35"/>
                <a:gd name="T14" fmla="*/ 0 w 12"/>
                <a:gd name="T15" fmla="*/ 3 h 35"/>
                <a:gd name="T16" fmla="*/ 0 w 12"/>
                <a:gd name="T17" fmla="*/ 5 h 35"/>
                <a:gd name="T18" fmla="*/ 0 w 12"/>
                <a:gd name="T19" fmla="*/ 8 h 35"/>
                <a:gd name="T20" fmla="*/ 0 w 12"/>
                <a:gd name="T21" fmla="*/ 10 h 35"/>
                <a:gd name="T22" fmla="*/ 0 w 12"/>
                <a:gd name="T23" fmla="*/ 11 h 35"/>
                <a:gd name="T24" fmla="*/ 1 w 12"/>
                <a:gd name="T25" fmla="*/ 12 h 35"/>
                <a:gd name="T26" fmla="*/ 1 w 12"/>
                <a:gd name="T27" fmla="*/ 13 h 35"/>
                <a:gd name="T28" fmla="*/ 1 w 12"/>
                <a:gd name="T29" fmla="*/ 14 h 35"/>
                <a:gd name="T30" fmla="*/ 2 w 12"/>
                <a:gd name="T31" fmla="*/ 15 h 35"/>
                <a:gd name="T32" fmla="*/ 3 w 12"/>
                <a:gd name="T33" fmla="*/ 17 h 35"/>
                <a:gd name="T34" fmla="*/ 4 w 12"/>
                <a:gd name="T35" fmla="*/ 20 h 35"/>
                <a:gd name="T36" fmla="*/ 6 w 12"/>
                <a:gd name="T37" fmla="*/ 21 h 35"/>
                <a:gd name="T38" fmla="*/ 7 w 12"/>
                <a:gd name="T39" fmla="*/ 23 h 35"/>
                <a:gd name="T40" fmla="*/ 7 w 12"/>
                <a:gd name="T41" fmla="*/ 24 h 35"/>
                <a:gd name="T42" fmla="*/ 7 w 12"/>
                <a:gd name="T43" fmla="*/ 25 h 35"/>
                <a:gd name="T44" fmla="*/ 8 w 12"/>
                <a:gd name="T45" fmla="*/ 27 h 35"/>
                <a:gd name="T46" fmla="*/ 8 w 12"/>
                <a:gd name="T47" fmla="*/ 28 h 35"/>
                <a:gd name="T48" fmla="*/ 8 w 12"/>
                <a:gd name="T49" fmla="*/ 29 h 35"/>
                <a:gd name="T50" fmla="*/ 8 w 12"/>
                <a:gd name="T51" fmla="*/ 30 h 35"/>
                <a:gd name="T52" fmla="*/ 8 w 12"/>
                <a:gd name="T53" fmla="*/ 31 h 35"/>
                <a:gd name="T54" fmla="*/ 9 w 12"/>
                <a:gd name="T55" fmla="*/ 32 h 35"/>
                <a:gd name="T56" fmla="*/ 9 w 12"/>
                <a:gd name="T57" fmla="*/ 33 h 35"/>
                <a:gd name="T58" fmla="*/ 9 w 12"/>
                <a:gd name="T59" fmla="*/ 34 h 35"/>
                <a:gd name="T60" fmla="*/ 9 w 12"/>
                <a:gd name="T61" fmla="*/ 33 h 35"/>
                <a:gd name="T62" fmla="*/ 9 w 12"/>
                <a:gd name="T63" fmla="*/ 32 h 35"/>
                <a:gd name="T64" fmla="*/ 8 w 12"/>
                <a:gd name="T65" fmla="*/ 31 h 35"/>
                <a:gd name="T66" fmla="*/ 8 w 12"/>
                <a:gd name="T67" fmla="*/ 30 h 35"/>
                <a:gd name="T68" fmla="*/ 8 w 12"/>
                <a:gd name="T69" fmla="*/ 29 h 35"/>
                <a:gd name="T70" fmla="*/ 8 w 12"/>
                <a:gd name="T71" fmla="*/ 28 h 35"/>
                <a:gd name="T72" fmla="*/ 8 w 12"/>
                <a:gd name="T73" fmla="*/ 27 h 35"/>
                <a:gd name="T74" fmla="*/ 7 w 12"/>
                <a:gd name="T75" fmla="*/ 25 h 35"/>
                <a:gd name="T76" fmla="*/ 7 w 12"/>
                <a:gd name="T77" fmla="*/ 24 h 35"/>
                <a:gd name="T78" fmla="*/ 7 w 12"/>
                <a:gd name="T79" fmla="*/ 23 h 35"/>
                <a:gd name="T80" fmla="*/ 6 w 12"/>
                <a:gd name="T81" fmla="*/ 21 h 35"/>
                <a:gd name="T82" fmla="*/ 4 w 12"/>
                <a:gd name="T83" fmla="*/ 20 h 35"/>
                <a:gd name="T84" fmla="*/ 3 w 12"/>
                <a:gd name="T85" fmla="*/ 17 h 35"/>
                <a:gd name="T86" fmla="*/ 2 w 12"/>
                <a:gd name="T87" fmla="*/ 15 h 35"/>
                <a:gd name="T88" fmla="*/ 1 w 12"/>
                <a:gd name="T89" fmla="*/ 14 h 35"/>
                <a:gd name="T90" fmla="*/ 1 w 12"/>
                <a:gd name="T91" fmla="*/ 13 h 35"/>
                <a:gd name="T92" fmla="*/ 1 w 12"/>
                <a:gd name="T93" fmla="*/ 12 h 35"/>
                <a:gd name="T94" fmla="*/ 0 w 12"/>
                <a:gd name="T95" fmla="*/ 11 h 35"/>
                <a:gd name="T96" fmla="*/ 0 w 12"/>
                <a:gd name="T97" fmla="*/ 10 h 35"/>
                <a:gd name="T98" fmla="*/ 0 w 12"/>
                <a:gd name="T99" fmla="*/ 8 h 35"/>
                <a:gd name="T100" fmla="*/ 0 w 12"/>
                <a:gd name="T101" fmla="*/ 5 h 35"/>
                <a:gd name="T102" fmla="*/ 0 w 12"/>
                <a:gd name="T103" fmla="*/ 3 h 35"/>
                <a:gd name="T104" fmla="*/ 1 w 12"/>
                <a:gd name="T105" fmla="*/ 2 h 35"/>
                <a:gd name="T106" fmla="*/ 2 w 12"/>
                <a:gd name="T107" fmla="*/ 1 h 35"/>
                <a:gd name="T108" fmla="*/ 3 w 12"/>
                <a:gd name="T109" fmla="*/ 0 h 35"/>
                <a:gd name="T110" fmla="*/ 6 w 12"/>
                <a:gd name="T111" fmla="*/ 1 h 35"/>
                <a:gd name="T112" fmla="*/ 8 w 12"/>
                <a:gd name="T113" fmla="*/ 1 h 35"/>
                <a:gd name="T114" fmla="*/ 11 w 12"/>
                <a:gd name="T115"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 h="35">
                  <a:moveTo>
                    <a:pt x="11" y="3"/>
                  </a:moveTo>
                  <a:lnTo>
                    <a:pt x="11" y="3"/>
                  </a:lnTo>
                  <a:lnTo>
                    <a:pt x="8" y="1"/>
                  </a:lnTo>
                  <a:lnTo>
                    <a:pt x="6" y="1"/>
                  </a:lnTo>
                  <a:lnTo>
                    <a:pt x="3" y="0"/>
                  </a:lnTo>
                  <a:lnTo>
                    <a:pt x="2" y="1"/>
                  </a:lnTo>
                  <a:lnTo>
                    <a:pt x="1" y="2"/>
                  </a:lnTo>
                  <a:lnTo>
                    <a:pt x="0" y="3"/>
                  </a:lnTo>
                  <a:lnTo>
                    <a:pt x="0" y="5"/>
                  </a:lnTo>
                  <a:lnTo>
                    <a:pt x="0" y="8"/>
                  </a:lnTo>
                  <a:lnTo>
                    <a:pt x="0" y="10"/>
                  </a:lnTo>
                  <a:lnTo>
                    <a:pt x="0" y="11"/>
                  </a:lnTo>
                  <a:lnTo>
                    <a:pt x="1" y="12"/>
                  </a:lnTo>
                  <a:lnTo>
                    <a:pt x="1" y="13"/>
                  </a:lnTo>
                  <a:lnTo>
                    <a:pt x="1" y="14"/>
                  </a:lnTo>
                  <a:lnTo>
                    <a:pt x="2" y="15"/>
                  </a:lnTo>
                  <a:lnTo>
                    <a:pt x="3" y="17"/>
                  </a:lnTo>
                  <a:lnTo>
                    <a:pt x="4" y="20"/>
                  </a:lnTo>
                  <a:lnTo>
                    <a:pt x="6" y="21"/>
                  </a:lnTo>
                  <a:lnTo>
                    <a:pt x="7" y="23"/>
                  </a:lnTo>
                  <a:lnTo>
                    <a:pt x="7" y="24"/>
                  </a:lnTo>
                  <a:lnTo>
                    <a:pt x="7" y="25"/>
                  </a:lnTo>
                  <a:lnTo>
                    <a:pt x="8" y="27"/>
                  </a:lnTo>
                  <a:lnTo>
                    <a:pt x="8" y="28"/>
                  </a:lnTo>
                  <a:lnTo>
                    <a:pt x="8" y="29"/>
                  </a:lnTo>
                  <a:lnTo>
                    <a:pt x="8" y="30"/>
                  </a:lnTo>
                  <a:lnTo>
                    <a:pt x="8" y="31"/>
                  </a:lnTo>
                  <a:lnTo>
                    <a:pt x="9" y="32"/>
                  </a:lnTo>
                  <a:lnTo>
                    <a:pt x="9" y="33"/>
                  </a:lnTo>
                  <a:lnTo>
                    <a:pt x="9" y="34"/>
                  </a:lnTo>
                  <a:lnTo>
                    <a:pt x="9" y="33"/>
                  </a:lnTo>
                  <a:lnTo>
                    <a:pt x="9" y="32"/>
                  </a:lnTo>
                  <a:lnTo>
                    <a:pt x="8" y="31"/>
                  </a:lnTo>
                  <a:lnTo>
                    <a:pt x="8" y="30"/>
                  </a:lnTo>
                  <a:lnTo>
                    <a:pt x="8" y="29"/>
                  </a:lnTo>
                  <a:lnTo>
                    <a:pt x="8" y="28"/>
                  </a:lnTo>
                  <a:lnTo>
                    <a:pt x="8" y="27"/>
                  </a:lnTo>
                  <a:lnTo>
                    <a:pt x="7" y="25"/>
                  </a:lnTo>
                  <a:lnTo>
                    <a:pt x="7" y="24"/>
                  </a:lnTo>
                  <a:lnTo>
                    <a:pt x="7" y="23"/>
                  </a:lnTo>
                  <a:lnTo>
                    <a:pt x="6" y="21"/>
                  </a:lnTo>
                  <a:lnTo>
                    <a:pt x="4" y="20"/>
                  </a:lnTo>
                  <a:lnTo>
                    <a:pt x="3" y="17"/>
                  </a:lnTo>
                  <a:lnTo>
                    <a:pt x="2" y="15"/>
                  </a:lnTo>
                  <a:lnTo>
                    <a:pt x="1" y="14"/>
                  </a:lnTo>
                  <a:lnTo>
                    <a:pt x="1" y="13"/>
                  </a:lnTo>
                  <a:lnTo>
                    <a:pt x="1" y="12"/>
                  </a:lnTo>
                  <a:lnTo>
                    <a:pt x="0" y="11"/>
                  </a:lnTo>
                  <a:lnTo>
                    <a:pt x="0" y="10"/>
                  </a:lnTo>
                  <a:lnTo>
                    <a:pt x="0" y="8"/>
                  </a:lnTo>
                  <a:lnTo>
                    <a:pt x="0" y="5"/>
                  </a:lnTo>
                  <a:lnTo>
                    <a:pt x="0" y="3"/>
                  </a:lnTo>
                  <a:lnTo>
                    <a:pt x="1" y="2"/>
                  </a:lnTo>
                  <a:lnTo>
                    <a:pt x="2" y="1"/>
                  </a:lnTo>
                  <a:lnTo>
                    <a:pt x="3" y="0"/>
                  </a:lnTo>
                  <a:lnTo>
                    <a:pt x="6" y="1"/>
                  </a:lnTo>
                  <a:lnTo>
                    <a:pt x="8" y="1"/>
                  </a:lnTo>
                  <a:lnTo>
                    <a:pt x="11"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59" name="Freeform 235"/>
            <p:cNvSpPr>
              <a:spLocks/>
            </p:cNvSpPr>
            <p:nvPr/>
          </p:nvSpPr>
          <p:spPr bwMode="auto">
            <a:xfrm>
              <a:off x="6147" y="775"/>
              <a:ext cx="9" cy="11"/>
            </a:xfrm>
            <a:custGeom>
              <a:avLst/>
              <a:gdLst>
                <a:gd name="T0" fmla="*/ 0 w 9"/>
                <a:gd name="T1" fmla="*/ 0 h 11"/>
                <a:gd name="T2" fmla="*/ 0 w 9"/>
                <a:gd name="T3" fmla="*/ 0 h 11"/>
                <a:gd name="T4" fmla="*/ 2 w 9"/>
                <a:gd name="T5" fmla="*/ 2 h 11"/>
                <a:gd name="T6" fmla="*/ 2 w 9"/>
                <a:gd name="T7" fmla="*/ 3 h 11"/>
                <a:gd name="T8" fmla="*/ 3 w 9"/>
                <a:gd name="T9" fmla="*/ 4 h 11"/>
                <a:gd name="T10" fmla="*/ 3 w 9"/>
                <a:gd name="T11" fmla="*/ 6 h 11"/>
                <a:gd name="T12" fmla="*/ 5 w 9"/>
                <a:gd name="T13" fmla="*/ 7 h 11"/>
                <a:gd name="T14" fmla="*/ 6 w 9"/>
                <a:gd name="T15" fmla="*/ 8 h 11"/>
                <a:gd name="T16" fmla="*/ 7 w 9"/>
                <a:gd name="T17" fmla="*/ 10 h 11"/>
                <a:gd name="T18" fmla="*/ 8 w 9"/>
                <a:gd name="T19" fmla="*/ 10 h 11"/>
                <a:gd name="T20" fmla="*/ 7 w 9"/>
                <a:gd name="T21" fmla="*/ 10 h 11"/>
                <a:gd name="T22" fmla="*/ 6 w 9"/>
                <a:gd name="T23" fmla="*/ 8 h 11"/>
                <a:gd name="T24" fmla="*/ 5 w 9"/>
                <a:gd name="T25" fmla="*/ 7 h 11"/>
                <a:gd name="T26" fmla="*/ 3 w 9"/>
                <a:gd name="T27" fmla="*/ 6 h 11"/>
                <a:gd name="T28" fmla="*/ 3 w 9"/>
                <a:gd name="T29" fmla="*/ 4 h 11"/>
                <a:gd name="T30" fmla="*/ 2 w 9"/>
                <a:gd name="T31" fmla="*/ 3 h 11"/>
                <a:gd name="T32" fmla="*/ 2 w 9"/>
                <a:gd name="T33" fmla="*/ 2 h 11"/>
                <a:gd name="T34" fmla="*/ 0 w 9"/>
                <a:gd name="T3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1">
                  <a:moveTo>
                    <a:pt x="0" y="0"/>
                  </a:moveTo>
                  <a:lnTo>
                    <a:pt x="0" y="0"/>
                  </a:lnTo>
                  <a:lnTo>
                    <a:pt x="2" y="2"/>
                  </a:lnTo>
                  <a:lnTo>
                    <a:pt x="2" y="3"/>
                  </a:lnTo>
                  <a:lnTo>
                    <a:pt x="3" y="4"/>
                  </a:lnTo>
                  <a:lnTo>
                    <a:pt x="3" y="6"/>
                  </a:lnTo>
                  <a:lnTo>
                    <a:pt x="5" y="7"/>
                  </a:lnTo>
                  <a:lnTo>
                    <a:pt x="6" y="8"/>
                  </a:lnTo>
                  <a:lnTo>
                    <a:pt x="7" y="10"/>
                  </a:lnTo>
                  <a:lnTo>
                    <a:pt x="8" y="10"/>
                  </a:lnTo>
                  <a:lnTo>
                    <a:pt x="7" y="10"/>
                  </a:lnTo>
                  <a:lnTo>
                    <a:pt x="6" y="8"/>
                  </a:lnTo>
                  <a:lnTo>
                    <a:pt x="5" y="7"/>
                  </a:lnTo>
                  <a:lnTo>
                    <a:pt x="3" y="6"/>
                  </a:lnTo>
                  <a:lnTo>
                    <a:pt x="3" y="4"/>
                  </a:lnTo>
                  <a:lnTo>
                    <a:pt x="2" y="3"/>
                  </a:lnTo>
                  <a:lnTo>
                    <a:pt x="2"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0" name="Freeform 236"/>
            <p:cNvSpPr>
              <a:spLocks/>
            </p:cNvSpPr>
            <p:nvPr/>
          </p:nvSpPr>
          <p:spPr bwMode="auto">
            <a:xfrm>
              <a:off x="5738" y="698"/>
              <a:ext cx="191" cy="3"/>
            </a:xfrm>
            <a:custGeom>
              <a:avLst/>
              <a:gdLst>
                <a:gd name="T0" fmla="*/ 0 w 191"/>
                <a:gd name="T1" fmla="*/ 2 h 3"/>
                <a:gd name="T2" fmla="*/ 190 w 191"/>
                <a:gd name="T3" fmla="*/ 0 h 3"/>
                <a:gd name="T4" fmla="*/ 0 w 191"/>
                <a:gd name="T5" fmla="*/ 2 h 3"/>
              </a:gdLst>
              <a:ahLst/>
              <a:cxnLst>
                <a:cxn ang="0">
                  <a:pos x="T0" y="T1"/>
                </a:cxn>
                <a:cxn ang="0">
                  <a:pos x="T2" y="T3"/>
                </a:cxn>
                <a:cxn ang="0">
                  <a:pos x="T4" y="T5"/>
                </a:cxn>
              </a:cxnLst>
              <a:rect l="0" t="0" r="r" b="b"/>
              <a:pathLst>
                <a:path w="191" h="3">
                  <a:moveTo>
                    <a:pt x="0" y="2"/>
                  </a:moveTo>
                  <a:lnTo>
                    <a:pt x="190" y="0"/>
                  </a:lnTo>
                  <a:lnTo>
                    <a:pt x="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1" name="Freeform 237"/>
            <p:cNvSpPr>
              <a:spLocks/>
            </p:cNvSpPr>
            <p:nvPr/>
          </p:nvSpPr>
          <p:spPr bwMode="auto">
            <a:xfrm>
              <a:off x="6051" y="669"/>
              <a:ext cx="113" cy="20"/>
            </a:xfrm>
            <a:custGeom>
              <a:avLst/>
              <a:gdLst>
                <a:gd name="T0" fmla="*/ 0 w 113"/>
                <a:gd name="T1" fmla="*/ 19 h 20"/>
                <a:gd name="T2" fmla="*/ 112 w 113"/>
                <a:gd name="T3" fmla="*/ 0 h 20"/>
                <a:gd name="T4" fmla="*/ 0 w 113"/>
                <a:gd name="T5" fmla="*/ 19 h 20"/>
              </a:gdLst>
              <a:ahLst/>
              <a:cxnLst>
                <a:cxn ang="0">
                  <a:pos x="T0" y="T1"/>
                </a:cxn>
                <a:cxn ang="0">
                  <a:pos x="T2" y="T3"/>
                </a:cxn>
                <a:cxn ang="0">
                  <a:pos x="T4" y="T5"/>
                </a:cxn>
              </a:cxnLst>
              <a:rect l="0" t="0" r="r" b="b"/>
              <a:pathLst>
                <a:path w="113" h="20">
                  <a:moveTo>
                    <a:pt x="0" y="19"/>
                  </a:moveTo>
                  <a:lnTo>
                    <a:pt x="112" y="0"/>
                  </a:lnTo>
                  <a:lnTo>
                    <a:pt x="0" y="1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2" name="Freeform 238"/>
            <p:cNvSpPr>
              <a:spLocks/>
            </p:cNvSpPr>
            <p:nvPr/>
          </p:nvSpPr>
          <p:spPr bwMode="auto">
            <a:xfrm>
              <a:off x="6063" y="677"/>
              <a:ext cx="68" cy="12"/>
            </a:xfrm>
            <a:custGeom>
              <a:avLst/>
              <a:gdLst>
                <a:gd name="T0" fmla="*/ 0 w 68"/>
                <a:gd name="T1" fmla="*/ 11 h 12"/>
                <a:gd name="T2" fmla="*/ 67 w 68"/>
                <a:gd name="T3" fmla="*/ 0 h 12"/>
                <a:gd name="T4" fmla="*/ 0 w 68"/>
                <a:gd name="T5" fmla="*/ 11 h 12"/>
              </a:gdLst>
              <a:ahLst/>
              <a:cxnLst>
                <a:cxn ang="0">
                  <a:pos x="T0" y="T1"/>
                </a:cxn>
                <a:cxn ang="0">
                  <a:pos x="T2" y="T3"/>
                </a:cxn>
                <a:cxn ang="0">
                  <a:pos x="T4" y="T5"/>
                </a:cxn>
              </a:cxnLst>
              <a:rect l="0" t="0" r="r" b="b"/>
              <a:pathLst>
                <a:path w="68" h="12">
                  <a:moveTo>
                    <a:pt x="0" y="11"/>
                  </a:moveTo>
                  <a:lnTo>
                    <a:pt x="67" y="0"/>
                  </a:lnTo>
                  <a:lnTo>
                    <a:pt x="0"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3" name="Freeform 239"/>
            <p:cNvSpPr>
              <a:spLocks/>
            </p:cNvSpPr>
            <p:nvPr/>
          </p:nvSpPr>
          <p:spPr bwMode="auto">
            <a:xfrm>
              <a:off x="6051" y="699"/>
              <a:ext cx="159" cy="35"/>
            </a:xfrm>
            <a:custGeom>
              <a:avLst/>
              <a:gdLst>
                <a:gd name="T0" fmla="*/ 0 w 159"/>
                <a:gd name="T1" fmla="*/ 0 h 35"/>
                <a:gd name="T2" fmla="*/ 158 w 159"/>
                <a:gd name="T3" fmla="*/ 34 h 35"/>
                <a:gd name="T4" fmla="*/ 0 w 159"/>
                <a:gd name="T5" fmla="*/ 0 h 35"/>
              </a:gdLst>
              <a:ahLst/>
              <a:cxnLst>
                <a:cxn ang="0">
                  <a:pos x="T0" y="T1"/>
                </a:cxn>
                <a:cxn ang="0">
                  <a:pos x="T2" y="T3"/>
                </a:cxn>
                <a:cxn ang="0">
                  <a:pos x="T4" y="T5"/>
                </a:cxn>
              </a:cxnLst>
              <a:rect l="0" t="0" r="r" b="b"/>
              <a:pathLst>
                <a:path w="159" h="35">
                  <a:moveTo>
                    <a:pt x="0" y="0"/>
                  </a:moveTo>
                  <a:lnTo>
                    <a:pt x="158" y="34"/>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4" name="Freeform 240"/>
            <p:cNvSpPr>
              <a:spLocks/>
            </p:cNvSpPr>
            <p:nvPr/>
          </p:nvSpPr>
          <p:spPr bwMode="auto">
            <a:xfrm>
              <a:off x="5750" y="619"/>
              <a:ext cx="133" cy="39"/>
            </a:xfrm>
            <a:custGeom>
              <a:avLst/>
              <a:gdLst>
                <a:gd name="T0" fmla="*/ 0 w 133"/>
                <a:gd name="T1" fmla="*/ 0 h 39"/>
                <a:gd name="T2" fmla="*/ 132 w 133"/>
                <a:gd name="T3" fmla="*/ 38 h 39"/>
                <a:gd name="T4" fmla="*/ 0 w 133"/>
                <a:gd name="T5" fmla="*/ 0 h 39"/>
              </a:gdLst>
              <a:ahLst/>
              <a:cxnLst>
                <a:cxn ang="0">
                  <a:pos x="T0" y="T1"/>
                </a:cxn>
                <a:cxn ang="0">
                  <a:pos x="T2" y="T3"/>
                </a:cxn>
                <a:cxn ang="0">
                  <a:pos x="T4" y="T5"/>
                </a:cxn>
              </a:cxnLst>
              <a:rect l="0" t="0" r="r" b="b"/>
              <a:pathLst>
                <a:path w="133" h="39">
                  <a:moveTo>
                    <a:pt x="0" y="0"/>
                  </a:moveTo>
                  <a:lnTo>
                    <a:pt x="132" y="38"/>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5" name="Freeform 241"/>
            <p:cNvSpPr>
              <a:spLocks/>
            </p:cNvSpPr>
            <p:nvPr/>
          </p:nvSpPr>
          <p:spPr bwMode="auto">
            <a:xfrm>
              <a:off x="5858" y="653"/>
              <a:ext cx="39" cy="14"/>
            </a:xfrm>
            <a:custGeom>
              <a:avLst/>
              <a:gdLst>
                <a:gd name="T0" fmla="*/ 0 w 39"/>
                <a:gd name="T1" fmla="*/ 0 h 14"/>
                <a:gd name="T2" fmla="*/ 38 w 39"/>
                <a:gd name="T3" fmla="*/ 13 h 14"/>
                <a:gd name="T4" fmla="*/ 0 w 39"/>
                <a:gd name="T5" fmla="*/ 0 h 14"/>
              </a:gdLst>
              <a:ahLst/>
              <a:cxnLst>
                <a:cxn ang="0">
                  <a:pos x="T0" y="T1"/>
                </a:cxn>
                <a:cxn ang="0">
                  <a:pos x="T2" y="T3"/>
                </a:cxn>
                <a:cxn ang="0">
                  <a:pos x="T4" y="T5"/>
                </a:cxn>
              </a:cxnLst>
              <a:rect l="0" t="0" r="r" b="b"/>
              <a:pathLst>
                <a:path w="39" h="14">
                  <a:moveTo>
                    <a:pt x="0" y="0"/>
                  </a:moveTo>
                  <a:lnTo>
                    <a:pt x="38" y="13"/>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6" name="Freeform 242"/>
            <p:cNvSpPr>
              <a:spLocks/>
            </p:cNvSpPr>
            <p:nvPr/>
          </p:nvSpPr>
          <p:spPr bwMode="auto">
            <a:xfrm>
              <a:off x="5969" y="677"/>
              <a:ext cx="49" cy="5"/>
            </a:xfrm>
            <a:custGeom>
              <a:avLst/>
              <a:gdLst>
                <a:gd name="T0" fmla="*/ 0 w 49"/>
                <a:gd name="T1" fmla="*/ 4 h 5"/>
                <a:gd name="T2" fmla="*/ 15 w 49"/>
                <a:gd name="T3" fmla="*/ 3 h 5"/>
                <a:gd name="T4" fmla="*/ 17 w 49"/>
                <a:gd name="T5" fmla="*/ 2 h 5"/>
                <a:gd name="T6" fmla="*/ 18 w 49"/>
                <a:gd name="T7" fmla="*/ 2 h 5"/>
                <a:gd name="T8" fmla="*/ 20 w 49"/>
                <a:gd name="T9" fmla="*/ 1 h 5"/>
                <a:gd name="T10" fmla="*/ 22 w 49"/>
                <a:gd name="T11" fmla="*/ 1 h 5"/>
                <a:gd name="T12" fmla="*/ 24 w 49"/>
                <a:gd name="T13" fmla="*/ 1 h 5"/>
                <a:gd name="T14" fmla="*/ 25 w 49"/>
                <a:gd name="T15" fmla="*/ 0 h 5"/>
                <a:gd name="T16" fmla="*/ 27 w 49"/>
                <a:gd name="T17" fmla="*/ 0 h 5"/>
                <a:gd name="T18" fmla="*/ 29 w 49"/>
                <a:gd name="T19" fmla="*/ 0 h 5"/>
                <a:gd name="T20" fmla="*/ 31 w 49"/>
                <a:gd name="T21" fmla="*/ 0 h 5"/>
                <a:gd name="T22" fmla="*/ 33 w 49"/>
                <a:gd name="T23" fmla="*/ 0 h 5"/>
                <a:gd name="T24" fmla="*/ 35 w 49"/>
                <a:gd name="T25" fmla="*/ 0 h 5"/>
                <a:gd name="T26" fmla="*/ 37 w 49"/>
                <a:gd name="T27" fmla="*/ 1 h 5"/>
                <a:gd name="T28" fmla="*/ 40 w 49"/>
                <a:gd name="T29" fmla="*/ 1 h 5"/>
                <a:gd name="T30" fmla="*/ 43 w 49"/>
                <a:gd name="T31" fmla="*/ 2 h 5"/>
                <a:gd name="T32" fmla="*/ 45 w 49"/>
                <a:gd name="T33" fmla="*/ 3 h 5"/>
                <a:gd name="T34" fmla="*/ 48 w 49"/>
                <a:gd name="T35" fmla="*/ 4 h 5"/>
                <a:gd name="T36" fmla="*/ 0 w 49"/>
                <a:gd name="T3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
                  <a:moveTo>
                    <a:pt x="0" y="4"/>
                  </a:moveTo>
                  <a:lnTo>
                    <a:pt x="15" y="3"/>
                  </a:lnTo>
                  <a:lnTo>
                    <a:pt x="17" y="2"/>
                  </a:lnTo>
                  <a:lnTo>
                    <a:pt x="18" y="2"/>
                  </a:lnTo>
                  <a:lnTo>
                    <a:pt x="20" y="1"/>
                  </a:lnTo>
                  <a:lnTo>
                    <a:pt x="22" y="1"/>
                  </a:lnTo>
                  <a:lnTo>
                    <a:pt x="24" y="1"/>
                  </a:lnTo>
                  <a:lnTo>
                    <a:pt x="25" y="0"/>
                  </a:lnTo>
                  <a:lnTo>
                    <a:pt x="27" y="0"/>
                  </a:lnTo>
                  <a:lnTo>
                    <a:pt x="29" y="0"/>
                  </a:lnTo>
                  <a:lnTo>
                    <a:pt x="31" y="0"/>
                  </a:lnTo>
                  <a:lnTo>
                    <a:pt x="33" y="0"/>
                  </a:lnTo>
                  <a:lnTo>
                    <a:pt x="35" y="0"/>
                  </a:lnTo>
                  <a:lnTo>
                    <a:pt x="37" y="1"/>
                  </a:lnTo>
                  <a:lnTo>
                    <a:pt x="40" y="1"/>
                  </a:lnTo>
                  <a:lnTo>
                    <a:pt x="43" y="2"/>
                  </a:lnTo>
                  <a:lnTo>
                    <a:pt x="45" y="3"/>
                  </a:lnTo>
                  <a:lnTo>
                    <a:pt x="48"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7" name="Freeform 243"/>
            <p:cNvSpPr>
              <a:spLocks/>
            </p:cNvSpPr>
            <p:nvPr/>
          </p:nvSpPr>
          <p:spPr bwMode="auto">
            <a:xfrm>
              <a:off x="5969" y="677"/>
              <a:ext cx="55" cy="11"/>
            </a:xfrm>
            <a:custGeom>
              <a:avLst/>
              <a:gdLst>
                <a:gd name="T0" fmla="*/ 0 w 55"/>
                <a:gd name="T1" fmla="*/ 9 h 11"/>
                <a:gd name="T2" fmla="*/ 17 w 55"/>
                <a:gd name="T3" fmla="*/ 7 h 11"/>
                <a:gd name="T4" fmla="*/ 19 w 55"/>
                <a:gd name="T5" fmla="*/ 6 h 11"/>
                <a:gd name="T6" fmla="*/ 20 w 55"/>
                <a:gd name="T7" fmla="*/ 4 h 11"/>
                <a:gd name="T8" fmla="*/ 23 w 55"/>
                <a:gd name="T9" fmla="*/ 3 h 11"/>
                <a:gd name="T10" fmla="*/ 25 w 55"/>
                <a:gd name="T11" fmla="*/ 2 h 11"/>
                <a:gd name="T12" fmla="*/ 27 w 55"/>
                <a:gd name="T13" fmla="*/ 2 h 11"/>
                <a:gd name="T14" fmla="*/ 28 w 55"/>
                <a:gd name="T15" fmla="*/ 0 h 11"/>
                <a:gd name="T16" fmla="*/ 30 w 55"/>
                <a:gd name="T17" fmla="*/ 0 h 11"/>
                <a:gd name="T18" fmla="*/ 33 w 55"/>
                <a:gd name="T19" fmla="*/ 0 h 11"/>
                <a:gd name="T20" fmla="*/ 35 w 55"/>
                <a:gd name="T21" fmla="*/ 0 h 11"/>
                <a:gd name="T22" fmla="*/ 37 w 55"/>
                <a:gd name="T23" fmla="*/ 0 h 11"/>
                <a:gd name="T24" fmla="*/ 39 w 55"/>
                <a:gd name="T25" fmla="*/ 0 h 11"/>
                <a:gd name="T26" fmla="*/ 42 w 55"/>
                <a:gd name="T27" fmla="*/ 2 h 11"/>
                <a:gd name="T28" fmla="*/ 45 w 55"/>
                <a:gd name="T29" fmla="*/ 3 h 11"/>
                <a:gd name="T30" fmla="*/ 48 w 55"/>
                <a:gd name="T31" fmla="*/ 5 h 11"/>
                <a:gd name="T32" fmla="*/ 51 w 55"/>
                <a:gd name="T33" fmla="*/ 7 h 11"/>
                <a:gd name="T34" fmla="*/ 54 w 55"/>
                <a:gd name="T35" fmla="*/ 10 h 11"/>
                <a:gd name="T36" fmla="*/ 0 w 55"/>
                <a:gd name="T37" fmla="*/ 9 h 11"/>
                <a:gd name="T38" fmla="*/ 54 w 55"/>
                <a:gd name="T39" fmla="*/ 10 h 11"/>
                <a:gd name="T40" fmla="*/ 51 w 55"/>
                <a:gd name="T41" fmla="*/ 7 h 11"/>
                <a:gd name="T42" fmla="*/ 48 w 55"/>
                <a:gd name="T43" fmla="*/ 5 h 11"/>
                <a:gd name="T44" fmla="*/ 45 w 55"/>
                <a:gd name="T45" fmla="*/ 3 h 11"/>
                <a:gd name="T46" fmla="*/ 42 w 55"/>
                <a:gd name="T47" fmla="*/ 2 h 11"/>
                <a:gd name="T48" fmla="*/ 39 w 55"/>
                <a:gd name="T49" fmla="*/ 0 h 11"/>
                <a:gd name="T50" fmla="*/ 37 w 55"/>
                <a:gd name="T51" fmla="*/ 0 h 11"/>
                <a:gd name="T52" fmla="*/ 35 w 55"/>
                <a:gd name="T53" fmla="*/ 0 h 11"/>
                <a:gd name="T54" fmla="*/ 33 w 55"/>
                <a:gd name="T55" fmla="*/ 0 h 11"/>
                <a:gd name="T56" fmla="*/ 30 w 55"/>
                <a:gd name="T57" fmla="*/ 0 h 11"/>
                <a:gd name="T58" fmla="*/ 28 w 55"/>
                <a:gd name="T59" fmla="*/ 0 h 11"/>
                <a:gd name="T60" fmla="*/ 27 w 55"/>
                <a:gd name="T61" fmla="*/ 2 h 11"/>
                <a:gd name="T62" fmla="*/ 25 w 55"/>
                <a:gd name="T63" fmla="*/ 2 h 11"/>
                <a:gd name="T64" fmla="*/ 23 w 55"/>
                <a:gd name="T65" fmla="*/ 3 h 11"/>
                <a:gd name="T66" fmla="*/ 20 w 55"/>
                <a:gd name="T67" fmla="*/ 4 h 11"/>
                <a:gd name="T68" fmla="*/ 19 w 55"/>
                <a:gd name="T69" fmla="*/ 6 h 11"/>
                <a:gd name="T70" fmla="*/ 17 w 55"/>
                <a:gd name="T71" fmla="*/ 7 h 11"/>
                <a:gd name="T72" fmla="*/ 0 w 55"/>
                <a:gd name="T73"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 h="11">
                  <a:moveTo>
                    <a:pt x="0" y="9"/>
                  </a:moveTo>
                  <a:lnTo>
                    <a:pt x="17" y="7"/>
                  </a:lnTo>
                  <a:lnTo>
                    <a:pt x="19" y="6"/>
                  </a:lnTo>
                  <a:lnTo>
                    <a:pt x="20" y="4"/>
                  </a:lnTo>
                  <a:lnTo>
                    <a:pt x="23" y="3"/>
                  </a:lnTo>
                  <a:lnTo>
                    <a:pt x="25" y="2"/>
                  </a:lnTo>
                  <a:lnTo>
                    <a:pt x="27" y="2"/>
                  </a:lnTo>
                  <a:lnTo>
                    <a:pt x="28" y="0"/>
                  </a:lnTo>
                  <a:lnTo>
                    <a:pt x="30" y="0"/>
                  </a:lnTo>
                  <a:lnTo>
                    <a:pt x="33" y="0"/>
                  </a:lnTo>
                  <a:lnTo>
                    <a:pt x="35" y="0"/>
                  </a:lnTo>
                  <a:lnTo>
                    <a:pt x="37" y="0"/>
                  </a:lnTo>
                  <a:lnTo>
                    <a:pt x="39" y="0"/>
                  </a:lnTo>
                  <a:lnTo>
                    <a:pt x="42" y="2"/>
                  </a:lnTo>
                  <a:lnTo>
                    <a:pt x="45" y="3"/>
                  </a:lnTo>
                  <a:lnTo>
                    <a:pt x="48" y="5"/>
                  </a:lnTo>
                  <a:lnTo>
                    <a:pt x="51" y="7"/>
                  </a:lnTo>
                  <a:lnTo>
                    <a:pt x="54" y="10"/>
                  </a:lnTo>
                  <a:lnTo>
                    <a:pt x="0" y="9"/>
                  </a:lnTo>
                  <a:lnTo>
                    <a:pt x="54" y="10"/>
                  </a:lnTo>
                  <a:lnTo>
                    <a:pt x="51" y="7"/>
                  </a:lnTo>
                  <a:lnTo>
                    <a:pt x="48" y="5"/>
                  </a:lnTo>
                  <a:lnTo>
                    <a:pt x="45" y="3"/>
                  </a:lnTo>
                  <a:lnTo>
                    <a:pt x="42" y="2"/>
                  </a:lnTo>
                  <a:lnTo>
                    <a:pt x="39" y="0"/>
                  </a:lnTo>
                  <a:lnTo>
                    <a:pt x="37" y="0"/>
                  </a:lnTo>
                  <a:lnTo>
                    <a:pt x="35" y="0"/>
                  </a:lnTo>
                  <a:lnTo>
                    <a:pt x="33" y="0"/>
                  </a:lnTo>
                  <a:lnTo>
                    <a:pt x="30" y="0"/>
                  </a:lnTo>
                  <a:lnTo>
                    <a:pt x="28" y="0"/>
                  </a:lnTo>
                  <a:lnTo>
                    <a:pt x="27" y="2"/>
                  </a:lnTo>
                  <a:lnTo>
                    <a:pt x="25" y="2"/>
                  </a:lnTo>
                  <a:lnTo>
                    <a:pt x="23" y="3"/>
                  </a:lnTo>
                  <a:lnTo>
                    <a:pt x="20" y="4"/>
                  </a:lnTo>
                  <a:lnTo>
                    <a:pt x="19" y="6"/>
                  </a:lnTo>
                  <a:lnTo>
                    <a:pt x="17" y="7"/>
                  </a:lnTo>
                  <a:lnTo>
                    <a:pt x="0" y="9"/>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8" name="Freeform 244"/>
            <p:cNvSpPr>
              <a:spLocks/>
            </p:cNvSpPr>
            <p:nvPr/>
          </p:nvSpPr>
          <p:spPr bwMode="auto">
            <a:xfrm>
              <a:off x="5969" y="680"/>
              <a:ext cx="13" cy="4"/>
            </a:xfrm>
            <a:custGeom>
              <a:avLst/>
              <a:gdLst>
                <a:gd name="T0" fmla="*/ 11 w 13"/>
                <a:gd name="T1" fmla="*/ 3 h 4"/>
                <a:gd name="T2" fmla="*/ 11 w 13"/>
                <a:gd name="T3" fmla="*/ 3 h 4"/>
                <a:gd name="T4" fmla="*/ 0 w 13"/>
                <a:gd name="T5" fmla="*/ 1 h 4"/>
                <a:gd name="T6" fmla="*/ 0 w 13"/>
                <a:gd name="T7" fmla="*/ 0 h 4"/>
                <a:gd name="T8" fmla="*/ 12 w 13"/>
                <a:gd name="T9" fmla="*/ 2 h 4"/>
                <a:gd name="T10" fmla="*/ 11 w 13"/>
                <a:gd name="T11" fmla="*/ 3 h 4"/>
              </a:gdLst>
              <a:ahLst/>
              <a:cxnLst>
                <a:cxn ang="0">
                  <a:pos x="T0" y="T1"/>
                </a:cxn>
                <a:cxn ang="0">
                  <a:pos x="T2" y="T3"/>
                </a:cxn>
                <a:cxn ang="0">
                  <a:pos x="T4" y="T5"/>
                </a:cxn>
                <a:cxn ang="0">
                  <a:pos x="T6" y="T7"/>
                </a:cxn>
                <a:cxn ang="0">
                  <a:pos x="T8" y="T9"/>
                </a:cxn>
                <a:cxn ang="0">
                  <a:pos x="T10" y="T11"/>
                </a:cxn>
              </a:cxnLst>
              <a:rect l="0" t="0" r="r" b="b"/>
              <a:pathLst>
                <a:path w="13" h="4">
                  <a:moveTo>
                    <a:pt x="11" y="3"/>
                  </a:moveTo>
                  <a:lnTo>
                    <a:pt x="11" y="3"/>
                  </a:lnTo>
                  <a:lnTo>
                    <a:pt x="0" y="1"/>
                  </a:lnTo>
                  <a:lnTo>
                    <a:pt x="0" y="0"/>
                  </a:lnTo>
                  <a:lnTo>
                    <a:pt x="12" y="2"/>
                  </a:lnTo>
                  <a:lnTo>
                    <a:pt x="11"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69" name="Freeform 245"/>
            <p:cNvSpPr>
              <a:spLocks/>
            </p:cNvSpPr>
            <p:nvPr/>
          </p:nvSpPr>
          <p:spPr bwMode="auto">
            <a:xfrm>
              <a:off x="5986" y="676"/>
              <a:ext cx="32" cy="6"/>
            </a:xfrm>
            <a:custGeom>
              <a:avLst/>
              <a:gdLst>
                <a:gd name="T0" fmla="*/ 31 w 32"/>
                <a:gd name="T1" fmla="*/ 5 h 6"/>
                <a:gd name="T2" fmla="*/ 28 w 32"/>
                <a:gd name="T3" fmla="*/ 4 h 6"/>
                <a:gd name="T4" fmla="*/ 26 w 32"/>
                <a:gd name="T5" fmla="*/ 2 h 6"/>
                <a:gd name="T6" fmla="*/ 23 w 32"/>
                <a:gd name="T7" fmla="*/ 2 h 6"/>
                <a:gd name="T8" fmla="*/ 22 w 32"/>
                <a:gd name="T9" fmla="*/ 1 h 6"/>
                <a:gd name="T10" fmla="*/ 19 w 32"/>
                <a:gd name="T11" fmla="*/ 0 h 6"/>
                <a:gd name="T12" fmla="*/ 17 w 32"/>
                <a:gd name="T13" fmla="*/ 0 h 6"/>
                <a:gd name="T14" fmla="*/ 15 w 32"/>
                <a:gd name="T15" fmla="*/ 0 h 6"/>
                <a:gd name="T16" fmla="*/ 13 w 32"/>
                <a:gd name="T17" fmla="*/ 0 h 6"/>
                <a:gd name="T18" fmla="*/ 11 w 32"/>
                <a:gd name="T19" fmla="*/ 0 h 6"/>
                <a:gd name="T20" fmla="*/ 9 w 32"/>
                <a:gd name="T21" fmla="*/ 0 h 6"/>
                <a:gd name="T22" fmla="*/ 8 w 32"/>
                <a:gd name="T23" fmla="*/ 1 h 6"/>
                <a:gd name="T24" fmla="*/ 6 w 32"/>
                <a:gd name="T25" fmla="*/ 1 h 6"/>
                <a:gd name="T26" fmla="*/ 5 w 32"/>
                <a:gd name="T27" fmla="*/ 2 h 6"/>
                <a:gd name="T28" fmla="*/ 3 w 32"/>
                <a:gd name="T29" fmla="*/ 2 h 6"/>
                <a:gd name="T30" fmla="*/ 1 w 32"/>
                <a:gd name="T31" fmla="*/ 3 h 6"/>
                <a:gd name="T32" fmla="*/ 0 w 32"/>
                <a:gd name="T33" fmla="*/ 3 h 6"/>
                <a:gd name="T34" fmla="*/ 1 w 32"/>
                <a:gd name="T35" fmla="*/ 4 h 6"/>
                <a:gd name="T36" fmla="*/ 2 w 32"/>
                <a:gd name="T37" fmla="*/ 3 h 6"/>
                <a:gd name="T38" fmla="*/ 3 w 32"/>
                <a:gd name="T39" fmla="*/ 3 h 6"/>
                <a:gd name="T40" fmla="*/ 5 w 32"/>
                <a:gd name="T41" fmla="*/ 2 h 6"/>
                <a:gd name="T42" fmla="*/ 7 w 32"/>
                <a:gd name="T43" fmla="*/ 2 h 6"/>
                <a:gd name="T44" fmla="*/ 8 w 32"/>
                <a:gd name="T45" fmla="*/ 1 h 6"/>
                <a:gd name="T46" fmla="*/ 9 w 32"/>
                <a:gd name="T47" fmla="*/ 1 h 6"/>
                <a:gd name="T48" fmla="*/ 11 w 32"/>
                <a:gd name="T49" fmla="*/ 0 h 6"/>
                <a:gd name="T50" fmla="*/ 13 w 32"/>
                <a:gd name="T51" fmla="*/ 0 h 6"/>
                <a:gd name="T52" fmla="*/ 15 w 32"/>
                <a:gd name="T53" fmla="*/ 0 h 6"/>
                <a:gd name="T54" fmla="*/ 17 w 32"/>
                <a:gd name="T55" fmla="*/ 0 h 6"/>
                <a:gd name="T56" fmla="*/ 19 w 32"/>
                <a:gd name="T57" fmla="*/ 1 h 6"/>
                <a:gd name="T58" fmla="*/ 21 w 32"/>
                <a:gd name="T59" fmla="*/ 1 h 6"/>
                <a:gd name="T60" fmla="*/ 23 w 32"/>
                <a:gd name="T61" fmla="*/ 2 h 6"/>
                <a:gd name="T62" fmla="*/ 25 w 32"/>
                <a:gd name="T63" fmla="*/ 3 h 6"/>
                <a:gd name="T64" fmla="*/ 28 w 32"/>
                <a:gd name="T65" fmla="*/ 4 h 6"/>
                <a:gd name="T66" fmla="*/ 31 w 32"/>
                <a:gd name="T6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6">
                  <a:moveTo>
                    <a:pt x="31" y="5"/>
                  </a:moveTo>
                  <a:lnTo>
                    <a:pt x="28" y="4"/>
                  </a:lnTo>
                  <a:lnTo>
                    <a:pt x="26" y="2"/>
                  </a:lnTo>
                  <a:lnTo>
                    <a:pt x="23" y="2"/>
                  </a:lnTo>
                  <a:lnTo>
                    <a:pt x="22" y="1"/>
                  </a:lnTo>
                  <a:lnTo>
                    <a:pt x="19" y="0"/>
                  </a:lnTo>
                  <a:lnTo>
                    <a:pt x="17" y="0"/>
                  </a:lnTo>
                  <a:lnTo>
                    <a:pt x="15" y="0"/>
                  </a:lnTo>
                  <a:lnTo>
                    <a:pt x="13" y="0"/>
                  </a:lnTo>
                  <a:lnTo>
                    <a:pt x="11" y="0"/>
                  </a:lnTo>
                  <a:lnTo>
                    <a:pt x="9" y="0"/>
                  </a:lnTo>
                  <a:lnTo>
                    <a:pt x="8" y="1"/>
                  </a:lnTo>
                  <a:lnTo>
                    <a:pt x="6" y="1"/>
                  </a:lnTo>
                  <a:lnTo>
                    <a:pt x="5" y="2"/>
                  </a:lnTo>
                  <a:lnTo>
                    <a:pt x="3" y="2"/>
                  </a:lnTo>
                  <a:lnTo>
                    <a:pt x="1" y="3"/>
                  </a:lnTo>
                  <a:lnTo>
                    <a:pt x="0" y="3"/>
                  </a:lnTo>
                  <a:lnTo>
                    <a:pt x="1" y="4"/>
                  </a:lnTo>
                  <a:lnTo>
                    <a:pt x="2" y="3"/>
                  </a:lnTo>
                  <a:lnTo>
                    <a:pt x="3" y="3"/>
                  </a:lnTo>
                  <a:lnTo>
                    <a:pt x="5" y="2"/>
                  </a:lnTo>
                  <a:lnTo>
                    <a:pt x="7" y="2"/>
                  </a:lnTo>
                  <a:lnTo>
                    <a:pt x="8" y="1"/>
                  </a:lnTo>
                  <a:lnTo>
                    <a:pt x="9" y="1"/>
                  </a:lnTo>
                  <a:lnTo>
                    <a:pt x="11" y="0"/>
                  </a:lnTo>
                  <a:lnTo>
                    <a:pt x="13" y="0"/>
                  </a:lnTo>
                  <a:lnTo>
                    <a:pt x="15" y="0"/>
                  </a:lnTo>
                  <a:lnTo>
                    <a:pt x="17" y="0"/>
                  </a:lnTo>
                  <a:lnTo>
                    <a:pt x="19" y="1"/>
                  </a:lnTo>
                  <a:lnTo>
                    <a:pt x="21" y="1"/>
                  </a:lnTo>
                  <a:lnTo>
                    <a:pt x="23" y="2"/>
                  </a:lnTo>
                  <a:lnTo>
                    <a:pt x="25" y="3"/>
                  </a:lnTo>
                  <a:lnTo>
                    <a:pt x="28" y="4"/>
                  </a:lnTo>
                  <a:lnTo>
                    <a:pt x="31"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0" name="Freeform 246"/>
            <p:cNvSpPr>
              <a:spLocks/>
            </p:cNvSpPr>
            <p:nvPr/>
          </p:nvSpPr>
          <p:spPr bwMode="auto">
            <a:xfrm>
              <a:off x="5874" y="735"/>
              <a:ext cx="78" cy="3"/>
            </a:xfrm>
            <a:custGeom>
              <a:avLst/>
              <a:gdLst>
                <a:gd name="T0" fmla="*/ 0 w 78"/>
                <a:gd name="T1" fmla="*/ 0 h 3"/>
                <a:gd name="T2" fmla="*/ 4 w 78"/>
                <a:gd name="T3" fmla="*/ 0 h 3"/>
                <a:gd name="T4" fmla="*/ 7 w 78"/>
                <a:gd name="T5" fmla="*/ 0 h 3"/>
                <a:gd name="T6" fmla="*/ 11 w 78"/>
                <a:gd name="T7" fmla="*/ 0 h 3"/>
                <a:gd name="T8" fmla="*/ 15 w 78"/>
                <a:gd name="T9" fmla="*/ 0 h 3"/>
                <a:gd name="T10" fmla="*/ 18 w 78"/>
                <a:gd name="T11" fmla="*/ 0 h 3"/>
                <a:gd name="T12" fmla="*/ 23 w 78"/>
                <a:gd name="T13" fmla="*/ 0 h 3"/>
                <a:gd name="T14" fmla="*/ 26 w 78"/>
                <a:gd name="T15" fmla="*/ 1 h 3"/>
                <a:gd name="T16" fmla="*/ 29 w 78"/>
                <a:gd name="T17" fmla="*/ 1 h 3"/>
                <a:gd name="T18" fmla="*/ 32 w 78"/>
                <a:gd name="T19" fmla="*/ 1 h 3"/>
                <a:gd name="T20" fmla="*/ 35 w 78"/>
                <a:gd name="T21" fmla="*/ 1 h 3"/>
                <a:gd name="T22" fmla="*/ 38 w 78"/>
                <a:gd name="T23" fmla="*/ 1 h 3"/>
                <a:gd name="T24" fmla="*/ 41 w 78"/>
                <a:gd name="T25" fmla="*/ 1 h 3"/>
                <a:gd name="T26" fmla="*/ 44 w 78"/>
                <a:gd name="T27" fmla="*/ 1 h 3"/>
                <a:gd name="T28" fmla="*/ 47 w 78"/>
                <a:gd name="T29" fmla="*/ 2 h 3"/>
                <a:gd name="T30" fmla="*/ 49 w 78"/>
                <a:gd name="T31" fmla="*/ 2 h 3"/>
                <a:gd name="T32" fmla="*/ 52 w 78"/>
                <a:gd name="T33" fmla="*/ 2 h 3"/>
                <a:gd name="T34" fmla="*/ 54 w 78"/>
                <a:gd name="T35" fmla="*/ 2 h 3"/>
                <a:gd name="T36" fmla="*/ 57 w 78"/>
                <a:gd name="T37" fmla="*/ 2 h 3"/>
                <a:gd name="T38" fmla="*/ 60 w 78"/>
                <a:gd name="T39" fmla="*/ 2 h 3"/>
                <a:gd name="T40" fmla="*/ 62 w 78"/>
                <a:gd name="T41" fmla="*/ 2 h 3"/>
                <a:gd name="T42" fmla="*/ 64 w 78"/>
                <a:gd name="T43" fmla="*/ 2 h 3"/>
                <a:gd name="T44" fmla="*/ 66 w 78"/>
                <a:gd name="T45" fmla="*/ 2 h 3"/>
                <a:gd name="T46" fmla="*/ 67 w 78"/>
                <a:gd name="T47" fmla="*/ 2 h 3"/>
                <a:gd name="T48" fmla="*/ 69 w 78"/>
                <a:gd name="T49" fmla="*/ 2 h 3"/>
                <a:gd name="T50" fmla="*/ 71 w 78"/>
                <a:gd name="T51" fmla="*/ 2 h 3"/>
                <a:gd name="T52" fmla="*/ 72 w 78"/>
                <a:gd name="T53" fmla="*/ 2 h 3"/>
                <a:gd name="T54" fmla="*/ 73 w 78"/>
                <a:gd name="T55" fmla="*/ 2 h 3"/>
                <a:gd name="T56" fmla="*/ 74 w 78"/>
                <a:gd name="T57" fmla="*/ 2 h 3"/>
                <a:gd name="T58" fmla="*/ 75 w 78"/>
                <a:gd name="T59" fmla="*/ 2 h 3"/>
                <a:gd name="T60" fmla="*/ 76 w 78"/>
                <a:gd name="T61" fmla="*/ 2 h 3"/>
                <a:gd name="T62" fmla="*/ 77 w 78"/>
                <a:gd name="T63" fmla="*/ 2 h 3"/>
                <a:gd name="T64" fmla="*/ 0 w 78"/>
                <a:gd name="T6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 h="3">
                  <a:moveTo>
                    <a:pt x="0" y="0"/>
                  </a:moveTo>
                  <a:lnTo>
                    <a:pt x="4" y="0"/>
                  </a:lnTo>
                  <a:lnTo>
                    <a:pt x="7" y="0"/>
                  </a:lnTo>
                  <a:lnTo>
                    <a:pt x="11" y="0"/>
                  </a:lnTo>
                  <a:lnTo>
                    <a:pt x="15" y="0"/>
                  </a:lnTo>
                  <a:lnTo>
                    <a:pt x="18" y="0"/>
                  </a:lnTo>
                  <a:lnTo>
                    <a:pt x="23" y="0"/>
                  </a:lnTo>
                  <a:lnTo>
                    <a:pt x="26" y="1"/>
                  </a:lnTo>
                  <a:lnTo>
                    <a:pt x="29" y="1"/>
                  </a:lnTo>
                  <a:lnTo>
                    <a:pt x="32" y="1"/>
                  </a:lnTo>
                  <a:lnTo>
                    <a:pt x="35" y="1"/>
                  </a:lnTo>
                  <a:lnTo>
                    <a:pt x="38" y="1"/>
                  </a:lnTo>
                  <a:lnTo>
                    <a:pt x="41" y="1"/>
                  </a:lnTo>
                  <a:lnTo>
                    <a:pt x="44" y="1"/>
                  </a:lnTo>
                  <a:lnTo>
                    <a:pt x="47" y="2"/>
                  </a:lnTo>
                  <a:lnTo>
                    <a:pt x="49" y="2"/>
                  </a:lnTo>
                  <a:lnTo>
                    <a:pt x="52" y="2"/>
                  </a:lnTo>
                  <a:lnTo>
                    <a:pt x="54" y="2"/>
                  </a:lnTo>
                  <a:lnTo>
                    <a:pt x="57" y="2"/>
                  </a:lnTo>
                  <a:lnTo>
                    <a:pt x="60" y="2"/>
                  </a:lnTo>
                  <a:lnTo>
                    <a:pt x="62" y="2"/>
                  </a:lnTo>
                  <a:lnTo>
                    <a:pt x="64" y="2"/>
                  </a:lnTo>
                  <a:lnTo>
                    <a:pt x="66" y="2"/>
                  </a:lnTo>
                  <a:lnTo>
                    <a:pt x="67" y="2"/>
                  </a:lnTo>
                  <a:lnTo>
                    <a:pt x="69" y="2"/>
                  </a:lnTo>
                  <a:lnTo>
                    <a:pt x="71" y="2"/>
                  </a:lnTo>
                  <a:lnTo>
                    <a:pt x="72" y="2"/>
                  </a:lnTo>
                  <a:lnTo>
                    <a:pt x="73" y="2"/>
                  </a:lnTo>
                  <a:lnTo>
                    <a:pt x="74" y="2"/>
                  </a:lnTo>
                  <a:lnTo>
                    <a:pt x="75" y="2"/>
                  </a:lnTo>
                  <a:lnTo>
                    <a:pt x="76" y="2"/>
                  </a:lnTo>
                  <a:lnTo>
                    <a:pt x="77"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1" name="Freeform 247"/>
            <p:cNvSpPr>
              <a:spLocks/>
            </p:cNvSpPr>
            <p:nvPr/>
          </p:nvSpPr>
          <p:spPr bwMode="auto">
            <a:xfrm>
              <a:off x="5874" y="737"/>
              <a:ext cx="85" cy="5"/>
            </a:xfrm>
            <a:custGeom>
              <a:avLst/>
              <a:gdLst>
                <a:gd name="T0" fmla="*/ 0 w 85"/>
                <a:gd name="T1" fmla="*/ 4 h 5"/>
                <a:gd name="T2" fmla="*/ 8 w 85"/>
                <a:gd name="T3" fmla="*/ 4 h 5"/>
                <a:gd name="T4" fmla="*/ 17 w 85"/>
                <a:gd name="T5" fmla="*/ 3 h 5"/>
                <a:gd name="T6" fmla="*/ 25 w 85"/>
                <a:gd name="T7" fmla="*/ 3 h 5"/>
                <a:gd name="T8" fmla="*/ 31 w 85"/>
                <a:gd name="T9" fmla="*/ 2 h 5"/>
                <a:gd name="T10" fmla="*/ 38 w 85"/>
                <a:gd name="T11" fmla="*/ 2 h 5"/>
                <a:gd name="T12" fmla="*/ 45 w 85"/>
                <a:gd name="T13" fmla="*/ 1 h 5"/>
                <a:gd name="T14" fmla="*/ 52 w 85"/>
                <a:gd name="T15" fmla="*/ 0 h 5"/>
                <a:gd name="T16" fmla="*/ 57 w 85"/>
                <a:gd name="T17" fmla="*/ 0 h 5"/>
                <a:gd name="T18" fmla="*/ 63 w 85"/>
                <a:gd name="T19" fmla="*/ 0 h 5"/>
                <a:gd name="T20" fmla="*/ 67 w 85"/>
                <a:gd name="T21" fmla="*/ 0 h 5"/>
                <a:gd name="T22" fmla="*/ 72 w 85"/>
                <a:gd name="T23" fmla="*/ 0 h 5"/>
                <a:gd name="T24" fmla="*/ 75 w 85"/>
                <a:gd name="T25" fmla="*/ 0 h 5"/>
                <a:gd name="T26" fmla="*/ 78 w 85"/>
                <a:gd name="T27" fmla="*/ 0 h 5"/>
                <a:gd name="T28" fmla="*/ 81 w 85"/>
                <a:gd name="T29" fmla="*/ 0 h 5"/>
                <a:gd name="T30" fmla="*/ 83 w 85"/>
                <a:gd name="T31" fmla="*/ 0 h 5"/>
                <a:gd name="T32" fmla="*/ 0 w 85"/>
                <a:gd name="T33" fmla="*/ 4 h 5"/>
                <a:gd name="T34" fmla="*/ 83 w 85"/>
                <a:gd name="T35" fmla="*/ 0 h 5"/>
                <a:gd name="T36" fmla="*/ 81 w 85"/>
                <a:gd name="T37" fmla="*/ 0 h 5"/>
                <a:gd name="T38" fmla="*/ 78 w 85"/>
                <a:gd name="T39" fmla="*/ 0 h 5"/>
                <a:gd name="T40" fmla="*/ 75 w 85"/>
                <a:gd name="T41" fmla="*/ 0 h 5"/>
                <a:gd name="T42" fmla="*/ 72 w 85"/>
                <a:gd name="T43" fmla="*/ 0 h 5"/>
                <a:gd name="T44" fmla="*/ 67 w 85"/>
                <a:gd name="T45" fmla="*/ 0 h 5"/>
                <a:gd name="T46" fmla="*/ 63 w 85"/>
                <a:gd name="T47" fmla="*/ 0 h 5"/>
                <a:gd name="T48" fmla="*/ 57 w 85"/>
                <a:gd name="T49" fmla="*/ 0 h 5"/>
                <a:gd name="T50" fmla="*/ 52 w 85"/>
                <a:gd name="T51" fmla="*/ 0 h 5"/>
                <a:gd name="T52" fmla="*/ 45 w 85"/>
                <a:gd name="T53" fmla="*/ 1 h 5"/>
                <a:gd name="T54" fmla="*/ 38 w 85"/>
                <a:gd name="T55" fmla="*/ 2 h 5"/>
                <a:gd name="T56" fmla="*/ 31 w 85"/>
                <a:gd name="T57" fmla="*/ 2 h 5"/>
                <a:gd name="T58" fmla="*/ 25 w 85"/>
                <a:gd name="T59" fmla="*/ 3 h 5"/>
                <a:gd name="T60" fmla="*/ 17 w 85"/>
                <a:gd name="T61" fmla="*/ 3 h 5"/>
                <a:gd name="T62" fmla="*/ 8 w 85"/>
                <a:gd name="T63" fmla="*/ 4 h 5"/>
                <a:gd name="T64" fmla="*/ 0 w 85"/>
                <a:gd name="T6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5">
                  <a:moveTo>
                    <a:pt x="0" y="4"/>
                  </a:moveTo>
                  <a:lnTo>
                    <a:pt x="0" y="4"/>
                  </a:lnTo>
                  <a:lnTo>
                    <a:pt x="4" y="4"/>
                  </a:lnTo>
                  <a:lnTo>
                    <a:pt x="8" y="4"/>
                  </a:lnTo>
                  <a:lnTo>
                    <a:pt x="12" y="3"/>
                  </a:lnTo>
                  <a:lnTo>
                    <a:pt x="17" y="3"/>
                  </a:lnTo>
                  <a:lnTo>
                    <a:pt x="20" y="3"/>
                  </a:lnTo>
                  <a:lnTo>
                    <a:pt x="25" y="3"/>
                  </a:lnTo>
                  <a:lnTo>
                    <a:pt x="28" y="2"/>
                  </a:lnTo>
                  <a:lnTo>
                    <a:pt x="31" y="2"/>
                  </a:lnTo>
                  <a:lnTo>
                    <a:pt x="35" y="2"/>
                  </a:lnTo>
                  <a:lnTo>
                    <a:pt x="38" y="2"/>
                  </a:lnTo>
                  <a:lnTo>
                    <a:pt x="41" y="1"/>
                  </a:lnTo>
                  <a:lnTo>
                    <a:pt x="45" y="1"/>
                  </a:lnTo>
                  <a:lnTo>
                    <a:pt x="48" y="1"/>
                  </a:lnTo>
                  <a:lnTo>
                    <a:pt x="52" y="0"/>
                  </a:lnTo>
                  <a:lnTo>
                    <a:pt x="54" y="0"/>
                  </a:lnTo>
                  <a:lnTo>
                    <a:pt x="57" y="0"/>
                  </a:lnTo>
                  <a:lnTo>
                    <a:pt x="59" y="0"/>
                  </a:lnTo>
                  <a:lnTo>
                    <a:pt x="63" y="0"/>
                  </a:lnTo>
                  <a:lnTo>
                    <a:pt x="65" y="0"/>
                  </a:lnTo>
                  <a:lnTo>
                    <a:pt x="67" y="0"/>
                  </a:lnTo>
                  <a:lnTo>
                    <a:pt x="69" y="0"/>
                  </a:lnTo>
                  <a:lnTo>
                    <a:pt x="72" y="0"/>
                  </a:lnTo>
                  <a:lnTo>
                    <a:pt x="73" y="0"/>
                  </a:lnTo>
                  <a:lnTo>
                    <a:pt x="75" y="0"/>
                  </a:lnTo>
                  <a:lnTo>
                    <a:pt x="77" y="0"/>
                  </a:lnTo>
                  <a:lnTo>
                    <a:pt x="78" y="0"/>
                  </a:lnTo>
                  <a:lnTo>
                    <a:pt x="80" y="0"/>
                  </a:lnTo>
                  <a:lnTo>
                    <a:pt x="81" y="0"/>
                  </a:lnTo>
                  <a:lnTo>
                    <a:pt x="82" y="0"/>
                  </a:lnTo>
                  <a:lnTo>
                    <a:pt x="83" y="0"/>
                  </a:lnTo>
                  <a:lnTo>
                    <a:pt x="84" y="0"/>
                  </a:lnTo>
                  <a:lnTo>
                    <a:pt x="0" y="4"/>
                  </a:lnTo>
                  <a:lnTo>
                    <a:pt x="84" y="0"/>
                  </a:lnTo>
                  <a:lnTo>
                    <a:pt x="83" y="0"/>
                  </a:lnTo>
                  <a:lnTo>
                    <a:pt x="82" y="0"/>
                  </a:lnTo>
                  <a:lnTo>
                    <a:pt x="81" y="0"/>
                  </a:lnTo>
                  <a:lnTo>
                    <a:pt x="80" y="0"/>
                  </a:lnTo>
                  <a:lnTo>
                    <a:pt x="78" y="0"/>
                  </a:lnTo>
                  <a:lnTo>
                    <a:pt x="77" y="0"/>
                  </a:lnTo>
                  <a:lnTo>
                    <a:pt x="75" y="0"/>
                  </a:lnTo>
                  <a:lnTo>
                    <a:pt x="73" y="0"/>
                  </a:lnTo>
                  <a:lnTo>
                    <a:pt x="72" y="0"/>
                  </a:lnTo>
                  <a:lnTo>
                    <a:pt x="69" y="0"/>
                  </a:lnTo>
                  <a:lnTo>
                    <a:pt x="67" y="0"/>
                  </a:lnTo>
                  <a:lnTo>
                    <a:pt x="65" y="0"/>
                  </a:lnTo>
                  <a:lnTo>
                    <a:pt x="63" y="0"/>
                  </a:lnTo>
                  <a:lnTo>
                    <a:pt x="59" y="0"/>
                  </a:lnTo>
                  <a:lnTo>
                    <a:pt x="57" y="0"/>
                  </a:lnTo>
                  <a:lnTo>
                    <a:pt x="54" y="0"/>
                  </a:lnTo>
                  <a:lnTo>
                    <a:pt x="52" y="0"/>
                  </a:lnTo>
                  <a:lnTo>
                    <a:pt x="48" y="1"/>
                  </a:lnTo>
                  <a:lnTo>
                    <a:pt x="45" y="1"/>
                  </a:lnTo>
                  <a:lnTo>
                    <a:pt x="41" y="1"/>
                  </a:lnTo>
                  <a:lnTo>
                    <a:pt x="38" y="2"/>
                  </a:lnTo>
                  <a:lnTo>
                    <a:pt x="35" y="2"/>
                  </a:lnTo>
                  <a:lnTo>
                    <a:pt x="31" y="2"/>
                  </a:lnTo>
                  <a:lnTo>
                    <a:pt x="28" y="2"/>
                  </a:lnTo>
                  <a:lnTo>
                    <a:pt x="25" y="3"/>
                  </a:lnTo>
                  <a:lnTo>
                    <a:pt x="20" y="3"/>
                  </a:lnTo>
                  <a:lnTo>
                    <a:pt x="17" y="3"/>
                  </a:lnTo>
                  <a:lnTo>
                    <a:pt x="12" y="3"/>
                  </a:lnTo>
                  <a:lnTo>
                    <a:pt x="8" y="4"/>
                  </a:lnTo>
                  <a:lnTo>
                    <a:pt x="4"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2" name="Freeform 248"/>
            <p:cNvSpPr>
              <a:spLocks/>
            </p:cNvSpPr>
            <p:nvPr/>
          </p:nvSpPr>
          <p:spPr bwMode="auto">
            <a:xfrm>
              <a:off x="5874" y="736"/>
              <a:ext cx="79" cy="1"/>
            </a:xfrm>
            <a:custGeom>
              <a:avLst/>
              <a:gdLst>
                <a:gd name="T0" fmla="*/ 77 w 79"/>
                <a:gd name="T1" fmla="*/ 0 h 1"/>
                <a:gd name="T2" fmla="*/ 75 w 79"/>
                <a:gd name="T3" fmla="*/ 0 h 1"/>
                <a:gd name="T4" fmla="*/ 73 w 79"/>
                <a:gd name="T5" fmla="*/ 0 h 1"/>
                <a:gd name="T6" fmla="*/ 71 w 79"/>
                <a:gd name="T7" fmla="*/ 0 h 1"/>
                <a:gd name="T8" fmla="*/ 67 w 79"/>
                <a:gd name="T9" fmla="*/ 0 h 1"/>
                <a:gd name="T10" fmla="*/ 64 w 79"/>
                <a:gd name="T11" fmla="*/ 0 h 1"/>
                <a:gd name="T12" fmla="*/ 60 w 79"/>
                <a:gd name="T13" fmla="*/ 0 h 1"/>
                <a:gd name="T14" fmla="*/ 54 w 79"/>
                <a:gd name="T15" fmla="*/ 0 h 1"/>
                <a:gd name="T16" fmla="*/ 49 w 79"/>
                <a:gd name="T17" fmla="*/ 0 h 1"/>
                <a:gd name="T18" fmla="*/ 44 w 79"/>
                <a:gd name="T19" fmla="*/ 0 h 1"/>
                <a:gd name="T20" fmla="*/ 38 w 79"/>
                <a:gd name="T21" fmla="*/ 0 h 1"/>
                <a:gd name="T22" fmla="*/ 32 w 79"/>
                <a:gd name="T23" fmla="*/ 0 h 1"/>
                <a:gd name="T24" fmla="*/ 26 w 79"/>
                <a:gd name="T25" fmla="*/ 0 h 1"/>
                <a:gd name="T26" fmla="*/ 18 w 79"/>
                <a:gd name="T27" fmla="*/ 0 h 1"/>
                <a:gd name="T28" fmla="*/ 11 w 79"/>
                <a:gd name="T29" fmla="*/ 0 h 1"/>
                <a:gd name="T30" fmla="*/ 4 w 79"/>
                <a:gd name="T31" fmla="*/ 0 h 1"/>
                <a:gd name="T32" fmla="*/ 0 w 79"/>
                <a:gd name="T33" fmla="*/ 0 h 1"/>
                <a:gd name="T34" fmla="*/ 8 w 79"/>
                <a:gd name="T35" fmla="*/ 0 h 1"/>
                <a:gd name="T36" fmla="*/ 15 w 79"/>
                <a:gd name="T37" fmla="*/ 0 h 1"/>
                <a:gd name="T38" fmla="*/ 23 w 79"/>
                <a:gd name="T39" fmla="*/ 0 h 1"/>
                <a:gd name="T40" fmla="*/ 29 w 79"/>
                <a:gd name="T41" fmla="*/ 0 h 1"/>
                <a:gd name="T42" fmla="*/ 35 w 79"/>
                <a:gd name="T43" fmla="*/ 0 h 1"/>
                <a:gd name="T44" fmla="*/ 41 w 79"/>
                <a:gd name="T45" fmla="*/ 0 h 1"/>
                <a:gd name="T46" fmla="*/ 47 w 79"/>
                <a:gd name="T47" fmla="*/ 0 h 1"/>
                <a:gd name="T48" fmla="*/ 52 w 79"/>
                <a:gd name="T49" fmla="*/ 0 h 1"/>
                <a:gd name="T50" fmla="*/ 57 w 79"/>
                <a:gd name="T51" fmla="*/ 0 h 1"/>
                <a:gd name="T52" fmla="*/ 62 w 79"/>
                <a:gd name="T53" fmla="*/ 0 h 1"/>
                <a:gd name="T54" fmla="*/ 66 w 79"/>
                <a:gd name="T55" fmla="*/ 0 h 1"/>
                <a:gd name="T56" fmla="*/ 69 w 79"/>
                <a:gd name="T57" fmla="*/ 0 h 1"/>
                <a:gd name="T58" fmla="*/ 72 w 79"/>
                <a:gd name="T59" fmla="*/ 0 h 1"/>
                <a:gd name="T60" fmla="*/ 74 w 79"/>
                <a:gd name="T61" fmla="*/ 0 h 1"/>
                <a:gd name="T62" fmla="*/ 76 w 79"/>
                <a:gd name="T63" fmla="*/ 0 h 1"/>
                <a:gd name="T64" fmla="*/ 78 w 79"/>
                <a:gd name="T65"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 h="1">
                  <a:moveTo>
                    <a:pt x="78" y="0"/>
                  </a:moveTo>
                  <a:lnTo>
                    <a:pt x="77" y="0"/>
                  </a:lnTo>
                  <a:lnTo>
                    <a:pt x="76" y="0"/>
                  </a:lnTo>
                  <a:lnTo>
                    <a:pt x="75" y="0"/>
                  </a:lnTo>
                  <a:lnTo>
                    <a:pt x="74" y="0"/>
                  </a:lnTo>
                  <a:lnTo>
                    <a:pt x="73" y="0"/>
                  </a:lnTo>
                  <a:lnTo>
                    <a:pt x="72" y="0"/>
                  </a:lnTo>
                  <a:lnTo>
                    <a:pt x="71" y="0"/>
                  </a:lnTo>
                  <a:lnTo>
                    <a:pt x="69" y="0"/>
                  </a:lnTo>
                  <a:lnTo>
                    <a:pt x="67" y="0"/>
                  </a:lnTo>
                  <a:lnTo>
                    <a:pt x="66" y="0"/>
                  </a:lnTo>
                  <a:lnTo>
                    <a:pt x="64" y="0"/>
                  </a:lnTo>
                  <a:lnTo>
                    <a:pt x="62" y="0"/>
                  </a:lnTo>
                  <a:lnTo>
                    <a:pt x="60" y="0"/>
                  </a:lnTo>
                  <a:lnTo>
                    <a:pt x="57" y="0"/>
                  </a:lnTo>
                  <a:lnTo>
                    <a:pt x="54" y="0"/>
                  </a:lnTo>
                  <a:lnTo>
                    <a:pt x="52" y="0"/>
                  </a:lnTo>
                  <a:lnTo>
                    <a:pt x="49" y="0"/>
                  </a:lnTo>
                  <a:lnTo>
                    <a:pt x="47" y="0"/>
                  </a:lnTo>
                  <a:lnTo>
                    <a:pt x="44" y="0"/>
                  </a:lnTo>
                  <a:lnTo>
                    <a:pt x="41" y="0"/>
                  </a:lnTo>
                  <a:lnTo>
                    <a:pt x="38" y="0"/>
                  </a:lnTo>
                  <a:lnTo>
                    <a:pt x="35" y="0"/>
                  </a:lnTo>
                  <a:lnTo>
                    <a:pt x="32" y="0"/>
                  </a:lnTo>
                  <a:lnTo>
                    <a:pt x="29" y="0"/>
                  </a:lnTo>
                  <a:lnTo>
                    <a:pt x="26" y="0"/>
                  </a:lnTo>
                  <a:lnTo>
                    <a:pt x="22" y="0"/>
                  </a:lnTo>
                  <a:lnTo>
                    <a:pt x="18" y="0"/>
                  </a:lnTo>
                  <a:lnTo>
                    <a:pt x="15" y="0"/>
                  </a:lnTo>
                  <a:lnTo>
                    <a:pt x="11" y="0"/>
                  </a:lnTo>
                  <a:lnTo>
                    <a:pt x="7" y="0"/>
                  </a:lnTo>
                  <a:lnTo>
                    <a:pt x="4" y="0"/>
                  </a:lnTo>
                  <a:lnTo>
                    <a:pt x="0" y="0"/>
                  </a:lnTo>
                  <a:lnTo>
                    <a:pt x="0" y="0"/>
                  </a:lnTo>
                  <a:lnTo>
                    <a:pt x="4" y="0"/>
                  </a:lnTo>
                  <a:lnTo>
                    <a:pt x="8" y="0"/>
                  </a:lnTo>
                  <a:lnTo>
                    <a:pt x="11" y="0"/>
                  </a:lnTo>
                  <a:lnTo>
                    <a:pt x="15" y="0"/>
                  </a:lnTo>
                  <a:lnTo>
                    <a:pt x="18" y="0"/>
                  </a:lnTo>
                  <a:lnTo>
                    <a:pt x="23" y="0"/>
                  </a:lnTo>
                  <a:lnTo>
                    <a:pt x="26" y="0"/>
                  </a:lnTo>
                  <a:lnTo>
                    <a:pt x="29" y="0"/>
                  </a:lnTo>
                  <a:lnTo>
                    <a:pt x="32" y="0"/>
                  </a:lnTo>
                  <a:lnTo>
                    <a:pt x="35" y="0"/>
                  </a:lnTo>
                  <a:lnTo>
                    <a:pt x="38" y="0"/>
                  </a:lnTo>
                  <a:lnTo>
                    <a:pt x="41" y="0"/>
                  </a:lnTo>
                  <a:lnTo>
                    <a:pt x="44" y="0"/>
                  </a:lnTo>
                  <a:lnTo>
                    <a:pt x="47" y="0"/>
                  </a:lnTo>
                  <a:lnTo>
                    <a:pt x="49" y="0"/>
                  </a:lnTo>
                  <a:lnTo>
                    <a:pt x="52" y="0"/>
                  </a:lnTo>
                  <a:lnTo>
                    <a:pt x="54" y="0"/>
                  </a:lnTo>
                  <a:lnTo>
                    <a:pt x="57" y="0"/>
                  </a:lnTo>
                  <a:lnTo>
                    <a:pt x="60" y="0"/>
                  </a:lnTo>
                  <a:lnTo>
                    <a:pt x="62" y="0"/>
                  </a:lnTo>
                  <a:lnTo>
                    <a:pt x="64" y="0"/>
                  </a:lnTo>
                  <a:lnTo>
                    <a:pt x="66" y="0"/>
                  </a:lnTo>
                  <a:lnTo>
                    <a:pt x="67" y="0"/>
                  </a:lnTo>
                  <a:lnTo>
                    <a:pt x="69" y="0"/>
                  </a:lnTo>
                  <a:lnTo>
                    <a:pt x="71" y="0"/>
                  </a:lnTo>
                  <a:lnTo>
                    <a:pt x="72" y="0"/>
                  </a:lnTo>
                  <a:lnTo>
                    <a:pt x="73" y="0"/>
                  </a:lnTo>
                  <a:lnTo>
                    <a:pt x="74" y="0"/>
                  </a:lnTo>
                  <a:lnTo>
                    <a:pt x="75" y="0"/>
                  </a:lnTo>
                  <a:lnTo>
                    <a:pt x="76" y="0"/>
                  </a:lnTo>
                  <a:lnTo>
                    <a:pt x="77" y="0"/>
                  </a:lnTo>
                  <a:lnTo>
                    <a:pt x="78"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3" name="Freeform 249"/>
            <p:cNvSpPr>
              <a:spLocks/>
            </p:cNvSpPr>
            <p:nvPr/>
          </p:nvSpPr>
          <p:spPr bwMode="auto">
            <a:xfrm>
              <a:off x="5601" y="724"/>
              <a:ext cx="39" cy="34"/>
            </a:xfrm>
            <a:custGeom>
              <a:avLst/>
              <a:gdLst>
                <a:gd name="T0" fmla="*/ 0 w 39"/>
                <a:gd name="T1" fmla="*/ 0 h 34"/>
                <a:gd name="T2" fmla="*/ 0 w 39"/>
                <a:gd name="T3" fmla="*/ 1 h 34"/>
                <a:gd name="T4" fmla="*/ 1 w 39"/>
                <a:gd name="T5" fmla="*/ 2 h 34"/>
                <a:gd name="T6" fmla="*/ 2 w 39"/>
                <a:gd name="T7" fmla="*/ 4 h 34"/>
                <a:gd name="T8" fmla="*/ 3 w 39"/>
                <a:gd name="T9" fmla="*/ 6 h 34"/>
                <a:gd name="T10" fmla="*/ 4 w 39"/>
                <a:gd name="T11" fmla="*/ 8 h 34"/>
                <a:gd name="T12" fmla="*/ 4 w 39"/>
                <a:gd name="T13" fmla="*/ 11 h 34"/>
                <a:gd name="T14" fmla="*/ 6 w 39"/>
                <a:gd name="T15" fmla="*/ 14 h 34"/>
                <a:gd name="T16" fmla="*/ 7 w 39"/>
                <a:gd name="T17" fmla="*/ 16 h 34"/>
                <a:gd name="T18" fmla="*/ 8 w 39"/>
                <a:gd name="T19" fmla="*/ 19 h 34"/>
                <a:gd name="T20" fmla="*/ 10 w 39"/>
                <a:gd name="T21" fmla="*/ 21 h 34"/>
                <a:gd name="T22" fmla="*/ 11 w 39"/>
                <a:gd name="T23" fmla="*/ 24 h 34"/>
                <a:gd name="T24" fmla="*/ 12 w 39"/>
                <a:gd name="T25" fmla="*/ 26 h 34"/>
                <a:gd name="T26" fmla="*/ 14 w 39"/>
                <a:gd name="T27" fmla="*/ 29 h 34"/>
                <a:gd name="T28" fmla="*/ 15 w 39"/>
                <a:gd name="T29" fmla="*/ 30 h 34"/>
                <a:gd name="T30" fmla="*/ 17 w 39"/>
                <a:gd name="T31" fmla="*/ 32 h 34"/>
                <a:gd name="T32" fmla="*/ 18 w 39"/>
                <a:gd name="T33" fmla="*/ 33 h 34"/>
                <a:gd name="T34" fmla="*/ 18 w 39"/>
                <a:gd name="T35" fmla="*/ 32 h 34"/>
                <a:gd name="T36" fmla="*/ 38 w 39"/>
                <a:gd name="T37" fmla="*/ 21 h 34"/>
                <a:gd name="T38" fmla="*/ 0 w 39"/>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34">
                  <a:moveTo>
                    <a:pt x="0" y="0"/>
                  </a:moveTo>
                  <a:lnTo>
                    <a:pt x="0" y="1"/>
                  </a:lnTo>
                  <a:lnTo>
                    <a:pt x="1" y="2"/>
                  </a:lnTo>
                  <a:lnTo>
                    <a:pt x="2" y="4"/>
                  </a:lnTo>
                  <a:lnTo>
                    <a:pt x="3" y="6"/>
                  </a:lnTo>
                  <a:lnTo>
                    <a:pt x="4" y="8"/>
                  </a:lnTo>
                  <a:lnTo>
                    <a:pt x="4" y="11"/>
                  </a:lnTo>
                  <a:lnTo>
                    <a:pt x="6" y="14"/>
                  </a:lnTo>
                  <a:lnTo>
                    <a:pt x="7" y="16"/>
                  </a:lnTo>
                  <a:lnTo>
                    <a:pt x="8" y="19"/>
                  </a:lnTo>
                  <a:lnTo>
                    <a:pt x="10" y="21"/>
                  </a:lnTo>
                  <a:lnTo>
                    <a:pt x="11" y="24"/>
                  </a:lnTo>
                  <a:lnTo>
                    <a:pt x="12" y="26"/>
                  </a:lnTo>
                  <a:lnTo>
                    <a:pt x="14" y="29"/>
                  </a:lnTo>
                  <a:lnTo>
                    <a:pt x="15" y="30"/>
                  </a:lnTo>
                  <a:lnTo>
                    <a:pt x="17" y="32"/>
                  </a:lnTo>
                  <a:lnTo>
                    <a:pt x="18" y="33"/>
                  </a:lnTo>
                  <a:lnTo>
                    <a:pt x="18" y="32"/>
                  </a:lnTo>
                  <a:lnTo>
                    <a:pt x="38" y="2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4" name="Freeform 250"/>
            <p:cNvSpPr>
              <a:spLocks/>
            </p:cNvSpPr>
            <p:nvPr/>
          </p:nvSpPr>
          <p:spPr bwMode="auto">
            <a:xfrm>
              <a:off x="5601" y="724"/>
              <a:ext cx="45" cy="40"/>
            </a:xfrm>
            <a:custGeom>
              <a:avLst/>
              <a:gdLst>
                <a:gd name="T0" fmla="*/ 0 w 45"/>
                <a:gd name="T1" fmla="*/ 0 h 40"/>
                <a:gd name="T2" fmla="*/ 0 w 45"/>
                <a:gd name="T3" fmla="*/ 0 h 40"/>
                <a:gd name="T4" fmla="*/ 0 w 45"/>
                <a:gd name="T5" fmla="*/ 1 h 40"/>
                <a:gd name="T6" fmla="*/ 1 w 45"/>
                <a:gd name="T7" fmla="*/ 2 h 40"/>
                <a:gd name="T8" fmla="*/ 2 w 45"/>
                <a:gd name="T9" fmla="*/ 5 h 40"/>
                <a:gd name="T10" fmla="*/ 3 w 45"/>
                <a:gd name="T11" fmla="*/ 7 h 40"/>
                <a:gd name="T12" fmla="*/ 5 w 45"/>
                <a:gd name="T13" fmla="*/ 10 h 40"/>
                <a:gd name="T14" fmla="*/ 5 w 45"/>
                <a:gd name="T15" fmla="*/ 13 h 40"/>
                <a:gd name="T16" fmla="*/ 7 w 45"/>
                <a:gd name="T17" fmla="*/ 16 h 40"/>
                <a:gd name="T18" fmla="*/ 8 w 45"/>
                <a:gd name="T19" fmla="*/ 19 h 40"/>
                <a:gd name="T20" fmla="*/ 9 w 45"/>
                <a:gd name="T21" fmla="*/ 23 h 40"/>
                <a:gd name="T22" fmla="*/ 11 w 45"/>
                <a:gd name="T23" fmla="*/ 25 h 40"/>
                <a:gd name="T24" fmla="*/ 12 w 45"/>
                <a:gd name="T25" fmla="*/ 28 h 40"/>
                <a:gd name="T26" fmla="*/ 14 w 45"/>
                <a:gd name="T27" fmla="*/ 31 h 40"/>
                <a:gd name="T28" fmla="*/ 16 w 45"/>
                <a:gd name="T29" fmla="*/ 34 h 40"/>
                <a:gd name="T30" fmla="*/ 17 w 45"/>
                <a:gd name="T31" fmla="*/ 36 h 40"/>
                <a:gd name="T32" fmla="*/ 19 w 45"/>
                <a:gd name="T33" fmla="*/ 38 h 40"/>
                <a:gd name="T34" fmla="*/ 20 w 45"/>
                <a:gd name="T35" fmla="*/ 39 h 40"/>
                <a:gd name="T36" fmla="*/ 20 w 45"/>
                <a:gd name="T37" fmla="*/ 38 h 40"/>
                <a:gd name="T38" fmla="*/ 44 w 45"/>
                <a:gd name="T39" fmla="*/ 25 h 40"/>
                <a:gd name="T40" fmla="*/ 0 w 45"/>
                <a:gd name="T41" fmla="*/ 0 h 40"/>
                <a:gd name="T42" fmla="*/ 44 w 45"/>
                <a:gd name="T43" fmla="*/ 25 h 40"/>
                <a:gd name="T44" fmla="*/ 20 w 45"/>
                <a:gd name="T45" fmla="*/ 38 h 40"/>
                <a:gd name="T46" fmla="*/ 20 w 45"/>
                <a:gd name="T47" fmla="*/ 39 h 40"/>
                <a:gd name="T48" fmla="*/ 19 w 45"/>
                <a:gd name="T49" fmla="*/ 38 h 40"/>
                <a:gd name="T50" fmla="*/ 17 w 45"/>
                <a:gd name="T51" fmla="*/ 36 h 40"/>
                <a:gd name="T52" fmla="*/ 16 w 45"/>
                <a:gd name="T53" fmla="*/ 34 h 40"/>
                <a:gd name="T54" fmla="*/ 14 w 45"/>
                <a:gd name="T55" fmla="*/ 31 h 40"/>
                <a:gd name="T56" fmla="*/ 12 w 45"/>
                <a:gd name="T57" fmla="*/ 28 h 40"/>
                <a:gd name="T58" fmla="*/ 11 w 45"/>
                <a:gd name="T59" fmla="*/ 25 h 40"/>
                <a:gd name="T60" fmla="*/ 9 w 45"/>
                <a:gd name="T61" fmla="*/ 23 h 40"/>
                <a:gd name="T62" fmla="*/ 8 w 45"/>
                <a:gd name="T63" fmla="*/ 19 h 40"/>
                <a:gd name="T64" fmla="*/ 7 w 45"/>
                <a:gd name="T65" fmla="*/ 16 h 40"/>
                <a:gd name="T66" fmla="*/ 5 w 45"/>
                <a:gd name="T67" fmla="*/ 13 h 40"/>
                <a:gd name="T68" fmla="*/ 5 w 45"/>
                <a:gd name="T69" fmla="*/ 10 h 40"/>
                <a:gd name="T70" fmla="*/ 3 w 45"/>
                <a:gd name="T71" fmla="*/ 7 h 40"/>
                <a:gd name="T72" fmla="*/ 2 w 45"/>
                <a:gd name="T73" fmla="*/ 5 h 40"/>
                <a:gd name="T74" fmla="*/ 1 w 45"/>
                <a:gd name="T75" fmla="*/ 2 h 40"/>
                <a:gd name="T76" fmla="*/ 0 w 45"/>
                <a:gd name="T77" fmla="*/ 1 h 40"/>
                <a:gd name="T78" fmla="*/ 0 w 45"/>
                <a:gd name="T7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40">
                  <a:moveTo>
                    <a:pt x="0" y="0"/>
                  </a:moveTo>
                  <a:lnTo>
                    <a:pt x="0" y="0"/>
                  </a:lnTo>
                  <a:lnTo>
                    <a:pt x="0" y="1"/>
                  </a:lnTo>
                  <a:lnTo>
                    <a:pt x="1" y="2"/>
                  </a:lnTo>
                  <a:lnTo>
                    <a:pt x="2" y="5"/>
                  </a:lnTo>
                  <a:lnTo>
                    <a:pt x="3" y="7"/>
                  </a:lnTo>
                  <a:lnTo>
                    <a:pt x="5" y="10"/>
                  </a:lnTo>
                  <a:lnTo>
                    <a:pt x="5" y="13"/>
                  </a:lnTo>
                  <a:lnTo>
                    <a:pt x="7" y="16"/>
                  </a:lnTo>
                  <a:lnTo>
                    <a:pt x="8" y="19"/>
                  </a:lnTo>
                  <a:lnTo>
                    <a:pt x="9" y="23"/>
                  </a:lnTo>
                  <a:lnTo>
                    <a:pt x="11" y="25"/>
                  </a:lnTo>
                  <a:lnTo>
                    <a:pt x="12" y="28"/>
                  </a:lnTo>
                  <a:lnTo>
                    <a:pt x="14" y="31"/>
                  </a:lnTo>
                  <a:lnTo>
                    <a:pt x="16" y="34"/>
                  </a:lnTo>
                  <a:lnTo>
                    <a:pt x="17" y="36"/>
                  </a:lnTo>
                  <a:lnTo>
                    <a:pt x="19" y="38"/>
                  </a:lnTo>
                  <a:lnTo>
                    <a:pt x="20" y="39"/>
                  </a:lnTo>
                  <a:lnTo>
                    <a:pt x="20" y="38"/>
                  </a:lnTo>
                  <a:lnTo>
                    <a:pt x="44" y="25"/>
                  </a:lnTo>
                  <a:lnTo>
                    <a:pt x="0" y="0"/>
                  </a:lnTo>
                  <a:lnTo>
                    <a:pt x="44" y="25"/>
                  </a:lnTo>
                  <a:lnTo>
                    <a:pt x="20" y="38"/>
                  </a:lnTo>
                  <a:lnTo>
                    <a:pt x="20" y="39"/>
                  </a:lnTo>
                  <a:lnTo>
                    <a:pt x="19" y="38"/>
                  </a:lnTo>
                  <a:lnTo>
                    <a:pt x="17" y="36"/>
                  </a:lnTo>
                  <a:lnTo>
                    <a:pt x="16" y="34"/>
                  </a:lnTo>
                  <a:lnTo>
                    <a:pt x="14" y="31"/>
                  </a:lnTo>
                  <a:lnTo>
                    <a:pt x="12" y="28"/>
                  </a:lnTo>
                  <a:lnTo>
                    <a:pt x="11" y="25"/>
                  </a:lnTo>
                  <a:lnTo>
                    <a:pt x="9" y="23"/>
                  </a:lnTo>
                  <a:lnTo>
                    <a:pt x="8" y="19"/>
                  </a:lnTo>
                  <a:lnTo>
                    <a:pt x="7" y="16"/>
                  </a:lnTo>
                  <a:lnTo>
                    <a:pt x="5" y="13"/>
                  </a:lnTo>
                  <a:lnTo>
                    <a:pt x="5" y="10"/>
                  </a:lnTo>
                  <a:lnTo>
                    <a:pt x="3" y="7"/>
                  </a:lnTo>
                  <a:lnTo>
                    <a:pt x="2" y="5"/>
                  </a:lnTo>
                  <a:lnTo>
                    <a:pt x="1" y="2"/>
                  </a:lnTo>
                  <a:lnTo>
                    <a:pt x="0" y="1"/>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5" name="Freeform 251"/>
            <p:cNvSpPr>
              <a:spLocks/>
            </p:cNvSpPr>
            <p:nvPr/>
          </p:nvSpPr>
          <p:spPr bwMode="auto">
            <a:xfrm>
              <a:off x="5601" y="724"/>
              <a:ext cx="15" cy="35"/>
            </a:xfrm>
            <a:custGeom>
              <a:avLst/>
              <a:gdLst>
                <a:gd name="T0" fmla="*/ 13 w 15"/>
                <a:gd name="T1" fmla="*/ 33 h 35"/>
                <a:gd name="T2" fmla="*/ 14 w 15"/>
                <a:gd name="T3" fmla="*/ 33 h 35"/>
                <a:gd name="T4" fmla="*/ 13 w 15"/>
                <a:gd name="T5" fmla="*/ 32 h 35"/>
                <a:gd name="T6" fmla="*/ 12 w 15"/>
                <a:gd name="T7" fmla="*/ 31 h 35"/>
                <a:gd name="T8" fmla="*/ 11 w 15"/>
                <a:gd name="T9" fmla="*/ 29 h 35"/>
                <a:gd name="T10" fmla="*/ 9 w 15"/>
                <a:gd name="T11" fmla="*/ 26 h 35"/>
                <a:gd name="T12" fmla="*/ 9 w 15"/>
                <a:gd name="T13" fmla="*/ 24 h 35"/>
                <a:gd name="T14" fmla="*/ 8 w 15"/>
                <a:gd name="T15" fmla="*/ 21 h 35"/>
                <a:gd name="T16" fmla="*/ 6 w 15"/>
                <a:gd name="T17" fmla="*/ 19 h 35"/>
                <a:gd name="T18" fmla="*/ 5 w 15"/>
                <a:gd name="T19" fmla="*/ 16 h 35"/>
                <a:gd name="T20" fmla="*/ 5 w 15"/>
                <a:gd name="T21" fmla="*/ 14 h 35"/>
                <a:gd name="T22" fmla="*/ 4 w 15"/>
                <a:gd name="T23" fmla="*/ 11 h 35"/>
                <a:gd name="T24" fmla="*/ 3 w 15"/>
                <a:gd name="T25" fmla="*/ 8 h 35"/>
                <a:gd name="T26" fmla="*/ 2 w 15"/>
                <a:gd name="T27" fmla="*/ 6 h 35"/>
                <a:gd name="T28" fmla="*/ 2 w 15"/>
                <a:gd name="T29" fmla="*/ 4 h 35"/>
                <a:gd name="T30" fmla="*/ 2 w 15"/>
                <a:gd name="T31" fmla="*/ 2 h 35"/>
                <a:gd name="T32" fmla="*/ 1 w 15"/>
                <a:gd name="T33" fmla="*/ 1 h 35"/>
                <a:gd name="T34" fmla="*/ 0 w 15"/>
                <a:gd name="T35" fmla="*/ 0 h 35"/>
                <a:gd name="T36" fmla="*/ 0 w 15"/>
                <a:gd name="T37" fmla="*/ 1 h 35"/>
                <a:gd name="T38" fmla="*/ 0 w 15"/>
                <a:gd name="T39" fmla="*/ 3 h 35"/>
                <a:gd name="T40" fmla="*/ 1 w 15"/>
                <a:gd name="T41" fmla="*/ 4 h 35"/>
                <a:gd name="T42" fmla="*/ 2 w 15"/>
                <a:gd name="T43" fmla="*/ 6 h 35"/>
                <a:gd name="T44" fmla="*/ 2 w 15"/>
                <a:gd name="T45" fmla="*/ 9 h 35"/>
                <a:gd name="T46" fmla="*/ 3 w 15"/>
                <a:gd name="T47" fmla="*/ 11 h 35"/>
                <a:gd name="T48" fmla="*/ 4 w 15"/>
                <a:gd name="T49" fmla="*/ 14 h 35"/>
                <a:gd name="T50" fmla="*/ 5 w 15"/>
                <a:gd name="T51" fmla="*/ 16 h 35"/>
                <a:gd name="T52" fmla="*/ 5 w 15"/>
                <a:gd name="T53" fmla="*/ 20 h 35"/>
                <a:gd name="T54" fmla="*/ 7 w 15"/>
                <a:gd name="T55" fmla="*/ 22 h 35"/>
                <a:gd name="T56" fmla="*/ 8 w 15"/>
                <a:gd name="T57" fmla="*/ 25 h 35"/>
                <a:gd name="T58" fmla="*/ 9 w 15"/>
                <a:gd name="T59" fmla="*/ 27 h 35"/>
                <a:gd name="T60" fmla="*/ 10 w 15"/>
                <a:gd name="T61" fmla="*/ 29 h 35"/>
                <a:gd name="T62" fmla="*/ 11 w 15"/>
                <a:gd name="T63" fmla="*/ 31 h 35"/>
                <a:gd name="T64" fmla="*/ 12 w 15"/>
                <a:gd name="T65" fmla="*/ 32 h 35"/>
                <a:gd name="T66" fmla="*/ 14 w 15"/>
                <a:gd name="T67" fmla="*/ 34 h 35"/>
                <a:gd name="T68" fmla="*/ 14 w 15"/>
                <a:gd name="T69" fmla="*/ 33 h 35"/>
                <a:gd name="T70" fmla="*/ 14 w 15"/>
                <a:gd name="T71" fmla="*/ 34 h 35"/>
                <a:gd name="T72" fmla="*/ 14 w 15"/>
                <a:gd name="T73" fmla="*/ 33 h 35"/>
                <a:gd name="T74" fmla="*/ 13 w 15"/>
                <a:gd name="T7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 h="35">
                  <a:moveTo>
                    <a:pt x="13" y="33"/>
                  </a:moveTo>
                  <a:lnTo>
                    <a:pt x="14" y="33"/>
                  </a:lnTo>
                  <a:lnTo>
                    <a:pt x="13" y="32"/>
                  </a:lnTo>
                  <a:lnTo>
                    <a:pt x="12" y="31"/>
                  </a:lnTo>
                  <a:lnTo>
                    <a:pt x="11" y="29"/>
                  </a:lnTo>
                  <a:lnTo>
                    <a:pt x="9" y="26"/>
                  </a:lnTo>
                  <a:lnTo>
                    <a:pt x="9" y="24"/>
                  </a:lnTo>
                  <a:lnTo>
                    <a:pt x="8" y="21"/>
                  </a:lnTo>
                  <a:lnTo>
                    <a:pt x="6" y="19"/>
                  </a:lnTo>
                  <a:lnTo>
                    <a:pt x="5" y="16"/>
                  </a:lnTo>
                  <a:lnTo>
                    <a:pt x="5" y="14"/>
                  </a:lnTo>
                  <a:lnTo>
                    <a:pt x="4" y="11"/>
                  </a:lnTo>
                  <a:lnTo>
                    <a:pt x="3" y="8"/>
                  </a:lnTo>
                  <a:lnTo>
                    <a:pt x="2" y="6"/>
                  </a:lnTo>
                  <a:lnTo>
                    <a:pt x="2" y="4"/>
                  </a:lnTo>
                  <a:lnTo>
                    <a:pt x="2" y="2"/>
                  </a:lnTo>
                  <a:lnTo>
                    <a:pt x="1" y="1"/>
                  </a:lnTo>
                  <a:lnTo>
                    <a:pt x="0" y="0"/>
                  </a:lnTo>
                  <a:lnTo>
                    <a:pt x="0" y="1"/>
                  </a:lnTo>
                  <a:lnTo>
                    <a:pt x="0" y="3"/>
                  </a:lnTo>
                  <a:lnTo>
                    <a:pt x="1" y="4"/>
                  </a:lnTo>
                  <a:lnTo>
                    <a:pt x="2" y="6"/>
                  </a:lnTo>
                  <a:lnTo>
                    <a:pt x="2" y="9"/>
                  </a:lnTo>
                  <a:lnTo>
                    <a:pt x="3" y="11"/>
                  </a:lnTo>
                  <a:lnTo>
                    <a:pt x="4" y="14"/>
                  </a:lnTo>
                  <a:lnTo>
                    <a:pt x="5" y="16"/>
                  </a:lnTo>
                  <a:lnTo>
                    <a:pt x="5" y="20"/>
                  </a:lnTo>
                  <a:lnTo>
                    <a:pt x="7" y="22"/>
                  </a:lnTo>
                  <a:lnTo>
                    <a:pt x="8" y="25"/>
                  </a:lnTo>
                  <a:lnTo>
                    <a:pt x="9" y="27"/>
                  </a:lnTo>
                  <a:lnTo>
                    <a:pt x="10" y="29"/>
                  </a:lnTo>
                  <a:lnTo>
                    <a:pt x="11" y="31"/>
                  </a:lnTo>
                  <a:lnTo>
                    <a:pt x="12" y="32"/>
                  </a:lnTo>
                  <a:lnTo>
                    <a:pt x="14" y="34"/>
                  </a:lnTo>
                  <a:lnTo>
                    <a:pt x="14" y="33"/>
                  </a:lnTo>
                  <a:lnTo>
                    <a:pt x="14" y="34"/>
                  </a:lnTo>
                  <a:lnTo>
                    <a:pt x="14" y="33"/>
                  </a:lnTo>
                  <a:lnTo>
                    <a:pt x="13" y="3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6" name="Freeform 252"/>
            <p:cNvSpPr>
              <a:spLocks/>
            </p:cNvSpPr>
            <p:nvPr/>
          </p:nvSpPr>
          <p:spPr bwMode="auto">
            <a:xfrm>
              <a:off x="5616" y="757"/>
              <a:ext cx="6" cy="6"/>
            </a:xfrm>
            <a:custGeom>
              <a:avLst/>
              <a:gdLst>
                <a:gd name="T0" fmla="*/ 2 w 6"/>
                <a:gd name="T1" fmla="*/ 5 h 6"/>
                <a:gd name="T2" fmla="*/ 2 w 6"/>
                <a:gd name="T3" fmla="*/ 5 h 6"/>
                <a:gd name="T4" fmla="*/ 2 w 6"/>
                <a:gd name="T5" fmla="*/ 0 h 6"/>
                <a:gd name="T6" fmla="*/ 5 w 6"/>
                <a:gd name="T7" fmla="*/ 0 h 6"/>
                <a:gd name="T8" fmla="*/ 2 w 6"/>
                <a:gd name="T9" fmla="*/ 0 h 6"/>
                <a:gd name="T10" fmla="*/ 0 w 6"/>
                <a:gd name="T11" fmla="*/ 0 h 6"/>
                <a:gd name="T12" fmla="*/ 2 w 6"/>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6" h="6">
                  <a:moveTo>
                    <a:pt x="2" y="5"/>
                  </a:moveTo>
                  <a:lnTo>
                    <a:pt x="2" y="5"/>
                  </a:lnTo>
                  <a:lnTo>
                    <a:pt x="2" y="0"/>
                  </a:lnTo>
                  <a:lnTo>
                    <a:pt x="5" y="0"/>
                  </a:lnTo>
                  <a:lnTo>
                    <a:pt x="2" y="0"/>
                  </a:lnTo>
                  <a:lnTo>
                    <a:pt x="0" y="0"/>
                  </a:lnTo>
                  <a:lnTo>
                    <a:pt x="2" y="5"/>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7" name="Freeform 253"/>
            <p:cNvSpPr>
              <a:spLocks/>
            </p:cNvSpPr>
            <p:nvPr/>
          </p:nvSpPr>
          <p:spPr bwMode="auto">
            <a:xfrm>
              <a:off x="5622" y="749"/>
              <a:ext cx="19" cy="9"/>
            </a:xfrm>
            <a:custGeom>
              <a:avLst/>
              <a:gdLst>
                <a:gd name="T0" fmla="*/ 17 w 19"/>
                <a:gd name="T1" fmla="*/ 0 h 9"/>
                <a:gd name="T2" fmla="*/ 17 w 19"/>
                <a:gd name="T3" fmla="*/ 0 h 9"/>
                <a:gd name="T4" fmla="*/ 0 w 19"/>
                <a:gd name="T5" fmla="*/ 7 h 9"/>
                <a:gd name="T6" fmla="*/ 1 w 19"/>
                <a:gd name="T7" fmla="*/ 8 h 9"/>
                <a:gd name="T8" fmla="*/ 18 w 19"/>
                <a:gd name="T9" fmla="*/ 1 h 9"/>
                <a:gd name="T10" fmla="*/ 17 w 19"/>
                <a:gd name="T11" fmla="*/ 0 h 9"/>
              </a:gdLst>
              <a:ahLst/>
              <a:cxnLst>
                <a:cxn ang="0">
                  <a:pos x="T0" y="T1"/>
                </a:cxn>
                <a:cxn ang="0">
                  <a:pos x="T2" y="T3"/>
                </a:cxn>
                <a:cxn ang="0">
                  <a:pos x="T4" y="T5"/>
                </a:cxn>
                <a:cxn ang="0">
                  <a:pos x="T6" y="T7"/>
                </a:cxn>
                <a:cxn ang="0">
                  <a:pos x="T8" y="T9"/>
                </a:cxn>
                <a:cxn ang="0">
                  <a:pos x="T10" y="T11"/>
                </a:cxn>
              </a:cxnLst>
              <a:rect l="0" t="0" r="r" b="b"/>
              <a:pathLst>
                <a:path w="19" h="9">
                  <a:moveTo>
                    <a:pt x="17" y="0"/>
                  </a:moveTo>
                  <a:lnTo>
                    <a:pt x="17" y="0"/>
                  </a:lnTo>
                  <a:lnTo>
                    <a:pt x="0" y="7"/>
                  </a:lnTo>
                  <a:lnTo>
                    <a:pt x="1" y="8"/>
                  </a:lnTo>
                  <a:lnTo>
                    <a:pt x="18" y="1"/>
                  </a:lnTo>
                  <a:lnTo>
                    <a:pt x="17"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8" name="Freeform 254"/>
            <p:cNvSpPr>
              <a:spLocks/>
            </p:cNvSpPr>
            <p:nvPr/>
          </p:nvSpPr>
          <p:spPr bwMode="auto">
            <a:xfrm>
              <a:off x="5618" y="764"/>
              <a:ext cx="14" cy="4"/>
            </a:xfrm>
            <a:custGeom>
              <a:avLst/>
              <a:gdLst>
                <a:gd name="T0" fmla="*/ 13 w 14"/>
                <a:gd name="T1" fmla="*/ 3 h 4"/>
                <a:gd name="T2" fmla="*/ 11 w 14"/>
                <a:gd name="T3" fmla="*/ 2 h 4"/>
                <a:gd name="T4" fmla="*/ 11 w 14"/>
                <a:gd name="T5" fmla="*/ 2 h 4"/>
                <a:gd name="T6" fmla="*/ 9 w 14"/>
                <a:gd name="T7" fmla="*/ 2 h 4"/>
                <a:gd name="T8" fmla="*/ 8 w 14"/>
                <a:gd name="T9" fmla="*/ 2 h 4"/>
                <a:gd name="T10" fmla="*/ 8 w 14"/>
                <a:gd name="T11" fmla="*/ 2 h 4"/>
                <a:gd name="T12" fmla="*/ 7 w 14"/>
                <a:gd name="T13" fmla="*/ 2 h 4"/>
                <a:gd name="T14" fmla="*/ 6 w 14"/>
                <a:gd name="T15" fmla="*/ 2 h 4"/>
                <a:gd name="T16" fmla="*/ 5 w 14"/>
                <a:gd name="T17" fmla="*/ 1 h 4"/>
                <a:gd name="T18" fmla="*/ 5 w 14"/>
                <a:gd name="T19" fmla="*/ 1 h 4"/>
                <a:gd name="T20" fmla="*/ 4 w 14"/>
                <a:gd name="T21" fmla="*/ 1 h 4"/>
                <a:gd name="T22" fmla="*/ 3 w 14"/>
                <a:gd name="T23" fmla="*/ 1 h 4"/>
                <a:gd name="T24" fmla="*/ 2 w 14"/>
                <a:gd name="T25" fmla="*/ 0 h 4"/>
                <a:gd name="T26" fmla="*/ 2 w 14"/>
                <a:gd name="T27" fmla="*/ 0 h 4"/>
                <a:gd name="T28" fmla="*/ 0 w 14"/>
                <a:gd name="T29" fmla="*/ 0 h 4"/>
                <a:gd name="T30" fmla="*/ 13 w 14"/>
                <a:gd name="T31"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4">
                  <a:moveTo>
                    <a:pt x="13" y="3"/>
                  </a:moveTo>
                  <a:lnTo>
                    <a:pt x="11" y="2"/>
                  </a:lnTo>
                  <a:lnTo>
                    <a:pt x="11" y="2"/>
                  </a:lnTo>
                  <a:lnTo>
                    <a:pt x="9" y="2"/>
                  </a:lnTo>
                  <a:lnTo>
                    <a:pt x="8" y="2"/>
                  </a:lnTo>
                  <a:lnTo>
                    <a:pt x="8" y="2"/>
                  </a:lnTo>
                  <a:lnTo>
                    <a:pt x="7" y="2"/>
                  </a:lnTo>
                  <a:lnTo>
                    <a:pt x="6" y="2"/>
                  </a:lnTo>
                  <a:lnTo>
                    <a:pt x="5" y="1"/>
                  </a:lnTo>
                  <a:lnTo>
                    <a:pt x="5" y="1"/>
                  </a:lnTo>
                  <a:lnTo>
                    <a:pt x="4" y="1"/>
                  </a:lnTo>
                  <a:lnTo>
                    <a:pt x="3" y="1"/>
                  </a:lnTo>
                  <a:lnTo>
                    <a:pt x="2" y="0"/>
                  </a:lnTo>
                  <a:lnTo>
                    <a:pt x="2" y="0"/>
                  </a:lnTo>
                  <a:lnTo>
                    <a:pt x="0" y="0"/>
                  </a:lnTo>
                  <a:lnTo>
                    <a:pt x="13" y="3"/>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79" name="Freeform 255"/>
            <p:cNvSpPr>
              <a:spLocks/>
            </p:cNvSpPr>
            <p:nvPr/>
          </p:nvSpPr>
          <p:spPr bwMode="auto">
            <a:xfrm>
              <a:off x="5618" y="767"/>
              <a:ext cx="20" cy="4"/>
            </a:xfrm>
            <a:custGeom>
              <a:avLst/>
              <a:gdLst>
                <a:gd name="T0" fmla="*/ 19 w 20"/>
                <a:gd name="T1" fmla="*/ 0 h 4"/>
                <a:gd name="T2" fmla="*/ 19 w 20"/>
                <a:gd name="T3" fmla="*/ 0 h 4"/>
                <a:gd name="T4" fmla="*/ 17 w 20"/>
                <a:gd name="T5" fmla="*/ 1 h 4"/>
                <a:gd name="T6" fmla="*/ 16 w 20"/>
                <a:gd name="T7" fmla="*/ 1 h 4"/>
                <a:gd name="T8" fmla="*/ 13 w 20"/>
                <a:gd name="T9" fmla="*/ 1 h 4"/>
                <a:gd name="T10" fmla="*/ 12 w 20"/>
                <a:gd name="T11" fmla="*/ 1 h 4"/>
                <a:gd name="T12" fmla="*/ 11 w 20"/>
                <a:gd name="T13" fmla="*/ 1 h 4"/>
                <a:gd name="T14" fmla="*/ 10 w 20"/>
                <a:gd name="T15" fmla="*/ 1 h 4"/>
                <a:gd name="T16" fmla="*/ 9 w 20"/>
                <a:gd name="T17" fmla="*/ 1 h 4"/>
                <a:gd name="T18" fmla="*/ 8 w 20"/>
                <a:gd name="T19" fmla="*/ 2 h 4"/>
                <a:gd name="T20" fmla="*/ 7 w 20"/>
                <a:gd name="T21" fmla="*/ 2 h 4"/>
                <a:gd name="T22" fmla="*/ 6 w 20"/>
                <a:gd name="T23" fmla="*/ 2 h 4"/>
                <a:gd name="T24" fmla="*/ 4 w 20"/>
                <a:gd name="T25" fmla="*/ 2 h 4"/>
                <a:gd name="T26" fmla="*/ 3 w 20"/>
                <a:gd name="T27" fmla="*/ 3 h 4"/>
                <a:gd name="T28" fmla="*/ 2 w 20"/>
                <a:gd name="T29" fmla="*/ 3 h 4"/>
                <a:gd name="T30" fmla="*/ 0 w 20"/>
                <a:gd name="T31" fmla="*/ 3 h 4"/>
                <a:gd name="T32" fmla="*/ 19 w 20"/>
                <a:gd name="T33" fmla="*/ 0 h 4"/>
                <a:gd name="T34" fmla="*/ 0 w 20"/>
                <a:gd name="T35" fmla="*/ 3 h 4"/>
                <a:gd name="T36" fmla="*/ 2 w 20"/>
                <a:gd name="T37" fmla="*/ 3 h 4"/>
                <a:gd name="T38" fmla="*/ 3 w 20"/>
                <a:gd name="T39" fmla="*/ 3 h 4"/>
                <a:gd name="T40" fmla="*/ 4 w 20"/>
                <a:gd name="T41" fmla="*/ 2 h 4"/>
                <a:gd name="T42" fmla="*/ 6 w 20"/>
                <a:gd name="T43" fmla="*/ 2 h 4"/>
                <a:gd name="T44" fmla="*/ 7 w 20"/>
                <a:gd name="T45" fmla="*/ 2 h 4"/>
                <a:gd name="T46" fmla="*/ 8 w 20"/>
                <a:gd name="T47" fmla="*/ 2 h 4"/>
                <a:gd name="T48" fmla="*/ 9 w 20"/>
                <a:gd name="T49" fmla="*/ 1 h 4"/>
                <a:gd name="T50" fmla="*/ 10 w 20"/>
                <a:gd name="T51" fmla="*/ 1 h 4"/>
                <a:gd name="T52" fmla="*/ 11 w 20"/>
                <a:gd name="T53" fmla="*/ 1 h 4"/>
                <a:gd name="T54" fmla="*/ 12 w 20"/>
                <a:gd name="T55" fmla="*/ 1 h 4"/>
                <a:gd name="T56" fmla="*/ 13 w 20"/>
                <a:gd name="T57" fmla="*/ 1 h 4"/>
                <a:gd name="T58" fmla="*/ 16 w 20"/>
                <a:gd name="T59" fmla="*/ 1 h 4"/>
                <a:gd name="T60" fmla="*/ 17 w 20"/>
                <a:gd name="T61" fmla="*/ 1 h 4"/>
                <a:gd name="T62" fmla="*/ 19 w 20"/>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 h="4">
                  <a:moveTo>
                    <a:pt x="19" y="0"/>
                  </a:moveTo>
                  <a:lnTo>
                    <a:pt x="19" y="0"/>
                  </a:lnTo>
                  <a:lnTo>
                    <a:pt x="17" y="1"/>
                  </a:lnTo>
                  <a:lnTo>
                    <a:pt x="16" y="1"/>
                  </a:lnTo>
                  <a:lnTo>
                    <a:pt x="13" y="1"/>
                  </a:lnTo>
                  <a:lnTo>
                    <a:pt x="12" y="1"/>
                  </a:lnTo>
                  <a:lnTo>
                    <a:pt x="11" y="1"/>
                  </a:lnTo>
                  <a:lnTo>
                    <a:pt x="10" y="1"/>
                  </a:lnTo>
                  <a:lnTo>
                    <a:pt x="9" y="1"/>
                  </a:lnTo>
                  <a:lnTo>
                    <a:pt x="8" y="2"/>
                  </a:lnTo>
                  <a:lnTo>
                    <a:pt x="7" y="2"/>
                  </a:lnTo>
                  <a:lnTo>
                    <a:pt x="6" y="2"/>
                  </a:lnTo>
                  <a:lnTo>
                    <a:pt x="4" y="2"/>
                  </a:lnTo>
                  <a:lnTo>
                    <a:pt x="3" y="3"/>
                  </a:lnTo>
                  <a:lnTo>
                    <a:pt x="2" y="3"/>
                  </a:lnTo>
                  <a:lnTo>
                    <a:pt x="0" y="3"/>
                  </a:lnTo>
                  <a:lnTo>
                    <a:pt x="19" y="0"/>
                  </a:lnTo>
                  <a:lnTo>
                    <a:pt x="0" y="3"/>
                  </a:lnTo>
                  <a:lnTo>
                    <a:pt x="2" y="3"/>
                  </a:lnTo>
                  <a:lnTo>
                    <a:pt x="3" y="3"/>
                  </a:lnTo>
                  <a:lnTo>
                    <a:pt x="4" y="2"/>
                  </a:lnTo>
                  <a:lnTo>
                    <a:pt x="6" y="2"/>
                  </a:lnTo>
                  <a:lnTo>
                    <a:pt x="7" y="2"/>
                  </a:lnTo>
                  <a:lnTo>
                    <a:pt x="8" y="2"/>
                  </a:lnTo>
                  <a:lnTo>
                    <a:pt x="9" y="1"/>
                  </a:lnTo>
                  <a:lnTo>
                    <a:pt x="10" y="1"/>
                  </a:lnTo>
                  <a:lnTo>
                    <a:pt x="11" y="1"/>
                  </a:lnTo>
                  <a:lnTo>
                    <a:pt x="12" y="1"/>
                  </a:lnTo>
                  <a:lnTo>
                    <a:pt x="13" y="1"/>
                  </a:lnTo>
                  <a:lnTo>
                    <a:pt x="16" y="1"/>
                  </a:lnTo>
                  <a:lnTo>
                    <a:pt x="17" y="1"/>
                  </a:lnTo>
                  <a:lnTo>
                    <a:pt x="19"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0" name="Freeform 256"/>
            <p:cNvSpPr>
              <a:spLocks/>
            </p:cNvSpPr>
            <p:nvPr/>
          </p:nvSpPr>
          <p:spPr bwMode="auto">
            <a:xfrm>
              <a:off x="5618" y="765"/>
              <a:ext cx="14" cy="3"/>
            </a:xfrm>
            <a:custGeom>
              <a:avLst/>
              <a:gdLst>
                <a:gd name="T0" fmla="*/ 1 w 14"/>
                <a:gd name="T1" fmla="*/ 0 h 3"/>
                <a:gd name="T2" fmla="*/ 2 w 14"/>
                <a:gd name="T3" fmla="*/ 0 h 3"/>
                <a:gd name="T4" fmla="*/ 2 w 14"/>
                <a:gd name="T5" fmla="*/ 0 h 3"/>
                <a:gd name="T6" fmla="*/ 3 w 14"/>
                <a:gd name="T7" fmla="*/ 0 h 3"/>
                <a:gd name="T8" fmla="*/ 4 w 14"/>
                <a:gd name="T9" fmla="*/ 0 h 3"/>
                <a:gd name="T10" fmla="*/ 5 w 14"/>
                <a:gd name="T11" fmla="*/ 0 h 3"/>
                <a:gd name="T12" fmla="*/ 5 w 14"/>
                <a:gd name="T13" fmla="*/ 1 h 3"/>
                <a:gd name="T14" fmla="*/ 6 w 14"/>
                <a:gd name="T15" fmla="*/ 1 h 3"/>
                <a:gd name="T16" fmla="*/ 7 w 14"/>
                <a:gd name="T17" fmla="*/ 1 h 3"/>
                <a:gd name="T18" fmla="*/ 8 w 14"/>
                <a:gd name="T19" fmla="*/ 1 h 3"/>
                <a:gd name="T20" fmla="*/ 8 w 14"/>
                <a:gd name="T21" fmla="*/ 1 h 3"/>
                <a:gd name="T22" fmla="*/ 9 w 14"/>
                <a:gd name="T23" fmla="*/ 1 h 3"/>
                <a:gd name="T24" fmla="*/ 10 w 14"/>
                <a:gd name="T25" fmla="*/ 1 h 3"/>
                <a:gd name="T26" fmla="*/ 11 w 14"/>
                <a:gd name="T27" fmla="*/ 1 h 3"/>
                <a:gd name="T28" fmla="*/ 11 w 14"/>
                <a:gd name="T29" fmla="*/ 1 h 3"/>
                <a:gd name="T30" fmla="*/ 13 w 14"/>
                <a:gd name="T31" fmla="*/ 1 h 3"/>
                <a:gd name="T32" fmla="*/ 13 w 14"/>
                <a:gd name="T33" fmla="*/ 2 h 3"/>
                <a:gd name="T34" fmla="*/ 11 w 14"/>
                <a:gd name="T35" fmla="*/ 2 h 3"/>
                <a:gd name="T36" fmla="*/ 11 w 14"/>
                <a:gd name="T37" fmla="*/ 2 h 3"/>
                <a:gd name="T38" fmla="*/ 9 w 14"/>
                <a:gd name="T39" fmla="*/ 2 h 3"/>
                <a:gd name="T40" fmla="*/ 8 w 14"/>
                <a:gd name="T41" fmla="*/ 2 h 3"/>
                <a:gd name="T42" fmla="*/ 8 w 14"/>
                <a:gd name="T43" fmla="*/ 1 h 3"/>
                <a:gd name="T44" fmla="*/ 7 w 14"/>
                <a:gd name="T45" fmla="*/ 1 h 3"/>
                <a:gd name="T46" fmla="*/ 6 w 14"/>
                <a:gd name="T47" fmla="*/ 1 h 3"/>
                <a:gd name="T48" fmla="*/ 5 w 14"/>
                <a:gd name="T49" fmla="*/ 1 h 3"/>
                <a:gd name="T50" fmla="*/ 5 w 14"/>
                <a:gd name="T51" fmla="*/ 1 h 3"/>
                <a:gd name="T52" fmla="*/ 4 w 14"/>
                <a:gd name="T53" fmla="*/ 1 h 3"/>
                <a:gd name="T54" fmla="*/ 3 w 14"/>
                <a:gd name="T55" fmla="*/ 1 h 3"/>
                <a:gd name="T56" fmla="*/ 2 w 14"/>
                <a:gd name="T57" fmla="*/ 1 h 3"/>
                <a:gd name="T58" fmla="*/ 2 w 14"/>
                <a:gd name="T59" fmla="*/ 1 h 3"/>
                <a:gd name="T60" fmla="*/ 0 w 14"/>
                <a:gd name="T61" fmla="*/ 0 h 3"/>
                <a:gd name="T62" fmla="*/ 1 w 14"/>
                <a:gd name="T6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 h="3">
                  <a:moveTo>
                    <a:pt x="1" y="0"/>
                  </a:moveTo>
                  <a:lnTo>
                    <a:pt x="2" y="0"/>
                  </a:lnTo>
                  <a:lnTo>
                    <a:pt x="2" y="0"/>
                  </a:lnTo>
                  <a:lnTo>
                    <a:pt x="3" y="0"/>
                  </a:lnTo>
                  <a:lnTo>
                    <a:pt x="4" y="0"/>
                  </a:lnTo>
                  <a:lnTo>
                    <a:pt x="5" y="0"/>
                  </a:lnTo>
                  <a:lnTo>
                    <a:pt x="5" y="1"/>
                  </a:lnTo>
                  <a:lnTo>
                    <a:pt x="6" y="1"/>
                  </a:lnTo>
                  <a:lnTo>
                    <a:pt x="7" y="1"/>
                  </a:lnTo>
                  <a:lnTo>
                    <a:pt x="8" y="1"/>
                  </a:lnTo>
                  <a:lnTo>
                    <a:pt x="8" y="1"/>
                  </a:lnTo>
                  <a:lnTo>
                    <a:pt x="9" y="1"/>
                  </a:lnTo>
                  <a:lnTo>
                    <a:pt x="10" y="1"/>
                  </a:lnTo>
                  <a:lnTo>
                    <a:pt x="11" y="1"/>
                  </a:lnTo>
                  <a:lnTo>
                    <a:pt x="11" y="1"/>
                  </a:lnTo>
                  <a:lnTo>
                    <a:pt x="13" y="1"/>
                  </a:lnTo>
                  <a:lnTo>
                    <a:pt x="13" y="2"/>
                  </a:lnTo>
                  <a:lnTo>
                    <a:pt x="11" y="2"/>
                  </a:lnTo>
                  <a:lnTo>
                    <a:pt x="11" y="2"/>
                  </a:lnTo>
                  <a:lnTo>
                    <a:pt x="9" y="2"/>
                  </a:lnTo>
                  <a:lnTo>
                    <a:pt x="8" y="2"/>
                  </a:lnTo>
                  <a:lnTo>
                    <a:pt x="8" y="1"/>
                  </a:lnTo>
                  <a:lnTo>
                    <a:pt x="7" y="1"/>
                  </a:lnTo>
                  <a:lnTo>
                    <a:pt x="6" y="1"/>
                  </a:lnTo>
                  <a:lnTo>
                    <a:pt x="5" y="1"/>
                  </a:lnTo>
                  <a:lnTo>
                    <a:pt x="5" y="1"/>
                  </a:lnTo>
                  <a:lnTo>
                    <a:pt x="4" y="1"/>
                  </a:lnTo>
                  <a:lnTo>
                    <a:pt x="3" y="1"/>
                  </a:lnTo>
                  <a:lnTo>
                    <a:pt x="2" y="1"/>
                  </a:lnTo>
                  <a:lnTo>
                    <a:pt x="2" y="1"/>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1" name="Freeform 257"/>
            <p:cNvSpPr>
              <a:spLocks/>
            </p:cNvSpPr>
            <p:nvPr/>
          </p:nvSpPr>
          <p:spPr bwMode="auto">
            <a:xfrm>
              <a:off x="5592" y="768"/>
              <a:ext cx="21" cy="3"/>
            </a:xfrm>
            <a:custGeom>
              <a:avLst/>
              <a:gdLst>
                <a:gd name="T0" fmla="*/ 0 w 21"/>
                <a:gd name="T1" fmla="*/ 0 h 3"/>
                <a:gd name="T2" fmla="*/ 1 w 21"/>
                <a:gd name="T3" fmla="*/ 0 h 3"/>
                <a:gd name="T4" fmla="*/ 3 w 21"/>
                <a:gd name="T5" fmla="*/ 0 h 3"/>
                <a:gd name="T6" fmla="*/ 4 w 21"/>
                <a:gd name="T7" fmla="*/ 0 h 3"/>
                <a:gd name="T8" fmla="*/ 5 w 21"/>
                <a:gd name="T9" fmla="*/ 0 h 3"/>
                <a:gd name="T10" fmla="*/ 7 w 21"/>
                <a:gd name="T11" fmla="*/ 1 h 3"/>
                <a:gd name="T12" fmla="*/ 9 w 21"/>
                <a:gd name="T13" fmla="*/ 1 h 3"/>
                <a:gd name="T14" fmla="*/ 10 w 21"/>
                <a:gd name="T15" fmla="*/ 1 h 3"/>
                <a:gd name="T16" fmla="*/ 10 w 21"/>
                <a:gd name="T17" fmla="*/ 1 h 3"/>
                <a:gd name="T18" fmla="*/ 12 w 21"/>
                <a:gd name="T19" fmla="*/ 1 h 3"/>
                <a:gd name="T20" fmla="*/ 13 w 21"/>
                <a:gd name="T21" fmla="*/ 1 h 3"/>
                <a:gd name="T22" fmla="*/ 15 w 21"/>
                <a:gd name="T23" fmla="*/ 1 h 3"/>
                <a:gd name="T24" fmla="*/ 16 w 21"/>
                <a:gd name="T25" fmla="*/ 1 h 3"/>
                <a:gd name="T26" fmla="*/ 17 w 21"/>
                <a:gd name="T27" fmla="*/ 1 h 3"/>
                <a:gd name="T28" fmla="*/ 18 w 21"/>
                <a:gd name="T29" fmla="*/ 2 h 3"/>
                <a:gd name="T30" fmla="*/ 19 w 21"/>
                <a:gd name="T31" fmla="*/ 2 h 3"/>
                <a:gd name="T32" fmla="*/ 20 w 21"/>
                <a:gd name="T33" fmla="*/ 2 h 3"/>
                <a:gd name="T34" fmla="*/ 0 w 21"/>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3">
                  <a:moveTo>
                    <a:pt x="0" y="0"/>
                  </a:moveTo>
                  <a:lnTo>
                    <a:pt x="1" y="0"/>
                  </a:lnTo>
                  <a:lnTo>
                    <a:pt x="3" y="0"/>
                  </a:lnTo>
                  <a:lnTo>
                    <a:pt x="4" y="0"/>
                  </a:lnTo>
                  <a:lnTo>
                    <a:pt x="5" y="0"/>
                  </a:lnTo>
                  <a:lnTo>
                    <a:pt x="7" y="1"/>
                  </a:lnTo>
                  <a:lnTo>
                    <a:pt x="9" y="1"/>
                  </a:lnTo>
                  <a:lnTo>
                    <a:pt x="10" y="1"/>
                  </a:lnTo>
                  <a:lnTo>
                    <a:pt x="10" y="1"/>
                  </a:lnTo>
                  <a:lnTo>
                    <a:pt x="12" y="1"/>
                  </a:lnTo>
                  <a:lnTo>
                    <a:pt x="13" y="1"/>
                  </a:lnTo>
                  <a:lnTo>
                    <a:pt x="15" y="1"/>
                  </a:lnTo>
                  <a:lnTo>
                    <a:pt x="16" y="1"/>
                  </a:lnTo>
                  <a:lnTo>
                    <a:pt x="17" y="1"/>
                  </a:lnTo>
                  <a:lnTo>
                    <a:pt x="18" y="2"/>
                  </a:lnTo>
                  <a:lnTo>
                    <a:pt x="19" y="2"/>
                  </a:lnTo>
                  <a:lnTo>
                    <a:pt x="20" y="2"/>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2" name="Freeform 258"/>
            <p:cNvSpPr>
              <a:spLocks/>
            </p:cNvSpPr>
            <p:nvPr/>
          </p:nvSpPr>
          <p:spPr bwMode="auto">
            <a:xfrm>
              <a:off x="5592" y="770"/>
              <a:ext cx="27" cy="5"/>
            </a:xfrm>
            <a:custGeom>
              <a:avLst/>
              <a:gdLst>
                <a:gd name="T0" fmla="*/ 0 w 27"/>
                <a:gd name="T1" fmla="*/ 4 h 5"/>
                <a:gd name="T2" fmla="*/ 0 w 27"/>
                <a:gd name="T3" fmla="*/ 4 h 5"/>
                <a:gd name="T4" fmla="*/ 1 w 27"/>
                <a:gd name="T5" fmla="*/ 4 h 5"/>
                <a:gd name="T6" fmla="*/ 3 w 27"/>
                <a:gd name="T7" fmla="*/ 4 h 5"/>
                <a:gd name="T8" fmla="*/ 6 w 27"/>
                <a:gd name="T9" fmla="*/ 3 h 5"/>
                <a:gd name="T10" fmla="*/ 7 w 27"/>
                <a:gd name="T11" fmla="*/ 3 h 5"/>
                <a:gd name="T12" fmla="*/ 9 w 27"/>
                <a:gd name="T13" fmla="*/ 2 h 5"/>
                <a:gd name="T14" fmla="*/ 11 w 27"/>
                <a:gd name="T15" fmla="*/ 2 h 5"/>
                <a:gd name="T16" fmla="*/ 12 w 27"/>
                <a:gd name="T17" fmla="*/ 2 h 5"/>
                <a:gd name="T18" fmla="*/ 14 w 27"/>
                <a:gd name="T19" fmla="*/ 2 h 5"/>
                <a:gd name="T20" fmla="*/ 16 w 27"/>
                <a:gd name="T21" fmla="*/ 1 h 5"/>
                <a:gd name="T22" fmla="*/ 17 w 27"/>
                <a:gd name="T23" fmla="*/ 1 h 5"/>
                <a:gd name="T24" fmla="*/ 19 w 27"/>
                <a:gd name="T25" fmla="*/ 1 h 5"/>
                <a:gd name="T26" fmla="*/ 20 w 27"/>
                <a:gd name="T27" fmla="*/ 1 h 5"/>
                <a:gd name="T28" fmla="*/ 23 w 27"/>
                <a:gd name="T29" fmla="*/ 1 h 5"/>
                <a:gd name="T30" fmla="*/ 24 w 27"/>
                <a:gd name="T31" fmla="*/ 0 h 5"/>
                <a:gd name="T32" fmla="*/ 25 w 27"/>
                <a:gd name="T33" fmla="*/ 0 h 5"/>
                <a:gd name="T34" fmla="*/ 26 w 27"/>
                <a:gd name="T35" fmla="*/ 0 h 5"/>
                <a:gd name="T36" fmla="*/ 0 w 27"/>
                <a:gd name="T37" fmla="*/ 4 h 5"/>
                <a:gd name="T38" fmla="*/ 26 w 27"/>
                <a:gd name="T39" fmla="*/ 0 h 5"/>
                <a:gd name="T40" fmla="*/ 25 w 27"/>
                <a:gd name="T41" fmla="*/ 0 h 5"/>
                <a:gd name="T42" fmla="*/ 24 w 27"/>
                <a:gd name="T43" fmla="*/ 0 h 5"/>
                <a:gd name="T44" fmla="*/ 23 w 27"/>
                <a:gd name="T45" fmla="*/ 1 h 5"/>
                <a:gd name="T46" fmla="*/ 20 w 27"/>
                <a:gd name="T47" fmla="*/ 1 h 5"/>
                <a:gd name="T48" fmla="*/ 19 w 27"/>
                <a:gd name="T49" fmla="*/ 1 h 5"/>
                <a:gd name="T50" fmla="*/ 17 w 27"/>
                <a:gd name="T51" fmla="*/ 1 h 5"/>
                <a:gd name="T52" fmla="*/ 16 w 27"/>
                <a:gd name="T53" fmla="*/ 1 h 5"/>
                <a:gd name="T54" fmla="*/ 14 w 27"/>
                <a:gd name="T55" fmla="*/ 2 h 5"/>
                <a:gd name="T56" fmla="*/ 12 w 27"/>
                <a:gd name="T57" fmla="*/ 2 h 5"/>
                <a:gd name="T58" fmla="*/ 11 w 27"/>
                <a:gd name="T59" fmla="*/ 2 h 5"/>
                <a:gd name="T60" fmla="*/ 9 w 27"/>
                <a:gd name="T61" fmla="*/ 2 h 5"/>
                <a:gd name="T62" fmla="*/ 7 w 27"/>
                <a:gd name="T63" fmla="*/ 3 h 5"/>
                <a:gd name="T64" fmla="*/ 6 w 27"/>
                <a:gd name="T65" fmla="*/ 3 h 5"/>
                <a:gd name="T66" fmla="*/ 3 w 27"/>
                <a:gd name="T67" fmla="*/ 4 h 5"/>
                <a:gd name="T68" fmla="*/ 1 w 27"/>
                <a:gd name="T69" fmla="*/ 4 h 5"/>
                <a:gd name="T70" fmla="*/ 0 w 27"/>
                <a:gd name="T7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5">
                  <a:moveTo>
                    <a:pt x="0" y="4"/>
                  </a:moveTo>
                  <a:lnTo>
                    <a:pt x="0" y="4"/>
                  </a:lnTo>
                  <a:lnTo>
                    <a:pt x="1" y="4"/>
                  </a:lnTo>
                  <a:lnTo>
                    <a:pt x="3" y="4"/>
                  </a:lnTo>
                  <a:lnTo>
                    <a:pt x="6" y="3"/>
                  </a:lnTo>
                  <a:lnTo>
                    <a:pt x="7" y="3"/>
                  </a:lnTo>
                  <a:lnTo>
                    <a:pt x="9" y="2"/>
                  </a:lnTo>
                  <a:lnTo>
                    <a:pt x="11" y="2"/>
                  </a:lnTo>
                  <a:lnTo>
                    <a:pt x="12" y="2"/>
                  </a:lnTo>
                  <a:lnTo>
                    <a:pt x="14" y="2"/>
                  </a:lnTo>
                  <a:lnTo>
                    <a:pt x="16" y="1"/>
                  </a:lnTo>
                  <a:lnTo>
                    <a:pt x="17" y="1"/>
                  </a:lnTo>
                  <a:lnTo>
                    <a:pt x="19" y="1"/>
                  </a:lnTo>
                  <a:lnTo>
                    <a:pt x="20" y="1"/>
                  </a:lnTo>
                  <a:lnTo>
                    <a:pt x="23" y="1"/>
                  </a:lnTo>
                  <a:lnTo>
                    <a:pt x="24" y="0"/>
                  </a:lnTo>
                  <a:lnTo>
                    <a:pt x="25" y="0"/>
                  </a:lnTo>
                  <a:lnTo>
                    <a:pt x="26" y="0"/>
                  </a:lnTo>
                  <a:lnTo>
                    <a:pt x="0" y="4"/>
                  </a:lnTo>
                  <a:lnTo>
                    <a:pt x="26" y="0"/>
                  </a:lnTo>
                  <a:lnTo>
                    <a:pt x="25" y="0"/>
                  </a:lnTo>
                  <a:lnTo>
                    <a:pt x="24" y="0"/>
                  </a:lnTo>
                  <a:lnTo>
                    <a:pt x="23" y="1"/>
                  </a:lnTo>
                  <a:lnTo>
                    <a:pt x="20" y="1"/>
                  </a:lnTo>
                  <a:lnTo>
                    <a:pt x="19" y="1"/>
                  </a:lnTo>
                  <a:lnTo>
                    <a:pt x="17" y="1"/>
                  </a:lnTo>
                  <a:lnTo>
                    <a:pt x="16" y="1"/>
                  </a:lnTo>
                  <a:lnTo>
                    <a:pt x="14" y="2"/>
                  </a:lnTo>
                  <a:lnTo>
                    <a:pt x="12" y="2"/>
                  </a:lnTo>
                  <a:lnTo>
                    <a:pt x="11" y="2"/>
                  </a:lnTo>
                  <a:lnTo>
                    <a:pt x="9" y="2"/>
                  </a:lnTo>
                  <a:lnTo>
                    <a:pt x="7" y="3"/>
                  </a:lnTo>
                  <a:lnTo>
                    <a:pt x="6" y="3"/>
                  </a:lnTo>
                  <a:lnTo>
                    <a:pt x="3" y="4"/>
                  </a:lnTo>
                  <a:lnTo>
                    <a:pt x="1" y="4"/>
                  </a:lnTo>
                  <a:lnTo>
                    <a:pt x="0" y="4"/>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3" name="Freeform 259"/>
            <p:cNvSpPr>
              <a:spLocks/>
            </p:cNvSpPr>
            <p:nvPr/>
          </p:nvSpPr>
          <p:spPr bwMode="auto">
            <a:xfrm>
              <a:off x="5592" y="768"/>
              <a:ext cx="22" cy="3"/>
            </a:xfrm>
            <a:custGeom>
              <a:avLst/>
              <a:gdLst>
                <a:gd name="T0" fmla="*/ 20 w 22"/>
                <a:gd name="T1" fmla="*/ 2 h 3"/>
                <a:gd name="T2" fmla="*/ 19 w 22"/>
                <a:gd name="T3" fmla="*/ 2 h 3"/>
                <a:gd name="T4" fmla="*/ 18 w 22"/>
                <a:gd name="T5" fmla="*/ 2 h 3"/>
                <a:gd name="T6" fmla="*/ 18 w 22"/>
                <a:gd name="T7" fmla="*/ 2 h 3"/>
                <a:gd name="T8" fmla="*/ 16 w 22"/>
                <a:gd name="T9" fmla="*/ 2 h 3"/>
                <a:gd name="T10" fmla="*/ 15 w 22"/>
                <a:gd name="T11" fmla="*/ 1 h 3"/>
                <a:gd name="T12" fmla="*/ 13 w 22"/>
                <a:gd name="T13" fmla="*/ 1 h 3"/>
                <a:gd name="T14" fmla="*/ 12 w 22"/>
                <a:gd name="T15" fmla="*/ 1 h 3"/>
                <a:gd name="T16" fmla="*/ 11 w 22"/>
                <a:gd name="T17" fmla="*/ 1 h 3"/>
                <a:gd name="T18" fmla="*/ 10 w 22"/>
                <a:gd name="T19" fmla="*/ 1 h 3"/>
                <a:gd name="T20" fmla="*/ 9 w 22"/>
                <a:gd name="T21" fmla="*/ 1 h 3"/>
                <a:gd name="T22" fmla="*/ 7 w 22"/>
                <a:gd name="T23" fmla="*/ 1 h 3"/>
                <a:gd name="T24" fmla="*/ 5 w 22"/>
                <a:gd name="T25" fmla="*/ 1 h 3"/>
                <a:gd name="T26" fmla="*/ 4 w 22"/>
                <a:gd name="T27" fmla="*/ 1 h 3"/>
                <a:gd name="T28" fmla="*/ 3 w 22"/>
                <a:gd name="T29" fmla="*/ 0 h 3"/>
                <a:gd name="T30" fmla="*/ 1 w 22"/>
                <a:gd name="T31" fmla="*/ 0 h 3"/>
                <a:gd name="T32" fmla="*/ 0 w 22"/>
                <a:gd name="T33" fmla="*/ 0 h 3"/>
                <a:gd name="T34" fmla="*/ 0 w 22"/>
                <a:gd name="T35" fmla="*/ 0 h 3"/>
                <a:gd name="T36" fmla="*/ 1 w 22"/>
                <a:gd name="T37" fmla="*/ 0 h 3"/>
                <a:gd name="T38" fmla="*/ 3 w 22"/>
                <a:gd name="T39" fmla="*/ 0 h 3"/>
                <a:gd name="T40" fmla="*/ 4 w 22"/>
                <a:gd name="T41" fmla="*/ 0 h 3"/>
                <a:gd name="T42" fmla="*/ 5 w 22"/>
                <a:gd name="T43" fmla="*/ 0 h 3"/>
                <a:gd name="T44" fmla="*/ 7 w 22"/>
                <a:gd name="T45" fmla="*/ 0 h 3"/>
                <a:gd name="T46" fmla="*/ 9 w 22"/>
                <a:gd name="T47" fmla="*/ 0 h 3"/>
                <a:gd name="T48" fmla="*/ 10 w 22"/>
                <a:gd name="T49" fmla="*/ 1 h 3"/>
                <a:gd name="T50" fmla="*/ 11 w 22"/>
                <a:gd name="T51" fmla="*/ 1 h 3"/>
                <a:gd name="T52" fmla="*/ 12 w 22"/>
                <a:gd name="T53" fmla="*/ 1 h 3"/>
                <a:gd name="T54" fmla="*/ 13 w 22"/>
                <a:gd name="T55" fmla="*/ 1 h 3"/>
                <a:gd name="T56" fmla="*/ 15 w 22"/>
                <a:gd name="T57" fmla="*/ 1 h 3"/>
                <a:gd name="T58" fmla="*/ 17 w 22"/>
                <a:gd name="T59" fmla="*/ 1 h 3"/>
                <a:gd name="T60" fmla="*/ 18 w 22"/>
                <a:gd name="T61" fmla="*/ 1 h 3"/>
                <a:gd name="T62" fmla="*/ 18 w 22"/>
                <a:gd name="T63" fmla="*/ 1 h 3"/>
                <a:gd name="T64" fmla="*/ 20 w 22"/>
                <a:gd name="T65" fmla="*/ 1 h 3"/>
                <a:gd name="T66" fmla="*/ 21 w 22"/>
                <a:gd name="T67" fmla="*/ 1 h 3"/>
                <a:gd name="T68" fmla="*/ 20 w 22"/>
                <a:gd name="T6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
                  <a:moveTo>
                    <a:pt x="20" y="2"/>
                  </a:moveTo>
                  <a:lnTo>
                    <a:pt x="19" y="2"/>
                  </a:lnTo>
                  <a:lnTo>
                    <a:pt x="18" y="2"/>
                  </a:lnTo>
                  <a:lnTo>
                    <a:pt x="18" y="2"/>
                  </a:lnTo>
                  <a:lnTo>
                    <a:pt x="16" y="2"/>
                  </a:lnTo>
                  <a:lnTo>
                    <a:pt x="15" y="1"/>
                  </a:lnTo>
                  <a:lnTo>
                    <a:pt x="13" y="1"/>
                  </a:lnTo>
                  <a:lnTo>
                    <a:pt x="12" y="1"/>
                  </a:lnTo>
                  <a:lnTo>
                    <a:pt x="11" y="1"/>
                  </a:lnTo>
                  <a:lnTo>
                    <a:pt x="10" y="1"/>
                  </a:lnTo>
                  <a:lnTo>
                    <a:pt x="9" y="1"/>
                  </a:lnTo>
                  <a:lnTo>
                    <a:pt x="7" y="1"/>
                  </a:lnTo>
                  <a:lnTo>
                    <a:pt x="5" y="1"/>
                  </a:lnTo>
                  <a:lnTo>
                    <a:pt x="4" y="1"/>
                  </a:lnTo>
                  <a:lnTo>
                    <a:pt x="3" y="0"/>
                  </a:lnTo>
                  <a:lnTo>
                    <a:pt x="1" y="0"/>
                  </a:lnTo>
                  <a:lnTo>
                    <a:pt x="0" y="0"/>
                  </a:lnTo>
                  <a:lnTo>
                    <a:pt x="0" y="0"/>
                  </a:lnTo>
                  <a:lnTo>
                    <a:pt x="1" y="0"/>
                  </a:lnTo>
                  <a:lnTo>
                    <a:pt x="3" y="0"/>
                  </a:lnTo>
                  <a:lnTo>
                    <a:pt x="4" y="0"/>
                  </a:lnTo>
                  <a:lnTo>
                    <a:pt x="5" y="0"/>
                  </a:lnTo>
                  <a:lnTo>
                    <a:pt x="7" y="0"/>
                  </a:lnTo>
                  <a:lnTo>
                    <a:pt x="9" y="0"/>
                  </a:lnTo>
                  <a:lnTo>
                    <a:pt x="10" y="1"/>
                  </a:lnTo>
                  <a:lnTo>
                    <a:pt x="11" y="1"/>
                  </a:lnTo>
                  <a:lnTo>
                    <a:pt x="12" y="1"/>
                  </a:lnTo>
                  <a:lnTo>
                    <a:pt x="13" y="1"/>
                  </a:lnTo>
                  <a:lnTo>
                    <a:pt x="15" y="1"/>
                  </a:lnTo>
                  <a:lnTo>
                    <a:pt x="17" y="1"/>
                  </a:lnTo>
                  <a:lnTo>
                    <a:pt x="18" y="1"/>
                  </a:lnTo>
                  <a:lnTo>
                    <a:pt x="18" y="1"/>
                  </a:lnTo>
                  <a:lnTo>
                    <a:pt x="20" y="1"/>
                  </a:lnTo>
                  <a:lnTo>
                    <a:pt x="21" y="1"/>
                  </a:lnTo>
                  <a:lnTo>
                    <a:pt x="20" y="2"/>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4" name="Freeform 260"/>
            <p:cNvSpPr>
              <a:spLocks/>
            </p:cNvSpPr>
            <p:nvPr/>
          </p:nvSpPr>
          <p:spPr bwMode="auto">
            <a:xfrm>
              <a:off x="5645" y="766"/>
              <a:ext cx="7" cy="12"/>
            </a:xfrm>
            <a:custGeom>
              <a:avLst/>
              <a:gdLst>
                <a:gd name="T0" fmla="*/ 6 w 7"/>
                <a:gd name="T1" fmla="*/ 11 h 12"/>
                <a:gd name="T2" fmla="*/ 0 w 7"/>
                <a:gd name="T3" fmla="*/ 11 h 12"/>
                <a:gd name="T4" fmla="*/ 0 w 7"/>
                <a:gd name="T5" fmla="*/ 0 h 12"/>
                <a:gd name="T6" fmla="*/ 6 w 7"/>
                <a:gd name="T7" fmla="*/ 0 h 12"/>
                <a:gd name="T8" fmla="*/ 6 w 7"/>
                <a:gd name="T9" fmla="*/ 11 h 12"/>
              </a:gdLst>
              <a:ahLst/>
              <a:cxnLst>
                <a:cxn ang="0">
                  <a:pos x="T0" y="T1"/>
                </a:cxn>
                <a:cxn ang="0">
                  <a:pos x="T2" y="T3"/>
                </a:cxn>
                <a:cxn ang="0">
                  <a:pos x="T4" y="T5"/>
                </a:cxn>
                <a:cxn ang="0">
                  <a:pos x="T6" y="T7"/>
                </a:cxn>
                <a:cxn ang="0">
                  <a:pos x="T8" y="T9"/>
                </a:cxn>
              </a:cxnLst>
              <a:rect l="0" t="0" r="r" b="b"/>
              <a:pathLst>
                <a:path w="7" h="12">
                  <a:moveTo>
                    <a:pt x="6" y="11"/>
                  </a:moveTo>
                  <a:lnTo>
                    <a:pt x="0" y="11"/>
                  </a:lnTo>
                  <a:lnTo>
                    <a:pt x="0" y="0"/>
                  </a:lnTo>
                  <a:lnTo>
                    <a:pt x="6" y="0"/>
                  </a:lnTo>
                  <a:lnTo>
                    <a:pt x="6" y="1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5" name="Freeform 261"/>
            <p:cNvSpPr>
              <a:spLocks/>
            </p:cNvSpPr>
            <p:nvPr/>
          </p:nvSpPr>
          <p:spPr bwMode="auto">
            <a:xfrm>
              <a:off x="5713" y="759"/>
              <a:ext cx="6" cy="19"/>
            </a:xfrm>
            <a:custGeom>
              <a:avLst/>
              <a:gdLst>
                <a:gd name="T0" fmla="*/ 5 w 6"/>
                <a:gd name="T1" fmla="*/ 18 h 19"/>
                <a:gd name="T2" fmla="*/ 0 w 6"/>
                <a:gd name="T3" fmla="*/ 18 h 19"/>
                <a:gd name="T4" fmla="*/ 0 w 6"/>
                <a:gd name="T5" fmla="*/ 0 h 19"/>
                <a:gd name="T6" fmla="*/ 5 w 6"/>
                <a:gd name="T7" fmla="*/ 0 h 19"/>
                <a:gd name="T8" fmla="*/ 5 w 6"/>
                <a:gd name="T9" fmla="*/ 18 h 19"/>
              </a:gdLst>
              <a:ahLst/>
              <a:cxnLst>
                <a:cxn ang="0">
                  <a:pos x="T0" y="T1"/>
                </a:cxn>
                <a:cxn ang="0">
                  <a:pos x="T2" y="T3"/>
                </a:cxn>
                <a:cxn ang="0">
                  <a:pos x="T4" y="T5"/>
                </a:cxn>
                <a:cxn ang="0">
                  <a:pos x="T6" y="T7"/>
                </a:cxn>
                <a:cxn ang="0">
                  <a:pos x="T8" y="T9"/>
                </a:cxn>
              </a:cxnLst>
              <a:rect l="0" t="0" r="r" b="b"/>
              <a:pathLst>
                <a:path w="6" h="19">
                  <a:moveTo>
                    <a:pt x="5" y="18"/>
                  </a:moveTo>
                  <a:lnTo>
                    <a:pt x="0" y="18"/>
                  </a:lnTo>
                  <a:lnTo>
                    <a:pt x="0" y="0"/>
                  </a:lnTo>
                  <a:lnTo>
                    <a:pt x="5" y="0"/>
                  </a:lnTo>
                  <a:lnTo>
                    <a:pt x="5" y="18"/>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6" name="Freeform 262"/>
            <p:cNvSpPr>
              <a:spLocks/>
            </p:cNvSpPr>
            <p:nvPr/>
          </p:nvSpPr>
          <p:spPr bwMode="auto">
            <a:xfrm>
              <a:off x="5596" y="786"/>
              <a:ext cx="23" cy="1"/>
            </a:xfrm>
            <a:custGeom>
              <a:avLst/>
              <a:gdLst>
                <a:gd name="T0" fmla="*/ 0 w 23"/>
                <a:gd name="T1" fmla="*/ 0 h 1"/>
                <a:gd name="T2" fmla="*/ 0 w 23"/>
                <a:gd name="T3" fmla="*/ 0 h 1"/>
                <a:gd name="T4" fmla="*/ 22 w 23"/>
                <a:gd name="T5" fmla="*/ 0 h 1"/>
                <a:gd name="T6" fmla="*/ 0 w 23"/>
                <a:gd name="T7" fmla="*/ 0 h 1"/>
              </a:gdLst>
              <a:ahLst/>
              <a:cxnLst>
                <a:cxn ang="0">
                  <a:pos x="T0" y="T1"/>
                </a:cxn>
                <a:cxn ang="0">
                  <a:pos x="T2" y="T3"/>
                </a:cxn>
                <a:cxn ang="0">
                  <a:pos x="T4" y="T5"/>
                </a:cxn>
                <a:cxn ang="0">
                  <a:pos x="T6" y="T7"/>
                </a:cxn>
              </a:cxnLst>
              <a:rect l="0" t="0" r="r" b="b"/>
              <a:pathLst>
                <a:path w="23" h="1">
                  <a:moveTo>
                    <a:pt x="0" y="0"/>
                  </a:moveTo>
                  <a:lnTo>
                    <a:pt x="0" y="0"/>
                  </a:lnTo>
                  <a:lnTo>
                    <a:pt x="22" y="0"/>
                  </a:lnTo>
                  <a:lnTo>
                    <a:pt x="0"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7" name="Freeform 263"/>
            <p:cNvSpPr>
              <a:spLocks/>
            </p:cNvSpPr>
            <p:nvPr/>
          </p:nvSpPr>
          <p:spPr bwMode="auto">
            <a:xfrm>
              <a:off x="5615" y="763"/>
              <a:ext cx="4" cy="2"/>
            </a:xfrm>
            <a:custGeom>
              <a:avLst/>
              <a:gdLst>
                <a:gd name="T0" fmla="*/ 3 w 4"/>
                <a:gd name="T1" fmla="*/ 1 h 2"/>
                <a:gd name="T2" fmla="*/ 2 w 4"/>
                <a:gd name="T3" fmla="*/ 1 h 2"/>
                <a:gd name="T4" fmla="*/ 2 w 4"/>
                <a:gd name="T5" fmla="*/ 1 h 2"/>
                <a:gd name="T6" fmla="*/ 1 w 4"/>
                <a:gd name="T7" fmla="*/ 1 h 2"/>
                <a:gd name="T8" fmla="*/ 1 w 4"/>
                <a:gd name="T9" fmla="*/ 0 h 2"/>
                <a:gd name="T10" fmla="*/ 0 w 4"/>
                <a:gd name="T11" fmla="*/ 0 h 2"/>
                <a:gd name="T12" fmla="*/ 0 w 4"/>
                <a:gd name="T13" fmla="*/ 0 h 2"/>
                <a:gd name="T14" fmla="*/ 3 w 4"/>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3" y="1"/>
                  </a:moveTo>
                  <a:lnTo>
                    <a:pt x="2" y="1"/>
                  </a:lnTo>
                  <a:lnTo>
                    <a:pt x="2" y="1"/>
                  </a:lnTo>
                  <a:lnTo>
                    <a:pt x="1" y="1"/>
                  </a:lnTo>
                  <a:lnTo>
                    <a:pt x="1" y="0"/>
                  </a:lnTo>
                  <a:lnTo>
                    <a:pt x="0" y="0"/>
                  </a:lnTo>
                  <a:lnTo>
                    <a:pt x="0" y="0"/>
                  </a:lnTo>
                  <a:lnTo>
                    <a:pt x="3" y="1"/>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8" name="Freeform 264"/>
            <p:cNvSpPr>
              <a:spLocks/>
            </p:cNvSpPr>
            <p:nvPr/>
          </p:nvSpPr>
          <p:spPr bwMode="auto">
            <a:xfrm>
              <a:off x="5618" y="763"/>
              <a:ext cx="5" cy="8"/>
            </a:xfrm>
            <a:custGeom>
              <a:avLst/>
              <a:gdLst>
                <a:gd name="T0" fmla="*/ 0 w 5"/>
                <a:gd name="T1" fmla="*/ 7 h 8"/>
                <a:gd name="T2" fmla="*/ 0 w 5"/>
                <a:gd name="T3" fmla="*/ 7 h 8"/>
                <a:gd name="T4" fmla="*/ 1 w 5"/>
                <a:gd name="T5" fmla="*/ 6 h 8"/>
                <a:gd name="T6" fmla="*/ 1 w 5"/>
                <a:gd name="T7" fmla="*/ 5 h 8"/>
                <a:gd name="T8" fmla="*/ 3 w 5"/>
                <a:gd name="T9" fmla="*/ 4 h 8"/>
                <a:gd name="T10" fmla="*/ 3 w 5"/>
                <a:gd name="T11" fmla="*/ 3 h 8"/>
                <a:gd name="T12" fmla="*/ 4 w 5"/>
                <a:gd name="T13" fmla="*/ 1 h 8"/>
                <a:gd name="T14" fmla="*/ 4 w 5"/>
                <a:gd name="T15" fmla="*/ 0 h 8"/>
                <a:gd name="T16" fmla="*/ 0 w 5"/>
                <a:gd name="T17" fmla="*/ 7 h 8"/>
                <a:gd name="T18" fmla="*/ 4 w 5"/>
                <a:gd name="T19" fmla="*/ 0 h 8"/>
                <a:gd name="T20" fmla="*/ 4 w 5"/>
                <a:gd name="T21" fmla="*/ 1 h 8"/>
                <a:gd name="T22" fmla="*/ 3 w 5"/>
                <a:gd name="T23" fmla="*/ 3 h 8"/>
                <a:gd name="T24" fmla="*/ 3 w 5"/>
                <a:gd name="T25" fmla="*/ 4 h 8"/>
                <a:gd name="T26" fmla="*/ 1 w 5"/>
                <a:gd name="T27" fmla="*/ 5 h 8"/>
                <a:gd name="T28" fmla="*/ 1 w 5"/>
                <a:gd name="T29" fmla="*/ 6 h 8"/>
                <a:gd name="T30" fmla="*/ 0 w 5"/>
                <a:gd name="T3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8">
                  <a:moveTo>
                    <a:pt x="0" y="7"/>
                  </a:moveTo>
                  <a:lnTo>
                    <a:pt x="0" y="7"/>
                  </a:lnTo>
                  <a:lnTo>
                    <a:pt x="1" y="6"/>
                  </a:lnTo>
                  <a:lnTo>
                    <a:pt x="1" y="5"/>
                  </a:lnTo>
                  <a:lnTo>
                    <a:pt x="3" y="4"/>
                  </a:lnTo>
                  <a:lnTo>
                    <a:pt x="3" y="3"/>
                  </a:lnTo>
                  <a:lnTo>
                    <a:pt x="4" y="1"/>
                  </a:lnTo>
                  <a:lnTo>
                    <a:pt x="4" y="0"/>
                  </a:lnTo>
                  <a:lnTo>
                    <a:pt x="0" y="7"/>
                  </a:lnTo>
                  <a:lnTo>
                    <a:pt x="4" y="0"/>
                  </a:lnTo>
                  <a:lnTo>
                    <a:pt x="4" y="1"/>
                  </a:lnTo>
                  <a:lnTo>
                    <a:pt x="3" y="3"/>
                  </a:lnTo>
                  <a:lnTo>
                    <a:pt x="3" y="4"/>
                  </a:lnTo>
                  <a:lnTo>
                    <a:pt x="1" y="5"/>
                  </a:lnTo>
                  <a:lnTo>
                    <a:pt x="1" y="6"/>
                  </a:lnTo>
                  <a:lnTo>
                    <a:pt x="0" y="7"/>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289" name="Freeform 265"/>
            <p:cNvSpPr>
              <a:spLocks/>
            </p:cNvSpPr>
            <p:nvPr/>
          </p:nvSpPr>
          <p:spPr bwMode="auto">
            <a:xfrm>
              <a:off x="5615" y="763"/>
              <a:ext cx="4" cy="2"/>
            </a:xfrm>
            <a:custGeom>
              <a:avLst/>
              <a:gdLst>
                <a:gd name="T0" fmla="*/ 1 w 4"/>
                <a:gd name="T1" fmla="*/ 0 h 2"/>
                <a:gd name="T2" fmla="*/ 1 w 4"/>
                <a:gd name="T3" fmla="*/ 0 h 2"/>
                <a:gd name="T4" fmla="*/ 1 w 4"/>
                <a:gd name="T5" fmla="*/ 0 h 2"/>
                <a:gd name="T6" fmla="*/ 1 w 4"/>
                <a:gd name="T7" fmla="*/ 0 h 2"/>
                <a:gd name="T8" fmla="*/ 2 w 4"/>
                <a:gd name="T9" fmla="*/ 1 h 2"/>
                <a:gd name="T10" fmla="*/ 3 w 4"/>
                <a:gd name="T11" fmla="*/ 1 h 2"/>
                <a:gd name="T12" fmla="*/ 3 w 4"/>
                <a:gd name="T13" fmla="*/ 1 h 2"/>
                <a:gd name="T14" fmla="*/ 3 w 4"/>
                <a:gd name="T15" fmla="*/ 1 h 2"/>
                <a:gd name="T16" fmla="*/ 2 w 4"/>
                <a:gd name="T17" fmla="*/ 1 h 2"/>
                <a:gd name="T18" fmla="*/ 1 w 4"/>
                <a:gd name="T19" fmla="*/ 1 h 2"/>
                <a:gd name="T20" fmla="*/ 1 w 4"/>
                <a:gd name="T21" fmla="*/ 1 h 2"/>
                <a:gd name="T22" fmla="*/ 1 w 4"/>
                <a:gd name="T23" fmla="*/ 1 h 2"/>
                <a:gd name="T24" fmla="*/ 0 w 4"/>
                <a:gd name="T25" fmla="*/ 0 h 2"/>
                <a:gd name="T26" fmla="*/ 0 w 4"/>
                <a:gd name="T27" fmla="*/ 0 h 2"/>
                <a:gd name="T28" fmla="*/ 0 w 4"/>
                <a:gd name="T29" fmla="*/ 0 h 2"/>
                <a:gd name="T30" fmla="*/ 1 w 4"/>
                <a:gd name="T3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2">
                  <a:moveTo>
                    <a:pt x="1" y="0"/>
                  </a:moveTo>
                  <a:lnTo>
                    <a:pt x="1" y="0"/>
                  </a:lnTo>
                  <a:lnTo>
                    <a:pt x="1" y="0"/>
                  </a:lnTo>
                  <a:lnTo>
                    <a:pt x="1" y="0"/>
                  </a:lnTo>
                  <a:lnTo>
                    <a:pt x="2" y="1"/>
                  </a:lnTo>
                  <a:lnTo>
                    <a:pt x="3" y="1"/>
                  </a:lnTo>
                  <a:lnTo>
                    <a:pt x="3" y="1"/>
                  </a:lnTo>
                  <a:lnTo>
                    <a:pt x="3" y="1"/>
                  </a:lnTo>
                  <a:lnTo>
                    <a:pt x="2" y="1"/>
                  </a:lnTo>
                  <a:lnTo>
                    <a:pt x="1" y="1"/>
                  </a:lnTo>
                  <a:lnTo>
                    <a:pt x="1" y="1"/>
                  </a:lnTo>
                  <a:lnTo>
                    <a:pt x="1" y="1"/>
                  </a:lnTo>
                  <a:lnTo>
                    <a:pt x="0" y="0"/>
                  </a:lnTo>
                  <a:lnTo>
                    <a:pt x="0" y="0"/>
                  </a:lnTo>
                  <a:lnTo>
                    <a:pt x="0" y="0"/>
                  </a:lnTo>
                  <a:lnTo>
                    <a:pt x="1" y="0"/>
                  </a:lnTo>
                </a:path>
              </a:pathLst>
            </a:custGeom>
            <a:solidFill>
              <a:schemeClr val="accent1"/>
            </a:solidFill>
            <a:ln w="12700" cap="rnd"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grpSp>
    </p:spTree>
    <p:extLst>
      <p:ext uri="{BB962C8B-B14F-4D97-AF65-F5344CB8AC3E}">
        <p14:creationId xmlns:p14="http://schemas.microsoft.com/office/powerpoint/2010/main" val="3745927175"/>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hf hdr="0" ftr="0" dt="0"/>
  <p:txStyles>
    <p:titleStyle>
      <a:lvl1pPr algn="l" rtl="0" eaLnBrk="0" fontAlgn="base" hangingPunct="0">
        <a:spcBef>
          <a:spcPct val="0"/>
        </a:spcBef>
        <a:spcAft>
          <a:spcPct val="0"/>
        </a:spcAft>
        <a:defRPr sz="4800" b="1">
          <a:solidFill>
            <a:schemeClr val="folHlink"/>
          </a:solidFill>
          <a:latin typeface="+mj-lt"/>
          <a:ea typeface="+mj-ea"/>
          <a:cs typeface="+mj-cs"/>
        </a:defRPr>
      </a:lvl1pPr>
      <a:lvl2pPr algn="l" rtl="0" eaLnBrk="0" fontAlgn="base" hangingPunct="0">
        <a:spcBef>
          <a:spcPct val="0"/>
        </a:spcBef>
        <a:spcAft>
          <a:spcPct val="0"/>
        </a:spcAft>
        <a:defRPr sz="4800" b="1">
          <a:solidFill>
            <a:schemeClr val="folHlink"/>
          </a:solidFill>
          <a:latin typeface="Arial Narrow" pitchFamily="34" charset="0"/>
        </a:defRPr>
      </a:lvl2pPr>
      <a:lvl3pPr algn="l" rtl="0" eaLnBrk="0" fontAlgn="base" hangingPunct="0">
        <a:spcBef>
          <a:spcPct val="0"/>
        </a:spcBef>
        <a:spcAft>
          <a:spcPct val="0"/>
        </a:spcAft>
        <a:defRPr sz="4800" b="1">
          <a:solidFill>
            <a:schemeClr val="folHlink"/>
          </a:solidFill>
          <a:latin typeface="Arial Narrow" pitchFamily="34" charset="0"/>
        </a:defRPr>
      </a:lvl3pPr>
      <a:lvl4pPr algn="l" rtl="0" eaLnBrk="0" fontAlgn="base" hangingPunct="0">
        <a:spcBef>
          <a:spcPct val="0"/>
        </a:spcBef>
        <a:spcAft>
          <a:spcPct val="0"/>
        </a:spcAft>
        <a:defRPr sz="4800" b="1">
          <a:solidFill>
            <a:schemeClr val="folHlink"/>
          </a:solidFill>
          <a:latin typeface="Arial Narrow" pitchFamily="34" charset="0"/>
        </a:defRPr>
      </a:lvl4pPr>
      <a:lvl5pPr algn="l" rtl="0" eaLnBrk="0" fontAlgn="base" hangingPunct="0">
        <a:spcBef>
          <a:spcPct val="0"/>
        </a:spcBef>
        <a:spcAft>
          <a:spcPct val="0"/>
        </a:spcAft>
        <a:defRPr sz="4800" b="1">
          <a:solidFill>
            <a:schemeClr val="folHlink"/>
          </a:solidFill>
          <a:latin typeface="Arial Narrow" pitchFamily="34" charset="0"/>
        </a:defRPr>
      </a:lvl5pPr>
      <a:lvl6pPr marL="457200" algn="l" rtl="0" eaLnBrk="0" fontAlgn="base" hangingPunct="0">
        <a:spcBef>
          <a:spcPct val="0"/>
        </a:spcBef>
        <a:spcAft>
          <a:spcPct val="0"/>
        </a:spcAft>
        <a:defRPr sz="4800" b="1">
          <a:solidFill>
            <a:schemeClr val="folHlink"/>
          </a:solidFill>
          <a:latin typeface="Arial Narrow" pitchFamily="34" charset="0"/>
        </a:defRPr>
      </a:lvl6pPr>
      <a:lvl7pPr marL="914400" algn="l" rtl="0" eaLnBrk="0" fontAlgn="base" hangingPunct="0">
        <a:spcBef>
          <a:spcPct val="0"/>
        </a:spcBef>
        <a:spcAft>
          <a:spcPct val="0"/>
        </a:spcAft>
        <a:defRPr sz="4800" b="1">
          <a:solidFill>
            <a:schemeClr val="folHlink"/>
          </a:solidFill>
          <a:latin typeface="Arial Narrow" pitchFamily="34" charset="0"/>
        </a:defRPr>
      </a:lvl7pPr>
      <a:lvl8pPr marL="1371600" algn="l" rtl="0" eaLnBrk="0" fontAlgn="base" hangingPunct="0">
        <a:spcBef>
          <a:spcPct val="0"/>
        </a:spcBef>
        <a:spcAft>
          <a:spcPct val="0"/>
        </a:spcAft>
        <a:defRPr sz="4800" b="1">
          <a:solidFill>
            <a:schemeClr val="folHlink"/>
          </a:solidFill>
          <a:latin typeface="Arial Narrow" pitchFamily="34" charset="0"/>
        </a:defRPr>
      </a:lvl8pPr>
      <a:lvl9pPr marL="1828800" algn="l" rtl="0" eaLnBrk="0" fontAlgn="base" hangingPunct="0">
        <a:spcBef>
          <a:spcPct val="0"/>
        </a:spcBef>
        <a:spcAft>
          <a:spcPct val="0"/>
        </a:spcAft>
        <a:defRPr sz="4800" b="1">
          <a:solidFill>
            <a:schemeClr val="folHlink"/>
          </a:solidFill>
          <a:latin typeface="Arial Narrow" pitchFamily="34" charset="0"/>
        </a:defRPr>
      </a:lvl9pPr>
    </p:titleStyle>
    <p:bodyStyle>
      <a:lvl1pPr marL="342900" indent="-342900" algn="l" rtl="0" eaLnBrk="0" fontAlgn="base" hangingPunct="0">
        <a:spcBef>
          <a:spcPct val="20000"/>
        </a:spcBef>
        <a:spcAft>
          <a:spcPct val="0"/>
        </a:spcAft>
        <a:buClr>
          <a:schemeClr val="folHlink"/>
        </a:buClr>
        <a:buSzPct val="75000"/>
        <a:buFont typeface="Monotype Sort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A2C1FE"/>
        </a:buClr>
        <a:buSzPct val="75000"/>
        <a:buFont typeface="Monotype Sorts" pitchFamily="2" charset="2"/>
        <a:buChar char="l"/>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5000"/>
        <a:buFont typeface="Monotype Sorts" pitchFamily="2" charset="2"/>
        <a:buChar char="n"/>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Font typeface="Wingdings" pitchFamily="2" charset="2"/>
        <a:buChar char="v"/>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eather.aero/tools/desktopapps/hemstool" TargetMode="External"/><Relationship Id="rId7" Type="http://schemas.openxmlformats.org/officeDocument/2006/relationships/image" Target="../media/image28.png"/><Relationship Id="rId2" Type="http://schemas.openxmlformats.org/officeDocument/2006/relationships/hyperlink" Target="http://www.wrh.noaa.gov/zoa/mwmap3.php?map=usa" TargetMode="External"/><Relationship Id="rId1" Type="http://schemas.openxmlformats.org/officeDocument/2006/relationships/slideLayout" Target="../slideLayouts/slideLayout2.xml"/><Relationship Id="rId6" Type="http://schemas.openxmlformats.org/officeDocument/2006/relationships/hyperlink" Target="http://weather.rap.ucar.edu/surface/stations.txt" TargetMode="External"/><Relationship Id="rId5" Type="http://schemas.openxmlformats.org/officeDocument/2006/relationships/hyperlink" Target="https://www.duat.com/" TargetMode="External"/><Relationship Id="rId4" Type="http://schemas.openxmlformats.org/officeDocument/2006/relationships/hyperlink" Target="http://www.anyawos.com/"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raws.wrh.noaa.gov/roman/" TargetMode="External"/><Relationship Id="rId2" Type="http://schemas.openxmlformats.org/officeDocument/2006/relationships/hyperlink" Target="http://raws.fam.nwcg.gov/index.htm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mailto:gpagano@hcdpbc.org" TargetMode="External"/><Relationship Id="rId13" Type="http://schemas.openxmlformats.org/officeDocument/2006/relationships/hyperlink" Target="mailto:rex@heliexp.com" TargetMode="External"/><Relationship Id="rId3" Type="http://schemas.openxmlformats.org/officeDocument/2006/relationships/hyperlink" Target="mailto:ceastlee@airmedicaloperators.com" TargetMode="External"/><Relationship Id="rId7" Type="http://schemas.openxmlformats.org/officeDocument/2006/relationships/hyperlink" Target="mailto:ericlugger@gmail.com" TargetMode="External"/><Relationship Id="rId12" Type="http://schemas.openxmlformats.org/officeDocument/2006/relationships/hyperlink" Target="mailto:rpetragnani@belfortinstrument.com" TargetMode="External"/><Relationship Id="rId2" Type="http://schemas.openxmlformats.org/officeDocument/2006/relationships/hyperlink" Target="mailto:Chris.Baur@hughesaerospace.com" TargetMode="External"/><Relationship Id="rId1" Type="http://schemas.openxmlformats.org/officeDocument/2006/relationships/slideLayout" Target="../slideLayouts/slideLayout2.xml"/><Relationship Id="rId6" Type="http://schemas.openxmlformats.org/officeDocument/2006/relationships/hyperlink" Target="mailto:estockhausen@airmethods.com" TargetMode="External"/><Relationship Id="rId11" Type="http://schemas.openxmlformats.org/officeDocument/2006/relationships/hyperlink" Target="mailto:neal1958@gmail.com" TargetMode="External"/><Relationship Id="rId5" Type="http://schemas.openxmlformats.org/officeDocument/2006/relationships/hyperlink" Target="mailto:dmynard@phihelico.com" TargetMode="External"/><Relationship Id="rId10" Type="http://schemas.openxmlformats.org/officeDocument/2006/relationships/hyperlink" Target="mailto:matt@mattjohnsonhelicfi.com" TargetMode="External"/><Relationship Id="rId4" Type="http://schemas.openxmlformats.org/officeDocument/2006/relationships/hyperlink" Target="mailto:chenry@medflight.com" TargetMode="External"/><Relationship Id="rId9" Type="http://schemas.openxmlformats.org/officeDocument/2006/relationships/hyperlink" Target="mailto:j.heffernan@rotor.org" TargetMode="External"/><Relationship Id="rId14" Type="http://schemas.openxmlformats.org/officeDocument/2006/relationships/hyperlink" Target="mailto:tjudge@ahs.emh.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676400"/>
          </a:xfrm>
        </p:spPr>
        <p:txBody>
          <a:bodyPr>
            <a:noAutofit/>
          </a:bodyPr>
          <a:lstStyle/>
          <a:p>
            <a:pPr algn="l"/>
            <a:r>
              <a:rPr lang="en-US" sz="4800" dirty="0"/>
              <a:t>HEMS </a:t>
            </a:r>
            <a:br>
              <a:rPr lang="en-US" sz="4800" dirty="0"/>
            </a:br>
            <a:r>
              <a:rPr lang="en-US" sz="4800" dirty="0"/>
              <a:t>Weather Summit </a:t>
            </a:r>
            <a:r>
              <a:rPr lang="en-US" sz="4800" dirty="0" smtClean="0"/>
              <a:t>2013</a:t>
            </a:r>
            <a:endParaRPr lang="en-US" sz="4800" dirty="0"/>
          </a:p>
        </p:txBody>
      </p:sp>
      <p:sp>
        <p:nvSpPr>
          <p:cNvPr id="3" name="Subtitle 2"/>
          <p:cNvSpPr>
            <a:spLocks noGrp="1"/>
          </p:cNvSpPr>
          <p:nvPr>
            <p:ph type="subTitle" idx="1"/>
          </p:nvPr>
        </p:nvSpPr>
        <p:spPr>
          <a:xfrm>
            <a:off x="914400" y="1905000"/>
            <a:ext cx="7315200" cy="1143000"/>
          </a:xfrm>
        </p:spPr>
        <p:txBody>
          <a:bodyPr>
            <a:normAutofit/>
          </a:bodyPr>
          <a:lstStyle/>
          <a:p>
            <a:r>
              <a:rPr lang="en-US" dirty="0"/>
              <a:t>Industry </a:t>
            </a:r>
            <a:r>
              <a:rPr lang="en-US" dirty="0" smtClean="0"/>
              <a:t>Taskforce Presentations</a:t>
            </a:r>
          </a:p>
          <a:p>
            <a:endParaRPr lang="en-US" sz="1400" dirty="0"/>
          </a:p>
          <a:p>
            <a:r>
              <a:rPr lang="en-US" sz="1800" dirty="0" smtClean="0"/>
              <a:t>December 18, 2013 Washington, D.C.</a:t>
            </a:r>
          </a:p>
          <a:p>
            <a:endParaRPr lang="en-US" sz="3200" dirty="0"/>
          </a:p>
        </p:txBody>
      </p:sp>
      <p:sp>
        <p:nvSpPr>
          <p:cNvPr id="4" name="TextBox 3"/>
          <p:cNvSpPr txBox="1"/>
          <p:nvPr/>
        </p:nvSpPr>
        <p:spPr>
          <a:xfrm>
            <a:off x="2172478" y="3124200"/>
            <a:ext cx="3694922" cy="738664"/>
          </a:xfrm>
          <a:prstGeom prst="rect">
            <a:avLst/>
          </a:prstGeom>
          <a:noFill/>
        </p:spPr>
        <p:txBody>
          <a:bodyPr wrap="none" rtlCol="0">
            <a:spAutoFit/>
          </a:bodyPr>
          <a:lstStyle/>
          <a:p>
            <a:r>
              <a:rPr lang="en-US" sz="1400" b="1" dirty="0" smtClean="0">
                <a:solidFill>
                  <a:schemeClr val="bg1">
                    <a:lumMod val="75000"/>
                  </a:schemeClr>
                </a:solidFill>
              </a:rPr>
              <a:t>Facilitators:</a:t>
            </a:r>
          </a:p>
          <a:p>
            <a:r>
              <a:rPr lang="en-US" sz="1400" i="1" dirty="0" smtClean="0">
                <a:solidFill>
                  <a:schemeClr val="bg1">
                    <a:lumMod val="75000"/>
                  </a:schemeClr>
                </a:solidFill>
              </a:rPr>
              <a:t>Rex Alexander, National EMS Pilots Association </a:t>
            </a:r>
          </a:p>
          <a:p>
            <a:r>
              <a:rPr lang="en-US" sz="1400" i="1" dirty="0" smtClean="0">
                <a:solidFill>
                  <a:schemeClr val="bg1">
                    <a:lumMod val="75000"/>
                  </a:schemeClr>
                </a:solidFill>
              </a:rPr>
              <a:t>Tom Judge, International Helicopter Safety Team</a:t>
            </a:r>
            <a:endParaRPr lang="en-US" sz="1400" i="1" dirty="0">
              <a:solidFill>
                <a:schemeClr val="bg1">
                  <a:lumMod val="75000"/>
                </a:schemeClr>
              </a:solidFill>
            </a:endParaRPr>
          </a:p>
        </p:txBody>
      </p:sp>
    </p:spTree>
    <p:extLst>
      <p:ext uri="{BB962C8B-B14F-4D97-AF65-F5344CB8AC3E}">
        <p14:creationId xmlns:p14="http://schemas.microsoft.com/office/powerpoint/2010/main" val="1434124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229600" cy="1143000"/>
          </a:xfrm>
        </p:spPr>
        <p:txBody>
          <a:bodyPr/>
          <a:lstStyle/>
          <a:p>
            <a:r>
              <a:rPr lang="en-US" sz="2800" dirty="0"/>
              <a:t>HEMS Part 135 compared to other Charter Part 135 &amp; </a:t>
            </a:r>
            <a:r>
              <a:rPr lang="en-US" sz="2800" dirty="0" smtClean="0"/>
              <a:t>121</a:t>
            </a:r>
            <a:endParaRPr lang="en-US" sz="2000" i="1" dirty="0"/>
          </a:p>
        </p:txBody>
      </p:sp>
      <p:sp>
        <p:nvSpPr>
          <p:cNvPr id="5" name="Content Placeholder 4"/>
          <p:cNvSpPr>
            <a:spLocks noGrp="1"/>
          </p:cNvSpPr>
          <p:nvPr>
            <p:ph idx="1"/>
          </p:nvPr>
        </p:nvSpPr>
        <p:spPr/>
        <p:txBody>
          <a:bodyPr>
            <a:normAutofit/>
          </a:bodyPr>
          <a:lstStyle/>
          <a:p>
            <a:r>
              <a:rPr lang="en-US" sz="2400" b="1" dirty="0" smtClean="0">
                <a:solidFill>
                  <a:schemeClr val="accent1">
                    <a:lumMod val="75000"/>
                  </a:schemeClr>
                </a:solidFill>
              </a:rPr>
              <a:t>A key element to both the pilot on the line and the Operational Control Center is the HEMS Weather Tool.</a:t>
            </a:r>
            <a:endParaRPr lang="en-US" sz="2400" b="1" dirty="0">
              <a:solidFill>
                <a:schemeClr val="accent1">
                  <a:lumMod val="75000"/>
                </a:schemeClr>
              </a:solidFill>
            </a:endParaRP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295400" y="2590800"/>
            <a:ext cx="6546269"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A2B506A-2681-490A-A747-9BFCB8852964}" type="slidenum">
              <a:rPr lang="en-US" smtClean="0"/>
              <a:t>10</a:t>
            </a:fld>
            <a:endParaRPr lang="en-US"/>
          </a:p>
        </p:txBody>
      </p:sp>
    </p:spTree>
    <p:extLst>
      <p:ext uri="{BB962C8B-B14F-4D97-AF65-F5344CB8AC3E}">
        <p14:creationId xmlns:p14="http://schemas.microsoft.com/office/powerpoint/2010/main" val="2321585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3100" dirty="0">
                <a:effectLst/>
              </a:rPr>
              <a:t>HEMS Weather Accident Statistics </a:t>
            </a:r>
            <a:r>
              <a:rPr lang="en-US" sz="3100" dirty="0" smtClean="0">
                <a:effectLst/>
              </a:rPr>
              <a:t/>
            </a:r>
            <a:br>
              <a:rPr lang="en-US" sz="3100" dirty="0" smtClean="0">
                <a:effectLst/>
              </a:rPr>
            </a:br>
            <a:r>
              <a:rPr lang="en-US" sz="3100" dirty="0">
                <a:effectLst/>
              </a:rPr>
              <a:t/>
            </a:r>
            <a:br>
              <a:rPr lang="en-US" sz="3100" dirty="0">
                <a:effectLst/>
              </a:rPr>
            </a:br>
            <a:r>
              <a:rPr lang="en-US" sz="3100" dirty="0" smtClean="0">
                <a:effectLst/>
              </a:rPr>
              <a:t>	</a:t>
            </a:r>
            <a:r>
              <a:rPr lang="en-US" sz="2000" dirty="0" smtClean="0">
                <a:effectLst/>
              </a:rPr>
              <a:t>Tom Judge</a:t>
            </a:r>
            <a:r>
              <a:rPr lang="en-US" dirty="0">
                <a:effectLst/>
              </a:rPr>
              <a:t/>
            </a:r>
            <a:br>
              <a:rPr lang="en-US" dirty="0">
                <a:effectLst/>
              </a:rPr>
            </a:br>
            <a:endParaRPr lang="en-US" dirty="0"/>
          </a:p>
        </p:txBody>
      </p:sp>
      <p:sp>
        <p:nvSpPr>
          <p:cNvPr id="4" name="Slide Number Placeholder 3"/>
          <p:cNvSpPr>
            <a:spLocks noGrp="1"/>
          </p:cNvSpPr>
          <p:nvPr>
            <p:ph type="sldNum" sz="quarter" idx="12"/>
          </p:nvPr>
        </p:nvSpPr>
        <p:spPr/>
        <p:txBody>
          <a:bodyPr/>
          <a:lstStyle/>
          <a:p>
            <a:fld id="{BA2B506A-2681-490A-A747-9BFCB8852964}" type="slidenum">
              <a:rPr lang="en-US" smtClean="0"/>
              <a:t>11</a:t>
            </a:fld>
            <a:endParaRPr lang="en-US"/>
          </a:p>
        </p:txBody>
      </p:sp>
    </p:spTree>
    <p:extLst>
      <p:ext uri="{BB962C8B-B14F-4D97-AF65-F5344CB8AC3E}">
        <p14:creationId xmlns:p14="http://schemas.microsoft.com/office/powerpoint/2010/main" val="1499540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3554" name="Rectangle 2"/>
          <p:cNvSpPr>
            <a:spLocks noGrp="1" noChangeArrowheads="1"/>
          </p:cNvSpPr>
          <p:nvPr>
            <p:ph type="title"/>
          </p:nvPr>
        </p:nvSpPr>
        <p:spPr/>
        <p:txBody>
          <a:bodyPr/>
          <a:lstStyle/>
          <a:p>
            <a:r>
              <a:rPr lang="en-US" altLang="en-US" dirty="0"/>
              <a:t>When and Why?    </a:t>
            </a:r>
            <a:r>
              <a:rPr lang="en-US" altLang="en-US" sz="3200" i="1" dirty="0" smtClean="0"/>
              <a:t>1998-2010</a:t>
            </a:r>
            <a:endParaRPr lang="en-US" altLang="en-US" sz="3200" i="1" dirty="0"/>
          </a:p>
        </p:txBody>
      </p:sp>
      <p:sp>
        <p:nvSpPr>
          <p:cNvPr id="1943555" name="Rectangle 3"/>
          <p:cNvSpPr>
            <a:spLocks noGrp="1" noChangeArrowheads="1"/>
          </p:cNvSpPr>
          <p:nvPr>
            <p:ph type="body" idx="1"/>
          </p:nvPr>
        </p:nvSpPr>
        <p:spPr>
          <a:xfrm>
            <a:off x="914402" y="1524000"/>
            <a:ext cx="7977012" cy="4648200"/>
          </a:xfrm>
        </p:spPr>
        <p:txBody>
          <a:bodyPr/>
          <a:lstStyle/>
          <a:p>
            <a:pPr>
              <a:lnSpc>
                <a:spcPct val="90000"/>
              </a:lnSpc>
            </a:pPr>
            <a:r>
              <a:rPr lang="en-US" altLang="en-US" sz="2800"/>
              <a:t>OSI-HEMS “Keyword” </a:t>
            </a:r>
          </a:p>
          <a:p>
            <a:pPr lvl="1">
              <a:lnSpc>
                <a:spcPct val="90000"/>
              </a:lnSpc>
            </a:pPr>
            <a:r>
              <a:rPr lang="en-US" altLang="en-US" sz="2800"/>
              <a:t>Human Factors: 94% </a:t>
            </a:r>
          </a:p>
          <a:p>
            <a:pPr lvl="1">
              <a:lnSpc>
                <a:spcPct val="90000"/>
              </a:lnSpc>
            </a:pPr>
            <a:r>
              <a:rPr lang="en-US" altLang="en-US" sz="2800"/>
              <a:t>Weather-related: 25%</a:t>
            </a:r>
          </a:p>
          <a:p>
            <a:pPr lvl="1">
              <a:lnSpc>
                <a:spcPct val="90000"/>
              </a:lnSpc>
            </a:pPr>
            <a:r>
              <a:rPr lang="en-US" altLang="en-US" sz="2800"/>
              <a:t>Mechanical: 24% </a:t>
            </a:r>
          </a:p>
          <a:p>
            <a:pPr lvl="1">
              <a:lnSpc>
                <a:spcPct val="90000"/>
              </a:lnSpc>
            </a:pPr>
            <a:r>
              <a:rPr lang="en-US" altLang="en-US" sz="2800"/>
              <a:t>CFIT: 21%</a:t>
            </a:r>
          </a:p>
          <a:p>
            <a:pPr lvl="1">
              <a:lnSpc>
                <a:spcPct val="90000"/>
              </a:lnSpc>
            </a:pPr>
            <a:r>
              <a:rPr lang="en-US" altLang="en-US" sz="2800"/>
              <a:t>LZ accidents (scenes): 19%</a:t>
            </a:r>
          </a:p>
          <a:p>
            <a:pPr lvl="1">
              <a:lnSpc>
                <a:spcPct val="90000"/>
              </a:lnSpc>
            </a:pPr>
            <a:r>
              <a:rPr lang="en-US" altLang="en-US" sz="2800"/>
              <a:t>Loss of Control: 19%</a:t>
            </a:r>
          </a:p>
          <a:p>
            <a:pPr lvl="1">
              <a:lnSpc>
                <a:spcPct val="90000"/>
              </a:lnSpc>
            </a:pPr>
            <a:r>
              <a:rPr lang="en-US" altLang="en-US" sz="2800"/>
              <a:t>Collision with obstacles: 17%</a:t>
            </a:r>
          </a:p>
          <a:p>
            <a:pPr lvl="1">
              <a:lnSpc>
                <a:spcPct val="90000"/>
              </a:lnSpc>
            </a:pPr>
            <a:r>
              <a:rPr lang="en-US" altLang="en-US" sz="2800"/>
              <a:t>IIMC: 15%</a:t>
            </a:r>
          </a:p>
          <a:p>
            <a:pPr>
              <a:lnSpc>
                <a:spcPct val="90000"/>
              </a:lnSpc>
            </a:pPr>
            <a:r>
              <a:rPr lang="en-US" altLang="en-US" sz="2800"/>
              <a:t>NTBS “Undetermined” – 3%</a:t>
            </a:r>
          </a:p>
          <a:p>
            <a:pPr lvl="2">
              <a:lnSpc>
                <a:spcPct val="90000"/>
              </a:lnSpc>
            </a:pPr>
            <a:endParaRPr lang="en-US" altLang="en-US" sz="2800"/>
          </a:p>
        </p:txBody>
      </p:sp>
      <p:sp>
        <p:nvSpPr>
          <p:cNvPr id="1943557" name="Text Box 5"/>
          <p:cNvSpPr txBox="1">
            <a:spLocks noChangeArrowheads="1"/>
          </p:cNvSpPr>
          <p:nvPr/>
        </p:nvSpPr>
        <p:spPr bwMode="auto">
          <a:xfrm>
            <a:off x="152400" y="6324600"/>
            <a:ext cx="5334000" cy="473015"/>
          </a:xfrm>
          <a:prstGeom prst="rect">
            <a:avLst/>
          </a:prstGeom>
          <a:noFill/>
          <a:ln>
            <a:noFill/>
          </a:ln>
          <a:effectLst/>
          <a:extLst>
            <a:ext uri="{909E8E84-426E-40DD-AFC4-6F175D3DCCD1}">
              <a14:hiddenFill xmlns:a14="http://schemas.microsoft.com/office/drawing/2010/main">
                <a:gradFill rotWithShape="0">
                  <a:gsLst>
                    <a:gs pos="0">
                      <a:srgbClr val="114FFB"/>
                    </a:gs>
                    <a:gs pos="50000">
                      <a:srgbClr val="114FFB">
                        <a:gamma/>
                        <a:shade val="20000"/>
                        <a:invGamma/>
                      </a:srgbClr>
                    </a:gs>
                    <a:gs pos="100000">
                      <a:srgbClr val="114FFB"/>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50000"/>
              </a:lnSpc>
              <a:spcBef>
                <a:spcPct val="50000"/>
              </a:spcBef>
              <a:spcAft>
                <a:spcPct val="0"/>
              </a:spcAft>
            </a:pPr>
            <a:r>
              <a:rPr lang="en-US" altLang="en-US" sz="1600" dirty="0" smtClean="0">
                <a:solidFill>
                  <a:srgbClr val="CECECE"/>
                </a:solidFill>
                <a:latin typeface="Gotham Medium" pitchFamily="2" charset="0"/>
              </a:rPr>
              <a:t> </a:t>
            </a:r>
          </a:p>
          <a:p>
            <a:pPr eaLnBrk="0" fontAlgn="base" hangingPunct="0">
              <a:lnSpc>
                <a:spcPct val="50000"/>
              </a:lnSpc>
              <a:spcBef>
                <a:spcPct val="50000"/>
              </a:spcBef>
              <a:spcAft>
                <a:spcPct val="0"/>
              </a:spcAft>
            </a:pPr>
            <a:r>
              <a:rPr lang="en-US" altLang="en-US" sz="1600" dirty="0" smtClean="0">
                <a:solidFill>
                  <a:srgbClr val="CECECE"/>
                </a:solidFill>
                <a:latin typeface="Tahoma" pitchFamily="34" charset="0"/>
                <a:cs typeface="Tahoma" pitchFamily="34" charset="0"/>
              </a:rPr>
              <a:t>Ref: Ira </a:t>
            </a:r>
            <a:r>
              <a:rPr lang="en-US" altLang="en-US" sz="1600" dirty="0" err="1" smtClean="0">
                <a:solidFill>
                  <a:srgbClr val="CECECE"/>
                </a:solidFill>
                <a:latin typeface="Tahoma" pitchFamily="34" charset="0"/>
                <a:cs typeface="Tahoma" pitchFamily="34" charset="0"/>
              </a:rPr>
              <a:t>Blumen</a:t>
            </a:r>
            <a:r>
              <a:rPr lang="en-US" altLang="en-US" sz="1600" dirty="0" smtClean="0">
                <a:solidFill>
                  <a:srgbClr val="CECECE"/>
                </a:solidFill>
                <a:latin typeface="Tahoma" pitchFamily="34" charset="0"/>
                <a:cs typeface="Tahoma" pitchFamily="34" charset="0"/>
              </a:rPr>
              <a:t> (for AMTC 2013, Virginia Beach)</a:t>
            </a:r>
          </a:p>
        </p:txBody>
      </p:sp>
      <p:pic>
        <p:nvPicPr>
          <p:cNvPr id="6" name="Picture 6" descr="1466154_78257L2_gif"/>
          <p:cNvPicPr>
            <a:picLocks noChangeAspect="1" noChangeArrowheads="1"/>
          </p:cNvPicPr>
          <p:nvPr/>
        </p:nvPicPr>
        <p:blipFill>
          <a:blip r:embed="rId3" cstate="print">
            <a:extLst>
              <a:ext uri="{28A0092B-C50C-407E-A947-70E740481C1C}">
                <a14:useLocalDpi xmlns:a14="http://schemas.microsoft.com/office/drawing/2010/main"/>
              </a:ext>
            </a:extLst>
          </a:blip>
          <a:srcRect t="12836" b="16728"/>
          <a:stretch>
            <a:fillRect/>
          </a:stretch>
        </p:blipFill>
        <p:spPr bwMode="auto">
          <a:xfrm>
            <a:off x="6197600" y="5105400"/>
            <a:ext cx="2946400" cy="13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021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33400" y="152400"/>
            <a:ext cx="7942263" cy="609600"/>
          </a:xfrm>
        </p:spPr>
        <p:txBody>
          <a:bodyPr/>
          <a:lstStyle/>
          <a:p>
            <a:pPr eaLnBrk="1" hangingPunct="1"/>
            <a:r>
              <a:rPr lang="en-US" sz="4000" b="1" dirty="0" smtClean="0">
                <a:solidFill>
                  <a:schemeClr val="bg1"/>
                </a:solidFill>
                <a:latin typeface="Garamond" pitchFamily="18" charset="0"/>
              </a:rPr>
              <a:t>Recent Fatal HEMS Accidents</a:t>
            </a:r>
          </a:p>
        </p:txBody>
      </p:sp>
      <p:sp>
        <p:nvSpPr>
          <p:cNvPr id="27651" name="Rectangle 3"/>
          <p:cNvSpPr>
            <a:spLocks noGrp="1" noChangeArrowheads="1"/>
          </p:cNvSpPr>
          <p:nvPr>
            <p:ph idx="1"/>
          </p:nvPr>
        </p:nvSpPr>
        <p:spPr>
          <a:xfrm>
            <a:off x="152400" y="914400"/>
            <a:ext cx="9829800" cy="5638800"/>
          </a:xfrm>
        </p:spPr>
        <p:txBody>
          <a:bodyPr/>
          <a:lstStyle/>
          <a:p>
            <a:pPr marL="342155" indent="-342155" eaLnBrk="1" hangingPunct="1">
              <a:lnSpc>
                <a:spcPct val="80000"/>
              </a:lnSpc>
              <a:defRPr/>
            </a:pPr>
            <a:r>
              <a:rPr lang="en-US" sz="1400" b="1" i="1" dirty="0">
                <a:solidFill>
                  <a:srgbClr val="FF0000"/>
                </a:solidFill>
                <a:latin typeface="Garamond" pitchFamily="18" charset="0"/>
              </a:rPr>
              <a:t>Whittier, AK</a:t>
            </a:r>
            <a:r>
              <a:rPr lang="en-US" sz="1400" dirty="0">
                <a:latin typeface="Garamond" pitchFamily="18" charset="0"/>
              </a:rPr>
              <a:t> </a:t>
            </a:r>
            <a:r>
              <a:rPr lang="en-US" sz="1400" dirty="0">
                <a:solidFill>
                  <a:schemeClr val="bg1"/>
                </a:solidFill>
                <a:latin typeface="Garamond" pitchFamily="18" charset="0"/>
              </a:rPr>
              <a:t>– Dec. 3, 2007 – BK117 – 4 fatal</a:t>
            </a:r>
          </a:p>
          <a:p>
            <a:pPr marL="342155" indent="-342155" eaLnBrk="1" hangingPunct="1">
              <a:lnSpc>
                <a:spcPct val="80000"/>
              </a:lnSpc>
              <a:defRPr/>
            </a:pPr>
            <a:r>
              <a:rPr lang="en-US" sz="1400" b="1" i="1" dirty="0">
                <a:solidFill>
                  <a:srgbClr val="FFCC00"/>
                </a:solidFill>
                <a:latin typeface="Garamond" pitchFamily="18" charset="0"/>
              </a:rPr>
              <a:t>Cherokee, AL</a:t>
            </a:r>
            <a:r>
              <a:rPr lang="en-US" sz="1400" dirty="0">
                <a:latin typeface="Garamond" pitchFamily="18" charset="0"/>
              </a:rPr>
              <a:t> </a:t>
            </a:r>
            <a:r>
              <a:rPr lang="en-US" sz="1400" dirty="0">
                <a:solidFill>
                  <a:schemeClr val="bg1"/>
                </a:solidFill>
                <a:latin typeface="Garamond" pitchFamily="18" charset="0"/>
              </a:rPr>
              <a:t>– Dec. 30, 2007 – </a:t>
            </a:r>
            <a:r>
              <a:rPr lang="en-US" sz="1400" b="1" dirty="0">
                <a:solidFill>
                  <a:srgbClr val="FFFF00"/>
                </a:solidFill>
                <a:latin typeface="Garamond" pitchFamily="18" charset="0"/>
              </a:rPr>
              <a:t>Bell 206 </a:t>
            </a:r>
            <a:r>
              <a:rPr lang="en-US" sz="1400" dirty="0">
                <a:solidFill>
                  <a:schemeClr val="bg1"/>
                </a:solidFill>
                <a:latin typeface="Garamond" pitchFamily="18" charset="0"/>
              </a:rPr>
              <a:t>– 3 fatal</a:t>
            </a:r>
          </a:p>
          <a:p>
            <a:pPr marL="342155" indent="-342155" eaLnBrk="1" hangingPunct="1">
              <a:lnSpc>
                <a:spcPct val="80000"/>
              </a:lnSpc>
              <a:defRPr/>
            </a:pPr>
            <a:r>
              <a:rPr lang="en-US" sz="1400" b="1" i="1" dirty="0">
                <a:solidFill>
                  <a:srgbClr val="FF0000"/>
                </a:solidFill>
                <a:latin typeface="Garamond" pitchFamily="18" charset="0"/>
              </a:rPr>
              <a:t>S. Padre Island, TX</a:t>
            </a:r>
            <a:r>
              <a:rPr lang="en-US" sz="1400" dirty="0">
                <a:solidFill>
                  <a:srgbClr val="FF0000"/>
                </a:solidFill>
                <a:latin typeface="Garamond" pitchFamily="18" charset="0"/>
              </a:rPr>
              <a:t> </a:t>
            </a:r>
            <a:r>
              <a:rPr lang="en-US" sz="1400" dirty="0">
                <a:solidFill>
                  <a:schemeClr val="bg1"/>
                </a:solidFill>
                <a:latin typeface="Garamond" pitchFamily="18" charset="0"/>
              </a:rPr>
              <a:t>– Feb. 5, 2008 – </a:t>
            </a:r>
            <a:r>
              <a:rPr lang="en-US" sz="1400" b="1" dirty="0">
                <a:solidFill>
                  <a:srgbClr val="FFFF00"/>
                </a:solidFill>
                <a:latin typeface="Garamond" pitchFamily="18" charset="0"/>
              </a:rPr>
              <a:t>AS350</a:t>
            </a:r>
            <a:r>
              <a:rPr lang="en-US" sz="1400" dirty="0">
                <a:solidFill>
                  <a:schemeClr val="bg1"/>
                </a:solidFill>
                <a:latin typeface="Garamond" pitchFamily="18" charset="0"/>
              </a:rPr>
              <a:t> – 3 fatal</a:t>
            </a:r>
          </a:p>
          <a:p>
            <a:pPr marL="342155" indent="-342155" eaLnBrk="1" hangingPunct="1">
              <a:lnSpc>
                <a:spcPct val="80000"/>
              </a:lnSpc>
              <a:defRPr/>
            </a:pPr>
            <a:r>
              <a:rPr lang="en-US" sz="1400" b="1" i="1" dirty="0">
                <a:solidFill>
                  <a:srgbClr val="FF0000"/>
                </a:solidFill>
                <a:latin typeface="Garamond" pitchFamily="18" charset="0"/>
              </a:rPr>
              <a:t>La Crosse, WI</a:t>
            </a:r>
            <a:r>
              <a:rPr lang="en-US" sz="1400" dirty="0">
                <a:solidFill>
                  <a:srgbClr val="FF0000"/>
                </a:solidFill>
                <a:latin typeface="Garamond" pitchFamily="18" charset="0"/>
              </a:rPr>
              <a:t> </a:t>
            </a:r>
            <a:r>
              <a:rPr lang="en-US" sz="1400" dirty="0">
                <a:solidFill>
                  <a:schemeClr val="bg1"/>
                </a:solidFill>
                <a:latin typeface="Garamond" pitchFamily="18" charset="0"/>
              </a:rPr>
              <a:t>– May 10, 2008 – EC135 – 3 fatal</a:t>
            </a:r>
          </a:p>
          <a:p>
            <a:pPr marL="342155" indent="-342155" eaLnBrk="1" hangingPunct="1">
              <a:lnSpc>
                <a:spcPct val="80000"/>
              </a:lnSpc>
              <a:defRPr/>
            </a:pPr>
            <a:r>
              <a:rPr lang="en-US" sz="1400" b="1" i="1" dirty="0">
                <a:solidFill>
                  <a:srgbClr val="FF0000"/>
                </a:solidFill>
                <a:latin typeface="Garamond" pitchFamily="18" charset="0"/>
              </a:rPr>
              <a:t>Huntsville, TX</a:t>
            </a:r>
            <a:r>
              <a:rPr lang="en-US" sz="1400" dirty="0">
                <a:solidFill>
                  <a:srgbClr val="FF0000"/>
                </a:solidFill>
                <a:latin typeface="Garamond" pitchFamily="18" charset="0"/>
              </a:rPr>
              <a:t> </a:t>
            </a:r>
            <a:r>
              <a:rPr lang="en-US" sz="1400" dirty="0">
                <a:solidFill>
                  <a:schemeClr val="bg1"/>
                </a:solidFill>
                <a:latin typeface="Garamond" pitchFamily="18" charset="0"/>
              </a:rPr>
              <a:t>– June 8, 2008 – </a:t>
            </a:r>
            <a:r>
              <a:rPr lang="en-US" sz="1400" b="1" dirty="0">
                <a:solidFill>
                  <a:srgbClr val="FFFF00"/>
                </a:solidFill>
                <a:latin typeface="Garamond" pitchFamily="18" charset="0"/>
              </a:rPr>
              <a:t>Bell 407 </a:t>
            </a:r>
            <a:r>
              <a:rPr lang="en-US" sz="1400" dirty="0">
                <a:solidFill>
                  <a:schemeClr val="bg1"/>
                </a:solidFill>
                <a:latin typeface="Garamond" pitchFamily="18" charset="0"/>
              </a:rPr>
              <a:t>– 4 fatal</a:t>
            </a:r>
          </a:p>
          <a:p>
            <a:pPr marL="342155" indent="-342155" eaLnBrk="1" hangingPunct="1">
              <a:lnSpc>
                <a:spcPct val="80000"/>
              </a:lnSpc>
              <a:defRPr/>
            </a:pPr>
            <a:r>
              <a:rPr lang="en-US" sz="1400" b="1" i="1" dirty="0">
                <a:solidFill>
                  <a:schemeClr val="accent1"/>
                </a:solidFill>
                <a:latin typeface="Garamond" pitchFamily="18" charset="0"/>
              </a:rPr>
              <a:t>Flagstaff, AZ</a:t>
            </a:r>
            <a:r>
              <a:rPr lang="en-US" sz="1400" dirty="0">
                <a:latin typeface="Garamond" pitchFamily="18" charset="0"/>
              </a:rPr>
              <a:t> </a:t>
            </a:r>
            <a:r>
              <a:rPr lang="en-US" sz="1400" dirty="0">
                <a:solidFill>
                  <a:schemeClr val="bg1"/>
                </a:solidFill>
                <a:latin typeface="Garamond" pitchFamily="18" charset="0"/>
              </a:rPr>
              <a:t>– June 26, 2008 – </a:t>
            </a:r>
            <a:r>
              <a:rPr lang="en-US" sz="1400" b="1" dirty="0">
                <a:solidFill>
                  <a:schemeClr val="bg1"/>
                </a:solidFill>
                <a:latin typeface="Garamond" pitchFamily="18" charset="0"/>
              </a:rPr>
              <a:t>2x</a:t>
            </a:r>
            <a:r>
              <a:rPr lang="en-US" sz="1400" dirty="0">
                <a:solidFill>
                  <a:schemeClr val="bg1"/>
                </a:solidFill>
                <a:latin typeface="Garamond" pitchFamily="18" charset="0"/>
              </a:rPr>
              <a:t> </a:t>
            </a:r>
            <a:r>
              <a:rPr lang="en-US" sz="1400" b="1" dirty="0">
                <a:solidFill>
                  <a:srgbClr val="FFFF00"/>
                </a:solidFill>
                <a:latin typeface="Garamond" pitchFamily="18" charset="0"/>
              </a:rPr>
              <a:t>Bell 407’s </a:t>
            </a:r>
            <a:r>
              <a:rPr lang="en-US" sz="1400" dirty="0">
                <a:solidFill>
                  <a:schemeClr val="bg1"/>
                </a:solidFill>
                <a:latin typeface="Garamond" pitchFamily="18" charset="0"/>
              </a:rPr>
              <a:t>– 7 fatal</a:t>
            </a:r>
          </a:p>
          <a:p>
            <a:pPr marL="342155" indent="-342155" eaLnBrk="1" hangingPunct="1">
              <a:lnSpc>
                <a:spcPct val="80000"/>
              </a:lnSpc>
              <a:defRPr/>
            </a:pPr>
            <a:r>
              <a:rPr lang="en-US" sz="1400" b="1" i="1" dirty="0">
                <a:solidFill>
                  <a:schemeClr val="accent1"/>
                </a:solidFill>
                <a:latin typeface="Garamond" pitchFamily="18" charset="0"/>
              </a:rPr>
              <a:t>Greensburg, IN</a:t>
            </a:r>
            <a:r>
              <a:rPr lang="en-US" sz="1400" dirty="0">
                <a:latin typeface="Garamond" pitchFamily="18" charset="0"/>
              </a:rPr>
              <a:t> </a:t>
            </a:r>
            <a:r>
              <a:rPr lang="en-US" sz="1400" dirty="0">
                <a:solidFill>
                  <a:schemeClr val="bg1"/>
                </a:solidFill>
                <a:latin typeface="Garamond" pitchFamily="18" charset="0"/>
              </a:rPr>
              <a:t>– Sept. 1, 2008 – </a:t>
            </a:r>
            <a:r>
              <a:rPr lang="en-US" sz="1400" b="1" dirty="0">
                <a:solidFill>
                  <a:srgbClr val="FFFF00"/>
                </a:solidFill>
                <a:latin typeface="Garamond" pitchFamily="18" charset="0"/>
              </a:rPr>
              <a:t>Bell 206 </a:t>
            </a:r>
            <a:r>
              <a:rPr lang="en-US" sz="1400" dirty="0">
                <a:solidFill>
                  <a:schemeClr val="bg1"/>
                </a:solidFill>
                <a:latin typeface="Garamond" pitchFamily="18" charset="0"/>
              </a:rPr>
              <a:t>– 3 fatal</a:t>
            </a:r>
          </a:p>
          <a:p>
            <a:pPr marL="342155" indent="-342155" eaLnBrk="1" hangingPunct="1">
              <a:lnSpc>
                <a:spcPct val="80000"/>
              </a:lnSpc>
              <a:defRPr/>
            </a:pPr>
            <a:r>
              <a:rPr lang="en-US" sz="1400" b="1" i="1" dirty="0">
                <a:solidFill>
                  <a:srgbClr val="FF0000"/>
                </a:solidFill>
                <a:latin typeface="Garamond" pitchFamily="18" charset="0"/>
              </a:rPr>
              <a:t>Forestville, MD</a:t>
            </a:r>
            <a:r>
              <a:rPr lang="en-US" sz="1400" dirty="0">
                <a:latin typeface="Garamond" pitchFamily="18" charset="0"/>
              </a:rPr>
              <a:t> </a:t>
            </a:r>
            <a:r>
              <a:rPr lang="en-US" sz="1400" dirty="0">
                <a:solidFill>
                  <a:schemeClr val="bg1"/>
                </a:solidFill>
                <a:latin typeface="Garamond" pitchFamily="18" charset="0"/>
              </a:rPr>
              <a:t>– Sept. 28, 2008 – AS365N1 – 4 fatal</a:t>
            </a:r>
          </a:p>
          <a:p>
            <a:pPr marL="342155" indent="-342155" eaLnBrk="1" hangingPunct="1">
              <a:lnSpc>
                <a:spcPct val="80000"/>
              </a:lnSpc>
              <a:defRPr/>
            </a:pPr>
            <a:r>
              <a:rPr lang="en-US" sz="1400" b="1" i="1" dirty="0">
                <a:solidFill>
                  <a:srgbClr val="FFCC00"/>
                </a:solidFill>
                <a:latin typeface="Garamond" pitchFamily="18" charset="0"/>
              </a:rPr>
              <a:t>Aurora, IL</a:t>
            </a:r>
            <a:r>
              <a:rPr lang="en-US" sz="1400" dirty="0">
                <a:latin typeface="Garamond" pitchFamily="18" charset="0"/>
              </a:rPr>
              <a:t> </a:t>
            </a:r>
            <a:r>
              <a:rPr lang="en-US" sz="1400" dirty="0">
                <a:solidFill>
                  <a:schemeClr val="bg1"/>
                </a:solidFill>
                <a:latin typeface="Garamond" pitchFamily="18" charset="0"/>
              </a:rPr>
              <a:t>– Oct. 15, 2008 – Bell 222 – 4 fatal</a:t>
            </a:r>
          </a:p>
          <a:p>
            <a:pPr marL="342155" indent="-342155" eaLnBrk="1" hangingPunct="1">
              <a:lnSpc>
                <a:spcPct val="80000"/>
              </a:lnSpc>
              <a:defRPr/>
            </a:pPr>
            <a:r>
              <a:rPr lang="en-US" sz="1400" b="1" i="1" dirty="0">
                <a:solidFill>
                  <a:srgbClr val="FF0000"/>
                </a:solidFill>
                <a:latin typeface="Garamond" pitchFamily="18" charset="0"/>
              </a:rPr>
              <a:t>Georgetown, SC</a:t>
            </a:r>
            <a:r>
              <a:rPr lang="en-US" sz="1400" dirty="0">
                <a:solidFill>
                  <a:srgbClr val="FF0000"/>
                </a:solidFill>
                <a:latin typeface="Garamond" pitchFamily="18" charset="0"/>
              </a:rPr>
              <a:t> </a:t>
            </a:r>
            <a:r>
              <a:rPr lang="en-US" sz="1400" dirty="0">
                <a:solidFill>
                  <a:schemeClr val="bg1"/>
                </a:solidFill>
                <a:latin typeface="Garamond" pitchFamily="18" charset="0"/>
              </a:rPr>
              <a:t>– Sept. 25 2009– </a:t>
            </a:r>
            <a:r>
              <a:rPr lang="en-US" sz="1400" b="1" dirty="0">
                <a:solidFill>
                  <a:srgbClr val="FFFF00"/>
                </a:solidFill>
                <a:latin typeface="Garamond" pitchFamily="18" charset="0"/>
              </a:rPr>
              <a:t>AS350</a:t>
            </a:r>
            <a:r>
              <a:rPr lang="en-US" sz="1400" dirty="0">
                <a:solidFill>
                  <a:schemeClr val="bg1"/>
                </a:solidFill>
                <a:latin typeface="Garamond" pitchFamily="18" charset="0"/>
              </a:rPr>
              <a:t> – 3 fatal</a:t>
            </a:r>
          </a:p>
          <a:p>
            <a:pPr marL="342155" indent="-342155" eaLnBrk="1" hangingPunct="1">
              <a:lnSpc>
                <a:spcPct val="80000"/>
              </a:lnSpc>
              <a:defRPr/>
            </a:pPr>
            <a:r>
              <a:rPr lang="en-US" sz="1400" b="1" i="1" dirty="0">
                <a:solidFill>
                  <a:srgbClr val="FF0000"/>
                </a:solidFill>
                <a:latin typeface="Garamond" pitchFamily="18" charset="0"/>
              </a:rPr>
              <a:t>Doyle, CA</a:t>
            </a:r>
            <a:r>
              <a:rPr lang="en-US" sz="1400" dirty="0">
                <a:solidFill>
                  <a:srgbClr val="FF0000"/>
                </a:solidFill>
                <a:latin typeface="Garamond" pitchFamily="18" charset="0"/>
              </a:rPr>
              <a:t> </a:t>
            </a:r>
            <a:r>
              <a:rPr lang="en-US" sz="1400" dirty="0">
                <a:solidFill>
                  <a:schemeClr val="bg1"/>
                </a:solidFill>
                <a:latin typeface="Garamond" pitchFamily="18" charset="0"/>
              </a:rPr>
              <a:t>– Nov. 14, 2009 – </a:t>
            </a:r>
            <a:r>
              <a:rPr lang="en-US" sz="1400" b="1" dirty="0">
                <a:solidFill>
                  <a:srgbClr val="FFFF00"/>
                </a:solidFill>
                <a:latin typeface="Garamond" pitchFamily="18" charset="0"/>
              </a:rPr>
              <a:t>AS350</a:t>
            </a:r>
            <a:r>
              <a:rPr lang="en-US" sz="1400" dirty="0">
                <a:solidFill>
                  <a:schemeClr val="bg1"/>
                </a:solidFill>
                <a:latin typeface="Garamond" pitchFamily="18" charset="0"/>
              </a:rPr>
              <a:t> – 3 fatal</a:t>
            </a:r>
          </a:p>
          <a:p>
            <a:pPr marL="342155" indent="-342155" eaLnBrk="1" hangingPunct="1">
              <a:lnSpc>
                <a:spcPct val="80000"/>
              </a:lnSpc>
              <a:defRPr/>
            </a:pPr>
            <a:r>
              <a:rPr lang="en-US" sz="1400" b="1" dirty="0">
                <a:solidFill>
                  <a:srgbClr val="FFCC00"/>
                </a:solidFill>
                <a:latin typeface="Garamond" pitchFamily="18" charset="0"/>
              </a:rPr>
              <a:t>El Paso, TX </a:t>
            </a:r>
            <a:r>
              <a:rPr lang="en-US" sz="1400" dirty="0">
                <a:solidFill>
                  <a:schemeClr val="bg1"/>
                </a:solidFill>
                <a:latin typeface="Garamond" pitchFamily="18" charset="0"/>
              </a:rPr>
              <a:t>-</a:t>
            </a:r>
            <a:r>
              <a:rPr lang="en-US" sz="1400" dirty="0">
                <a:solidFill>
                  <a:srgbClr val="FFCC00"/>
                </a:solidFill>
                <a:latin typeface="Garamond" pitchFamily="18" charset="0"/>
              </a:rPr>
              <a:t>-</a:t>
            </a:r>
            <a:r>
              <a:rPr lang="en-US" sz="1400" dirty="0">
                <a:solidFill>
                  <a:schemeClr val="bg1"/>
                </a:solidFill>
                <a:latin typeface="Garamond" pitchFamily="18" charset="0"/>
              </a:rPr>
              <a:t>Feb. 6, 2010 -- </a:t>
            </a:r>
            <a:r>
              <a:rPr lang="en-US" sz="1400" b="1" dirty="0">
                <a:solidFill>
                  <a:srgbClr val="FFFF00"/>
                </a:solidFill>
                <a:latin typeface="Garamond" pitchFamily="18" charset="0"/>
              </a:rPr>
              <a:t>AS350</a:t>
            </a:r>
            <a:r>
              <a:rPr lang="en-US" sz="1400" dirty="0">
                <a:solidFill>
                  <a:schemeClr val="bg1"/>
                </a:solidFill>
                <a:latin typeface="Garamond" pitchFamily="18" charset="0"/>
              </a:rPr>
              <a:t> – 3 fatal</a:t>
            </a:r>
          </a:p>
          <a:p>
            <a:pPr marL="342155" indent="-342155" eaLnBrk="1" hangingPunct="1">
              <a:lnSpc>
                <a:spcPct val="80000"/>
              </a:lnSpc>
              <a:defRPr/>
            </a:pPr>
            <a:r>
              <a:rPr lang="en-US" sz="1400" b="1" i="1" dirty="0">
                <a:solidFill>
                  <a:srgbClr val="FF0000"/>
                </a:solidFill>
                <a:latin typeface="Garamond" pitchFamily="18" charset="0"/>
              </a:rPr>
              <a:t>Brownsville, TN</a:t>
            </a:r>
            <a:r>
              <a:rPr lang="en-US" sz="1400" dirty="0">
                <a:solidFill>
                  <a:srgbClr val="CC0000"/>
                </a:solidFill>
                <a:latin typeface="Garamond" pitchFamily="18" charset="0"/>
              </a:rPr>
              <a:t>,</a:t>
            </a:r>
            <a:r>
              <a:rPr lang="en-US" sz="1400" dirty="0">
                <a:latin typeface="Garamond" pitchFamily="18" charset="0"/>
              </a:rPr>
              <a:t> </a:t>
            </a:r>
            <a:r>
              <a:rPr lang="en-US" sz="1400" dirty="0">
                <a:solidFill>
                  <a:schemeClr val="bg1"/>
                </a:solidFill>
                <a:latin typeface="Garamond" pitchFamily="18" charset="0"/>
              </a:rPr>
              <a:t>- 26 March 2010, </a:t>
            </a:r>
            <a:r>
              <a:rPr lang="en-US" sz="1400" b="1" dirty="0">
                <a:solidFill>
                  <a:srgbClr val="FFFF00"/>
                </a:solidFill>
                <a:latin typeface="Garamond" pitchFamily="18" charset="0"/>
              </a:rPr>
              <a:t>AS350 </a:t>
            </a:r>
            <a:r>
              <a:rPr lang="en-US" sz="1400" dirty="0">
                <a:solidFill>
                  <a:schemeClr val="bg1"/>
                </a:solidFill>
                <a:latin typeface="Garamond" pitchFamily="18" charset="0"/>
              </a:rPr>
              <a:t>– 3 fatal </a:t>
            </a:r>
          </a:p>
          <a:p>
            <a:pPr marL="342155" indent="-342155" eaLnBrk="1" hangingPunct="1">
              <a:lnSpc>
                <a:spcPct val="80000"/>
              </a:lnSpc>
              <a:defRPr/>
            </a:pPr>
            <a:r>
              <a:rPr lang="en-US" sz="1400" b="1" dirty="0">
                <a:solidFill>
                  <a:schemeClr val="accent1"/>
                </a:solidFill>
                <a:latin typeface="Garamond" pitchFamily="18" charset="0"/>
              </a:rPr>
              <a:t>Midlothian, TX</a:t>
            </a:r>
            <a:r>
              <a:rPr lang="en-US" sz="1400" dirty="0">
                <a:solidFill>
                  <a:schemeClr val="bg1"/>
                </a:solidFill>
                <a:latin typeface="Garamond" pitchFamily="18" charset="0"/>
              </a:rPr>
              <a:t>– 5 June 2010—Bell 222 – 2 fatal </a:t>
            </a:r>
          </a:p>
          <a:p>
            <a:pPr marL="342155" indent="-342155" eaLnBrk="1" hangingPunct="1">
              <a:lnSpc>
                <a:spcPct val="80000"/>
              </a:lnSpc>
              <a:defRPr/>
            </a:pPr>
            <a:r>
              <a:rPr lang="en-US" sz="1400" b="1" dirty="0">
                <a:solidFill>
                  <a:srgbClr val="FFCC00"/>
                </a:solidFill>
                <a:latin typeface="Garamond" pitchFamily="18" charset="0"/>
              </a:rPr>
              <a:t>Kingfisher, OK– </a:t>
            </a:r>
            <a:r>
              <a:rPr lang="en-US" sz="1400" dirty="0">
                <a:solidFill>
                  <a:schemeClr val="bg1"/>
                </a:solidFill>
                <a:latin typeface="Garamond" pitchFamily="18" charset="0"/>
              </a:rPr>
              <a:t>22 July, 2010---</a:t>
            </a:r>
            <a:r>
              <a:rPr lang="en-US" sz="1400" b="1" dirty="0">
                <a:solidFill>
                  <a:srgbClr val="FFFF00"/>
                </a:solidFill>
                <a:latin typeface="Garamond" pitchFamily="18" charset="0"/>
              </a:rPr>
              <a:t>AS350</a:t>
            </a:r>
            <a:r>
              <a:rPr lang="en-US" sz="1400" dirty="0">
                <a:solidFill>
                  <a:schemeClr val="bg1"/>
                </a:solidFill>
                <a:latin typeface="Garamond" pitchFamily="18" charset="0"/>
              </a:rPr>
              <a:t>– 2 fatal</a:t>
            </a:r>
          </a:p>
          <a:p>
            <a:pPr marL="342155" indent="-342155" eaLnBrk="1" hangingPunct="1">
              <a:lnSpc>
                <a:spcPct val="80000"/>
              </a:lnSpc>
              <a:defRPr/>
            </a:pPr>
            <a:r>
              <a:rPr lang="en-US" sz="1400" b="1" dirty="0">
                <a:solidFill>
                  <a:schemeClr val="accent1"/>
                </a:solidFill>
                <a:latin typeface="Garamond" pitchFamily="18" charset="0"/>
              </a:rPr>
              <a:t>Tucson, AZ— </a:t>
            </a:r>
            <a:r>
              <a:rPr lang="en-US" sz="1400" dirty="0">
                <a:solidFill>
                  <a:schemeClr val="bg1"/>
                </a:solidFill>
                <a:latin typeface="Garamond" pitchFamily="18" charset="0"/>
              </a:rPr>
              <a:t>28 July, 2010—</a:t>
            </a:r>
            <a:r>
              <a:rPr lang="en-US" sz="1400" b="1" dirty="0">
                <a:solidFill>
                  <a:srgbClr val="FFFF00"/>
                </a:solidFill>
                <a:latin typeface="Garamond" pitchFamily="18" charset="0"/>
              </a:rPr>
              <a:t>AS350</a:t>
            </a:r>
            <a:r>
              <a:rPr lang="en-US" sz="1400" dirty="0">
                <a:solidFill>
                  <a:schemeClr val="bg1"/>
                </a:solidFill>
                <a:latin typeface="Garamond" pitchFamily="18" charset="0"/>
              </a:rPr>
              <a:t>—3 fatal </a:t>
            </a:r>
          </a:p>
          <a:p>
            <a:pPr marL="342155" indent="-342155" eaLnBrk="1" hangingPunct="1">
              <a:lnSpc>
                <a:spcPct val="80000"/>
              </a:lnSpc>
              <a:defRPr/>
            </a:pPr>
            <a:r>
              <a:rPr lang="en-US" sz="1400" b="1" dirty="0">
                <a:solidFill>
                  <a:srgbClr val="FFCC00"/>
                </a:solidFill>
                <a:latin typeface="Garamond" pitchFamily="18" charset="0"/>
              </a:rPr>
              <a:t>Scotland, AR– </a:t>
            </a:r>
            <a:r>
              <a:rPr lang="en-US" sz="1400" dirty="0">
                <a:solidFill>
                  <a:schemeClr val="bg1"/>
                </a:solidFill>
                <a:latin typeface="Garamond" pitchFamily="18" charset="0"/>
              </a:rPr>
              <a:t>31 August, 2010-  </a:t>
            </a:r>
            <a:r>
              <a:rPr lang="en-US" sz="1400" b="1" dirty="0">
                <a:solidFill>
                  <a:srgbClr val="FFFF00"/>
                </a:solidFill>
                <a:latin typeface="Garamond" pitchFamily="18" charset="0"/>
              </a:rPr>
              <a:t>Bell 206</a:t>
            </a:r>
            <a:r>
              <a:rPr lang="en-US" sz="1400" dirty="0">
                <a:solidFill>
                  <a:schemeClr val="bg1"/>
                </a:solidFill>
                <a:latin typeface="Garamond" pitchFamily="18" charset="0"/>
              </a:rPr>
              <a:t>– 3 </a:t>
            </a:r>
            <a:r>
              <a:rPr lang="en-US" sz="1400" dirty="0" smtClean="0">
                <a:solidFill>
                  <a:schemeClr val="bg1"/>
                </a:solidFill>
                <a:latin typeface="Garamond" pitchFamily="18" charset="0"/>
              </a:rPr>
              <a:t>fatal</a:t>
            </a:r>
          </a:p>
          <a:p>
            <a:pPr marL="342155" indent="-342155" eaLnBrk="1" hangingPunct="1">
              <a:lnSpc>
                <a:spcPct val="80000"/>
              </a:lnSpc>
              <a:defRPr/>
            </a:pPr>
            <a:r>
              <a:rPr lang="en-US" sz="1400" b="1" dirty="0">
                <a:solidFill>
                  <a:schemeClr val="accent1">
                    <a:lumMod val="90000"/>
                  </a:schemeClr>
                </a:solidFill>
                <a:latin typeface="Garamond" pitchFamily="18" charset="0"/>
              </a:rPr>
              <a:t>Kearney, MO </a:t>
            </a:r>
            <a:r>
              <a:rPr lang="en-US" sz="1400" dirty="0">
                <a:solidFill>
                  <a:schemeClr val="bg1"/>
                </a:solidFill>
                <a:latin typeface="Garamond" pitchFamily="18" charset="0"/>
              </a:rPr>
              <a:t>–26 August, 2011– </a:t>
            </a:r>
            <a:r>
              <a:rPr lang="en-US" sz="1400" b="1" dirty="0">
                <a:solidFill>
                  <a:srgbClr val="FFFF00"/>
                </a:solidFill>
                <a:latin typeface="Garamond" pitchFamily="18" charset="0"/>
              </a:rPr>
              <a:t>AS350</a:t>
            </a:r>
            <a:r>
              <a:rPr lang="en-US" sz="1400" dirty="0">
                <a:solidFill>
                  <a:schemeClr val="bg1"/>
                </a:solidFill>
                <a:latin typeface="Garamond" pitchFamily="18" charset="0"/>
              </a:rPr>
              <a:t>--- 4 fatal</a:t>
            </a:r>
          </a:p>
          <a:p>
            <a:pPr marL="342155" indent="-342155" eaLnBrk="1" hangingPunct="1">
              <a:lnSpc>
                <a:spcPct val="80000"/>
              </a:lnSpc>
              <a:defRPr/>
            </a:pPr>
            <a:r>
              <a:rPr lang="en-US" sz="1400" b="1" i="1" dirty="0">
                <a:solidFill>
                  <a:srgbClr val="FF0000"/>
                </a:solidFill>
                <a:latin typeface="Garamond" pitchFamily="18" charset="0"/>
              </a:rPr>
              <a:t>Greenville Springs, FL</a:t>
            </a:r>
            <a:r>
              <a:rPr lang="en-US" sz="1400" dirty="0">
                <a:solidFill>
                  <a:schemeClr val="bg1"/>
                </a:solidFill>
                <a:latin typeface="Garamond" pitchFamily="18" charset="0"/>
              </a:rPr>
              <a:t>– 26 December 2011— </a:t>
            </a:r>
            <a:r>
              <a:rPr lang="en-US" sz="1400" b="1" dirty="0">
                <a:solidFill>
                  <a:srgbClr val="FFFF00"/>
                </a:solidFill>
                <a:latin typeface="Garamond" pitchFamily="18" charset="0"/>
              </a:rPr>
              <a:t>Bell 206 </a:t>
            </a:r>
            <a:r>
              <a:rPr lang="en-US" sz="1400" dirty="0">
                <a:solidFill>
                  <a:schemeClr val="bg1"/>
                </a:solidFill>
                <a:latin typeface="Garamond" pitchFamily="18" charset="0"/>
              </a:rPr>
              <a:t>—3 fatal </a:t>
            </a:r>
          </a:p>
          <a:p>
            <a:pPr marL="342155" indent="-342155" eaLnBrk="1" hangingPunct="1">
              <a:lnSpc>
                <a:spcPct val="80000"/>
              </a:lnSpc>
              <a:defRPr/>
            </a:pPr>
            <a:r>
              <a:rPr lang="en-US" sz="1400" b="1" i="1" dirty="0">
                <a:solidFill>
                  <a:srgbClr val="FF0000"/>
                </a:solidFill>
                <a:latin typeface="Garamond" pitchFamily="18" charset="0"/>
              </a:rPr>
              <a:t>Rochelle,  IL</a:t>
            </a:r>
            <a:r>
              <a:rPr lang="en-US" sz="1400" dirty="0">
                <a:solidFill>
                  <a:schemeClr val="bg1"/>
                </a:solidFill>
                <a:latin typeface="Garamond" pitchFamily="18" charset="0"/>
              </a:rPr>
              <a:t>– 11 December 2012--  BK117– 3 fatal</a:t>
            </a:r>
          </a:p>
          <a:p>
            <a:pPr marL="342155" indent="-342155" eaLnBrk="1" hangingPunct="1">
              <a:lnSpc>
                <a:spcPct val="80000"/>
              </a:lnSpc>
              <a:defRPr/>
            </a:pPr>
            <a:r>
              <a:rPr lang="en-US" sz="1400" b="1" i="1" dirty="0">
                <a:solidFill>
                  <a:srgbClr val="FFC000"/>
                </a:solidFill>
                <a:latin typeface="Garamond" pitchFamily="18" charset="0"/>
              </a:rPr>
              <a:t>Cerro Gordo </a:t>
            </a:r>
            <a:r>
              <a:rPr lang="en-US" sz="1400" b="1" i="1" dirty="0" err="1">
                <a:solidFill>
                  <a:srgbClr val="FFC000"/>
                </a:solidFill>
                <a:latin typeface="Garamond" pitchFamily="18" charset="0"/>
              </a:rPr>
              <a:t>Cty</a:t>
            </a:r>
            <a:r>
              <a:rPr lang="en-US" sz="1400" b="1" i="1" dirty="0">
                <a:solidFill>
                  <a:srgbClr val="FFC000"/>
                </a:solidFill>
                <a:latin typeface="Garamond" pitchFamily="18" charset="0"/>
              </a:rPr>
              <a:t>, IA</a:t>
            </a:r>
            <a:r>
              <a:rPr lang="en-US" sz="1400" dirty="0">
                <a:solidFill>
                  <a:schemeClr val="bg1"/>
                </a:solidFill>
                <a:latin typeface="Garamond" pitchFamily="18" charset="0"/>
              </a:rPr>
              <a:t>, 3 January 2013, </a:t>
            </a:r>
            <a:r>
              <a:rPr lang="en-US" sz="1400" b="1" dirty="0">
                <a:solidFill>
                  <a:srgbClr val="FFFF00"/>
                </a:solidFill>
                <a:latin typeface="Garamond" pitchFamily="18" charset="0"/>
              </a:rPr>
              <a:t>B407</a:t>
            </a:r>
            <a:r>
              <a:rPr lang="en-US" sz="1400" dirty="0">
                <a:solidFill>
                  <a:schemeClr val="bg1"/>
                </a:solidFill>
                <a:latin typeface="Garamond" pitchFamily="18" charset="0"/>
              </a:rPr>
              <a:t>- 3 fatal</a:t>
            </a:r>
          </a:p>
          <a:p>
            <a:pPr marL="342155" indent="-342155" eaLnBrk="1" hangingPunct="1">
              <a:lnSpc>
                <a:spcPct val="80000"/>
              </a:lnSpc>
              <a:defRPr/>
            </a:pPr>
            <a:r>
              <a:rPr lang="en-US" sz="1400" b="1" i="1" dirty="0">
                <a:solidFill>
                  <a:srgbClr val="FFCC00"/>
                </a:solidFill>
                <a:latin typeface="Garamond" pitchFamily="18" charset="0"/>
              </a:rPr>
              <a:t>Oklahoma City, Ok</a:t>
            </a:r>
            <a:r>
              <a:rPr lang="en-US" sz="1400" b="1" i="1" dirty="0">
                <a:solidFill>
                  <a:srgbClr val="FF0000"/>
                </a:solidFill>
                <a:latin typeface="Garamond" pitchFamily="18" charset="0"/>
              </a:rPr>
              <a:t>. </a:t>
            </a:r>
            <a:r>
              <a:rPr lang="en-US" sz="1400" dirty="0">
                <a:solidFill>
                  <a:schemeClr val="bg1"/>
                </a:solidFill>
                <a:latin typeface="Garamond" pitchFamily="18" charset="0"/>
              </a:rPr>
              <a:t>25</a:t>
            </a:r>
            <a:r>
              <a:rPr lang="en-US" sz="1400" b="1" i="1" dirty="0">
                <a:solidFill>
                  <a:schemeClr val="bg1"/>
                </a:solidFill>
                <a:latin typeface="Garamond" pitchFamily="18" charset="0"/>
              </a:rPr>
              <a:t> </a:t>
            </a:r>
            <a:r>
              <a:rPr lang="en-US" sz="1400" dirty="0">
                <a:solidFill>
                  <a:schemeClr val="bg1"/>
                </a:solidFill>
                <a:latin typeface="Garamond" pitchFamily="18" charset="0"/>
              </a:rPr>
              <a:t> February 2013, </a:t>
            </a:r>
            <a:r>
              <a:rPr lang="en-US" sz="1400" b="1" dirty="0">
                <a:solidFill>
                  <a:srgbClr val="FFFF00"/>
                </a:solidFill>
                <a:latin typeface="Garamond" pitchFamily="18" charset="0"/>
              </a:rPr>
              <a:t>AS350</a:t>
            </a:r>
            <a:r>
              <a:rPr lang="en-US" sz="1400" dirty="0">
                <a:solidFill>
                  <a:schemeClr val="bg1"/>
                </a:solidFill>
                <a:latin typeface="Garamond" pitchFamily="18" charset="0"/>
              </a:rPr>
              <a:t>- 2 fatal</a:t>
            </a:r>
          </a:p>
          <a:p>
            <a:pPr marL="342155" indent="-342155" eaLnBrk="1" hangingPunct="1">
              <a:lnSpc>
                <a:spcPct val="80000"/>
              </a:lnSpc>
              <a:defRPr/>
            </a:pPr>
            <a:r>
              <a:rPr lang="en-US" sz="1400" b="1" i="1" dirty="0">
                <a:solidFill>
                  <a:srgbClr val="FF0000"/>
                </a:solidFill>
                <a:latin typeface="Garamond" pitchFamily="18" charset="0"/>
              </a:rPr>
              <a:t>Manchester, KY</a:t>
            </a:r>
            <a:r>
              <a:rPr lang="en-US" sz="1400" b="1" dirty="0">
                <a:solidFill>
                  <a:schemeClr val="bg1"/>
                </a:solidFill>
                <a:latin typeface="Garamond" pitchFamily="18" charset="0"/>
              </a:rPr>
              <a:t>,  </a:t>
            </a:r>
            <a:r>
              <a:rPr lang="en-US" sz="1400" dirty="0">
                <a:solidFill>
                  <a:schemeClr val="bg1"/>
                </a:solidFill>
                <a:latin typeface="Garamond" pitchFamily="18" charset="0"/>
              </a:rPr>
              <a:t>6 June 2013</a:t>
            </a:r>
            <a:r>
              <a:rPr lang="en-US" sz="1400" b="1" dirty="0">
                <a:solidFill>
                  <a:schemeClr val="bg1"/>
                </a:solidFill>
                <a:latin typeface="Garamond" pitchFamily="18" charset="0"/>
              </a:rPr>
              <a:t>, </a:t>
            </a:r>
            <a:r>
              <a:rPr lang="en-US" sz="1400" b="1" dirty="0">
                <a:solidFill>
                  <a:srgbClr val="FFFF00"/>
                </a:solidFill>
                <a:latin typeface="Garamond" pitchFamily="18" charset="0"/>
              </a:rPr>
              <a:t>B206</a:t>
            </a:r>
            <a:r>
              <a:rPr lang="en-US" sz="1400" b="1" dirty="0">
                <a:solidFill>
                  <a:schemeClr val="bg1"/>
                </a:solidFill>
                <a:latin typeface="Garamond" pitchFamily="18" charset="0"/>
              </a:rPr>
              <a:t>- 3 fatal</a:t>
            </a:r>
          </a:p>
          <a:p>
            <a:pPr marL="342155" indent="-342155" eaLnBrk="1" hangingPunct="1">
              <a:lnSpc>
                <a:spcPct val="80000"/>
              </a:lnSpc>
              <a:defRPr/>
            </a:pPr>
            <a:r>
              <a:rPr lang="en-US" sz="1400" b="1" i="1" dirty="0">
                <a:solidFill>
                  <a:srgbClr val="FFC000"/>
                </a:solidFill>
                <a:latin typeface="Garamond" pitchFamily="18" charset="0"/>
              </a:rPr>
              <a:t>Talihina, OK</a:t>
            </a:r>
            <a:r>
              <a:rPr lang="en-US" sz="1400" b="1" dirty="0">
                <a:solidFill>
                  <a:schemeClr val="bg1"/>
                </a:solidFill>
                <a:latin typeface="Garamond" pitchFamily="18" charset="0"/>
              </a:rPr>
              <a:t>, </a:t>
            </a:r>
            <a:r>
              <a:rPr lang="en-US" sz="1400" dirty="0">
                <a:solidFill>
                  <a:schemeClr val="bg1"/>
                </a:solidFill>
                <a:latin typeface="Garamond" pitchFamily="18" charset="0"/>
              </a:rPr>
              <a:t>11 June 2013</a:t>
            </a:r>
            <a:r>
              <a:rPr lang="en-US" sz="1400" b="1" dirty="0">
                <a:solidFill>
                  <a:schemeClr val="bg1"/>
                </a:solidFill>
                <a:latin typeface="Garamond" pitchFamily="18" charset="0"/>
              </a:rPr>
              <a:t>, </a:t>
            </a:r>
            <a:r>
              <a:rPr lang="en-US" sz="1400" b="1" dirty="0">
                <a:solidFill>
                  <a:srgbClr val="FFFF00"/>
                </a:solidFill>
                <a:latin typeface="Garamond" pitchFamily="18" charset="0"/>
              </a:rPr>
              <a:t>AS350</a:t>
            </a:r>
            <a:r>
              <a:rPr lang="en-US" sz="1400" b="1" dirty="0">
                <a:solidFill>
                  <a:schemeClr val="bg1"/>
                </a:solidFill>
                <a:latin typeface="Garamond" pitchFamily="18" charset="0"/>
              </a:rPr>
              <a:t>– 1 fatal, 2 critical, 1 </a:t>
            </a:r>
            <a:r>
              <a:rPr lang="en-US" sz="1400" b="1" dirty="0" smtClean="0">
                <a:solidFill>
                  <a:schemeClr val="bg1"/>
                </a:solidFill>
                <a:latin typeface="Garamond" pitchFamily="18" charset="0"/>
              </a:rPr>
              <a:t>injured</a:t>
            </a:r>
          </a:p>
          <a:p>
            <a:pPr marL="342155" indent="-342155" eaLnBrk="1" hangingPunct="1">
              <a:lnSpc>
                <a:spcPct val="80000"/>
              </a:lnSpc>
              <a:defRPr/>
            </a:pPr>
            <a:r>
              <a:rPr lang="en-US" sz="1400" b="1" i="1" dirty="0" smtClean="0">
                <a:solidFill>
                  <a:srgbClr val="FFC000"/>
                </a:solidFill>
                <a:latin typeface="Garamond" pitchFamily="18" charset="0"/>
              </a:rPr>
              <a:t>Somerville TN</a:t>
            </a:r>
            <a:r>
              <a:rPr lang="en-US" sz="1400" b="1" dirty="0" smtClean="0">
                <a:solidFill>
                  <a:srgbClr val="FFC000"/>
                </a:solidFill>
                <a:latin typeface="Garamond" pitchFamily="18" charset="0"/>
              </a:rPr>
              <a:t>,</a:t>
            </a:r>
            <a:r>
              <a:rPr lang="en-US" sz="1400" b="1" dirty="0" smtClean="0">
                <a:solidFill>
                  <a:schemeClr val="bg1"/>
                </a:solidFill>
                <a:latin typeface="Garamond" pitchFamily="18" charset="0"/>
              </a:rPr>
              <a:t> 22 Oct. 2013 </a:t>
            </a:r>
            <a:r>
              <a:rPr lang="en-US" sz="1400" b="1" dirty="0" smtClean="0">
                <a:solidFill>
                  <a:srgbClr val="FFFF00"/>
                </a:solidFill>
                <a:latin typeface="Garamond" pitchFamily="18" charset="0"/>
              </a:rPr>
              <a:t>AS350</a:t>
            </a:r>
            <a:r>
              <a:rPr lang="en-US" sz="1400" b="1" dirty="0" smtClean="0">
                <a:solidFill>
                  <a:schemeClr val="bg1"/>
                </a:solidFill>
                <a:latin typeface="Garamond" pitchFamily="18" charset="0"/>
              </a:rPr>
              <a:t>– 3 fatal</a:t>
            </a:r>
            <a:endParaRPr lang="en-US" sz="2000" dirty="0" smtClean="0">
              <a:solidFill>
                <a:schemeClr val="bg1"/>
              </a:solidFill>
              <a:latin typeface="Garamond" pitchFamily="18" charset="0"/>
            </a:endParaRPr>
          </a:p>
          <a:p>
            <a:pPr marL="342155" indent="-342155" eaLnBrk="1" hangingPunct="1">
              <a:lnSpc>
                <a:spcPct val="80000"/>
              </a:lnSpc>
              <a:buFontTx/>
              <a:buNone/>
              <a:defRPr/>
            </a:pPr>
            <a:r>
              <a:rPr lang="en-US" sz="900" dirty="0" smtClean="0"/>
              <a:t>_______________________________________________</a:t>
            </a:r>
            <a:endParaRPr lang="en-US" sz="900" dirty="0"/>
          </a:p>
          <a:p>
            <a:pPr marL="342155" indent="-342155" eaLnBrk="1" hangingPunct="1">
              <a:lnSpc>
                <a:spcPct val="80000"/>
              </a:lnSpc>
              <a:buFontTx/>
              <a:buNone/>
              <a:defRPr/>
            </a:pPr>
            <a:r>
              <a:rPr lang="en-US" sz="1400" dirty="0" smtClean="0">
                <a:solidFill>
                  <a:schemeClr val="accent1"/>
                </a:solidFill>
                <a:latin typeface="Calibri" pitchFamily="34" charset="0"/>
              </a:rPr>
              <a:t>Blue</a:t>
            </a:r>
            <a:r>
              <a:rPr lang="en-US" sz="1400" dirty="0">
                <a:solidFill>
                  <a:schemeClr val="accent1"/>
                </a:solidFill>
                <a:latin typeface="Calibri" pitchFamily="34" charset="0"/>
              </a:rPr>
              <a:t>= day </a:t>
            </a:r>
            <a:r>
              <a:rPr lang="en-US" sz="1400" dirty="0" smtClean="0">
                <a:solidFill>
                  <a:schemeClr val="accent1"/>
                </a:solidFill>
                <a:latin typeface="Calibri" pitchFamily="34" charset="0"/>
              </a:rPr>
              <a:t>time., </a:t>
            </a:r>
            <a:r>
              <a:rPr lang="en-US" sz="1400" dirty="0" smtClean="0">
                <a:solidFill>
                  <a:srgbClr val="FFCC00"/>
                </a:solidFill>
                <a:latin typeface="Calibri" pitchFamily="34" charset="0"/>
              </a:rPr>
              <a:t>Orange </a:t>
            </a:r>
            <a:r>
              <a:rPr lang="en-US" sz="1400" dirty="0">
                <a:solidFill>
                  <a:srgbClr val="FFCC00"/>
                </a:solidFill>
                <a:latin typeface="Calibri" pitchFamily="34" charset="0"/>
              </a:rPr>
              <a:t>= night, clear </a:t>
            </a:r>
            <a:r>
              <a:rPr lang="en-US" sz="1400" dirty="0" smtClean="0">
                <a:solidFill>
                  <a:srgbClr val="FFCC00"/>
                </a:solidFill>
                <a:latin typeface="Calibri" pitchFamily="34" charset="0"/>
              </a:rPr>
              <a:t>conditions      </a:t>
            </a:r>
            <a:r>
              <a:rPr lang="en-US" sz="1400" dirty="0" smtClean="0">
                <a:solidFill>
                  <a:srgbClr val="FF0000"/>
                </a:solidFill>
                <a:latin typeface="Calibri" pitchFamily="34" charset="0"/>
              </a:rPr>
              <a:t>Red </a:t>
            </a:r>
            <a:r>
              <a:rPr lang="en-US" sz="1400" dirty="0">
                <a:solidFill>
                  <a:srgbClr val="FF0000"/>
                </a:solidFill>
                <a:latin typeface="Calibri" pitchFamily="34" charset="0"/>
              </a:rPr>
              <a:t>= night, marginal weather, low visibility</a:t>
            </a:r>
            <a:r>
              <a:rPr lang="en-US" sz="1400" dirty="0">
                <a:solidFill>
                  <a:srgbClr val="CC0000"/>
                </a:solidFill>
                <a:latin typeface="Calibri" pitchFamily="34" charset="0"/>
              </a:rPr>
              <a:t>. </a:t>
            </a:r>
            <a:endParaRPr lang="en-US" sz="1400" dirty="0" smtClean="0">
              <a:solidFill>
                <a:srgbClr val="CC0000"/>
              </a:solidFill>
              <a:latin typeface="Calibri" pitchFamily="34" charset="0"/>
            </a:endParaRPr>
          </a:p>
          <a:p>
            <a:pPr marL="342155" indent="-342155" eaLnBrk="1" hangingPunct="1">
              <a:lnSpc>
                <a:spcPct val="80000"/>
              </a:lnSpc>
              <a:buFontTx/>
              <a:buNone/>
              <a:defRPr/>
            </a:pPr>
            <a:r>
              <a:rPr lang="en-US" sz="1400" dirty="0" smtClean="0">
                <a:solidFill>
                  <a:srgbClr val="FFFFFF"/>
                </a:solidFill>
                <a:latin typeface="Calibri" pitchFamily="34" charset="0"/>
              </a:rPr>
              <a:t>With </a:t>
            </a:r>
            <a:r>
              <a:rPr lang="en-US" sz="1400" dirty="0">
                <a:solidFill>
                  <a:srgbClr val="FFFFFF"/>
                </a:solidFill>
                <a:latin typeface="Calibri" pitchFamily="34" charset="0"/>
              </a:rPr>
              <a:t>exception of MSP Trooper 2 crash (Forestville, MD) all aircraft operating VFR. </a:t>
            </a:r>
            <a:endParaRPr lang="en-US" sz="1400" dirty="0">
              <a:solidFill>
                <a:srgbClr val="FFFFFF"/>
              </a:solidFill>
            </a:endParaRPr>
          </a:p>
        </p:txBody>
      </p:sp>
      <p:sp>
        <p:nvSpPr>
          <p:cNvPr id="2" name="Slide Number Placeholder 1"/>
          <p:cNvSpPr>
            <a:spLocks noGrp="1"/>
          </p:cNvSpPr>
          <p:nvPr>
            <p:ph type="sldNum" sz="quarter" idx="12"/>
          </p:nvPr>
        </p:nvSpPr>
        <p:spPr/>
        <p:txBody>
          <a:bodyPr/>
          <a:lstStyle/>
          <a:p>
            <a:pPr>
              <a:defRPr/>
            </a:pPr>
            <a:fld id="{072F4C3A-AD2E-4763-A664-691669600477}" type="slidenum">
              <a:rPr lang="en-US" smtClean="0"/>
              <a:pPr>
                <a:defRPr/>
              </a:pPr>
              <a:t>13</a:t>
            </a:fld>
            <a:endParaRPr lang="en-US"/>
          </a:p>
        </p:txBody>
      </p:sp>
      <p:pic>
        <p:nvPicPr>
          <p:cNvPr id="5" name="Picture 6" descr="1466154_78257L2_gif"/>
          <p:cNvPicPr>
            <a:picLocks noChangeAspect="1" noChangeArrowheads="1"/>
          </p:cNvPicPr>
          <p:nvPr/>
        </p:nvPicPr>
        <p:blipFill>
          <a:blip r:embed="rId3" cstate="print">
            <a:extLst>
              <a:ext uri="{28A0092B-C50C-407E-A947-70E740481C1C}">
                <a14:useLocalDpi xmlns:a14="http://schemas.microsoft.com/office/drawing/2010/main"/>
              </a:ext>
            </a:extLst>
          </a:blip>
          <a:srcRect t="12836" b="16728"/>
          <a:stretch>
            <a:fillRect/>
          </a:stretch>
        </p:blipFill>
        <p:spPr bwMode="auto">
          <a:xfrm>
            <a:off x="6197600" y="5105400"/>
            <a:ext cx="2946400" cy="13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19354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1506" name="Rectangle 2"/>
          <p:cNvSpPr>
            <a:spLocks noGrp="1" noChangeArrowheads="1"/>
          </p:cNvSpPr>
          <p:nvPr>
            <p:ph type="title"/>
          </p:nvPr>
        </p:nvSpPr>
        <p:spPr>
          <a:xfrm>
            <a:off x="1202267" y="285750"/>
            <a:ext cx="6858000" cy="1143000"/>
          </a:xfrm>
        </p:spPr>
        <p:txBody>
          <a:bodyPr/>
          <a:lstStyle/>
          <a:p>
            <a:r>
              <a:rPr lang="en-US" altLang="en-US" dirty="0"/>
              <a:t>When and Why?     </a:t>
            </a:r>
            <a:r>
              <a:rPr lang="en-US" altLang="en-US" sz="3200" i="1" dirty="0" smtClean="0"/>
              <a:t>1998-2013</a:t>
            </a:r>
            <a:endParaRPr lang="en-US" altLang="en-US" sz="3200" i="1" dirty="0"/>
          </a:p>
        </p:txBody>
      </p:sp>
      <p:sp>
        <p:nvSpPr>
          <p:cNvPr id="1941507" name="Rectangle 3"/>
          <p:cNvSpPr>
            <a:spLocks noGrp="1" noChangeArrowheads="1"/>
          </p:cNvSpPr>
          <p:nvPr>
            <p:ph type="body" idx="1"/>
          </p:nvPr>
        </p:nvSpPr>
        <p:spPr>
          <a:xfrm>
            <a:off x="1166992" y="1676400"/>
            <a:ext cx="5301544" cy="4114800"/>
          </a:xfrm>
        </p:spPr>
        <p:txBody>
          <a:bodyPr/>
          <a:lstStyle/>
          <a:p>
            <a:r>
              <a:rPr lang="en-US" altLang="en-US"/>
              <a:t>Night: </a:t>
            </a:r>
          </a:p>
          <a:p>
            <a:pPr lvl="1"/>
            <a:r>
              <a:rPr lang="en-US" altLang="en-US" sz="2800"/>
              <a:t>50% of all accidents</a:t>
            </a:r>
          </a:p>
          <a:p>
            <a:pPr lvl="1"/>
            <a:r>
              <a:rPr lang="en-US" altLang="en-US" sz="2800"/>
              <a:t>67% of all fatal accidents</a:t>
            </a:r>
          </a:p>
          <a:p>
            <a:r>
              <a:rPr lang="en-US" altLang="en-US"/>
              <a:t>Scenes: 45% of the accidents during patient-related missions</a:t>
            </a:r>
          </a:p>
        </p:txBody>
      </p:sp>
      <p:sp>
        <p:nvSpPr>
          <p:cNvPr id="1941508" name="Rectangle 4"/>
          <p:cNvSpPr>
            <a:spLocks noChangeArrowheads="1"/>
          </p:cNvSpPr>
          <p:nvPr/>
        </p:nvSpPr>
        <p:spPr bwMode="auto">
          <a:xfrm>
            <a:off x="1461911" y="2314583"/>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endParaRPr lang="en-US" sz="3600" i="1" smtClean="0">
              <a:solidFill>
                <a:srgbClr val="CECECE"/>
              </a:solidFill>
              <a:latin typeface="Arial Narrow" pitchFamily="34" charset="0"/>
            </a:endParaRPr>
          </a:p>
        </p:txBody>
      </p:sp>
      <p:sp>
        <p:nvSpPr>
          <p:cNvPr id="1941511" name="Text Box 7"/>
          <p:cNvSpPr txBox="1">
            <a:spLocks noChangeArrowheads="1"/>
          </p:cNvSpPr>
          <p:nvPr/>
        </p:nvSpPr>
        <p:spPr bwMode="auto">
          <a:xfrm>
            <a:off x="152400" y="6324600"/>
            <a:ext cx="5181600" cy="215444"/>
          </a:xfrm>
          <a:prstGeom prst="rect">
            <a:avLst/>
          </a:prstGeom>
          <a:noFill/>
          <a:ln>
            <a:noFill/>
          </a:ln>
          <a:effectLst/>
          <a:extLst>
            <a:ext uri="{909E8E84-426E-40DD-AFC4-6F175D3DCCD1}">
              <a14:hiddenFill xmlns:a14="http://schemas.microsoft.com/office/drawing/2010/main">
                <a:gradFill rotWithShape="0">
                  <a:gsLst>
                    <a:gs pos="0">
                      <a:srgbClr val="114FFB"/>
                    </a:gs>
                    <a:gs pos="50000">
                      <a:srgbClr val="114FFB">
                        <a:gamma/>
                        <a:shade val="20000"/>
                        <a:invGamma/>
                      </a:srgbClr>
                    </a:gs>
                    <a:gs pos="100000">
                      <a:srgbClr val="114FFB"/>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50000"/>
              </a:lnSpc>
              <a:spcBef>
                <a:spcPct val="50000"/>
              </a:spcBef>
              <a:spcAft>
                <a:spcPct val="0"/>
              </a:spcAft>
            </a:pPr>
            <a:r>
              <a:rPr lang="en-US" altLang="en-US" sz="1600" dirty="0" smtClean="0">
                <a:solidFill>
                  <a:srgbClr val="CECECE"/>
                </a:solidFill>
                <a:latin typeface="Gotham Medium" pitchFamily="2" charset="0"/>
              </a:rPr>
              <a:t> </a:t>
            </a:r>
            <a:r>
              <a:rPr lang="en-US" altLang="en-US" sz="1600" dirty="0" smtClean="0">
                <a:solidFill>
                  <a:srgbClr val="CECECE"/>
                </a:solidFill>
                <a:latin typeface="Tahoma" pitchFamily="34" charset="0"/>
                <a:cs typeface="Tahoma" pitchFamily="34" charset="0"/>
              </a:rPr>
              <a:t>Ref: Ira </a:t>
            </a:r>
            <a:r>
              <a:rPr lang="en-US" altLang="en-US" sz="1600" dirty="0" err="1" smtClean="0">
                <a:solidFill>
                  <a:srgbClr val="CECECE"/>
                </a:solidFill>
                <a:latin typeface="Tahoma" pitchFamily="34" charset="0"/>
                <a:cs typeface="Tahoma" pitchFamily="34" charset="0"/>
              </a:rPr>
              <a:t>Blumen</a:t>
            </a:r>
            <a:r>
              <a:rPr lang="en-US" altLang="en-US" sz="1600" dirty="0" smtClean="0">
                <a:solidFill>
                  <a:srgbClr val="CECECE"/>
                </a:solidFill>
                <a:latin typeface="Tahoma" pitchFamily="34" charset="0"/>
                <a:cs typeface="Tahoma" pitchFamily="34" charset="0"/>
              </a:rPr>
              <a:t> (for AMTC 2013, Virginia Beach)</a:t>
            </a:r>
          </a:p>
        </p:txBody>
      </p:sp>
      <p:pic>
        <p:nvPicPr>
          <p:cNvPr id="6" name="Picture 6" descr="1466154_78257L2_gif"/>
          <p:cNvPicPr>
            <a:picLocks noChangeAspect="1" noChangeArrowheads="1"/>
          </p:cNvPicPr>
          <p:nvPr/>
        </p:nvPicPr>
        <p:blipFill>
          <a:blip r:embed="rId3" cstate="print">
            <a:extLst>
              <a:ext uri="{28A0092B-C50C-407E-A947-70E740481C1C}">
                <a14:useLocalDpi xmlns:a14="http://schemas.microsoft.com/office/drawing/2010/main"/>
              </a:ext>
            </a:extLst>
          </a:blip>
          <a:srcRect t="12836" b="16728"/>
          <a:stretch>
            <a:fillRect/>
          </a:stretch>
        </p:blipFill>
        <p:spPr bwMode="auto">
          <a:xfrm>
            <a:off x="6197600" y="5105400"/>
            <a:ext cx="2946400" cy="13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25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03" name="Rectangle 3"/>
          <p:cNvSpPr>
            <a:spLocks noGrp="1" noChangeArrowheads="1"/>
          </p:cNvSpPr>
          <p:nvPr>
            <p:ph type="body" sz="half" idx="1"/>
          </p:nvPr>
        </p:nvSpPr>
        <p:spPr>
          <a:xfrm>
            <a:off x="1166991" y="1828800"/>
            <a:ext cx="6723944" cy="4114800"/>
          </a:xfrm>
        </p:spPr>
        <p:txBody>
          <a:bodyPr/>
          <a:lstStyle/>
          <a:p>
            <a:r>
              <a:rPr lang="en-US" altLang="en-US" sz="3500" b="1" dirty="0"/>
              <a:t>Weather-related accidents </a:t>
            </a:r>
          </a:p>
          <a:p>
            <a:pPr lvl="1"/>
            <a:r>
              <a:rPr lang="en-US" altLang="en-US" sz="3500" dirty="0"/>
              <a:t>25% of all accidents </a:t>
            </a:r>
          </a:p>
          <a:p>
            <a:pPr lvl="1"/>
            <a:r>
              <a:rPr lang="en-US" altLang="en-US" sz="3500" dirty="0"/>
              <a:t>Fatal Accidents</a:t>
            </a:r>
          </a:p>
          <a:p>
            <a:pPr lvl="2"/>
            <a:r>
              <a:rPr lang="en-US" altLang="en-US" sz="3500" dirty="0"/>
              <a:t>58% of weather-related accidents were fatal</a:t>
            </a:r>
            <a:r>
              <a:rPr lang="en-US" altLang="en-US" sz="2400" dirty="0"/>
              <a:t> (compared to </a:t>
            </a:r>
            <a:r>
              <a:rPr lang="en-US" altLang="en-US" sz="3600" dirty="0"/>
              <a:t>33% </a:t>
            </a:r>
            <a:r>
              <a:rPr lang="en-US" altLang="en-US" sz="2400" dirty="0"/>
              <a:t>of all accidents having a fatality)</a:t>
            </a:r>
            <a:r>
              <a:rPr lang="en-US" altLang="en-US" sz="3600" dirty="0"/>
              <a:t> </a:t>
            </a:r>
          </a:p>
        </p:txBody>
      </p:sp>
      <p:sp>
        <p:nvSpPr>
          <p:cNvPr id="1945608" name="Text Box 8"/>
          <p:cNvSpPr txBox="1">
            <a:spLocks noChangeArrowheads="1"/>
          </p:cNvSpPr>
          <p:nvPr/>
        </p:nvSpPr>
        <p:spPr bwMode="auto">
          <a:xfrm>
            <a:off x="304800" y="6172200"/>
            <a:ext cx="5791200" cy="473015"/>
          </a:xfrm>
          <a:prstGeom prst="rect">
            <a:avLst/>
          </a:prstGeom>
          <a:noFill/>
          <a:ln>
            <a:noFill/>
          </a:ln>
          <a:effectLst/>
          <a:extLst>
            <a:ext uri="{909E8E84-426E-40DD-AFC4-6F175D3DCCD1}">
              <a14:hiddenFill xmlns:a14="http://schemas.microsoft.com/office/drawing/2010/main">
                <a:gradFill rotWithShape="0">
                  <a:gsLst>
                    <a:gs pos="0">
                      <a:srgbClr val="114FFB"/>
                    </a:gs>
                    <a:gs pos="50000">
                      <a:srgbClr val="114FFB">
                        <a:gamma/>
                        <a:shade val="20000"/>
                        <a:invGamma/>
                      </a:srgbClr>
                    </a:gs>
                    <a:gs pos="100000">
                      <a:srgbClr val="114FFB"/>
                    </a:gs>
                  </a:gsLst>
                  <a:lin ang="5400000" scaled="1"/>
                </a:gra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lnSpc>
                <a:spcPct val="50000"/>
              </a:lnSpc>
              <a:spcBef>
                <a:spcPct val="50000"/>
              </a:spcBef>
              <a:spcAft>
                <a:spcPct val="0"/>
              </a:spcAft>
            </a:pPr>
            <a:r>
              <a:rPr lang="en-US" altLang="en-US" sz="1600" dirty="0" smtClean="0">
                <a:solidFill>
                  <a:srgbClr val="CECECE"/>
                </a:solidFill>
                <a:latin typeface="Gotham Medium" pitchFamily="2" charset="0"/>
              </a:rPr>
              <a:t> </a:t>
            </a:r>
          </a:p>
          <a:p>
            <a:pPr eaLnBrk="0" fontAlgn="base" hangingPunct="0">
              <a:lnSpc>
                <a:spcPct val="50000"/>
              </a:lnSpc>
              <a:spcBef>
                <a:spcPct val="50000"/>
              </a:spcBef>
              <a:spcAft>
                <a:spcPct val="0"/>
              </a:spcAft>
            </a:pPr>
            <a:r>
              <a:rPr lang="en-US" altLang="en-US" sz="1600" dirty="0" smtClean="0">
                <a:solidFill>
                  <a:srgbClr val="CECECE"/>
                </a:solidFill>
                <a:latin typeface="Tahoma" pitchFamily="34" charset="0"/>
                <a:cs typeface="Tahoma" pitchFamily="34" charset="0"/>
              </a:rPr>
              <a:t>Ref: Ira </a:t>
            </a:r>
            <a:r>
              <a:rPr lang="en-US" altLang="en-US" sz="1600" dirty="0" err="1" smtClean="0">
                <a:solidFill>
                  <a:srgbClr val="CECECE"/>
                </a:solidFill>
                <a:latin typeface="Tahoma" pitchFamily="34" charset="0"/>
                <a:cs typeface="Tahoma" pitchFamily="34" charset="0"/>
              </a:rPr>
              <a:t>Blumen</a:t>
            </a:r>
            <a:r>
              <a:rPr lang="en-US" altLang="en-US" sz="1600" dirty="0" smtClean="0">
                <a:solidFill>
                  <a:srgbClr val="CECECE"/>
                </a:solidFill>
                <a:latin typeface="Tahoma" pitchFamily="34" charset="0"/>
                <a:cs typeface="Tahoma" pitchFamily="34" charset="0"/>
              </a:rPr>
              <a:t> (for AMTC 2013, Virginia Beach)</a:t>
            </a:r>
          </a:p>
        </p:txBody>
      </p:sp>
      <p:sp>
        <p:nvSpPr>
          <p:cNvPr id="6" name="Rectangle 2"/>
          <p:cNvSpPr>
            <a:spLocks noGrp="1" noChangeArrowheads="1"/>
          </p:cNvSpPr>
          <p:nvPr>
            <p:ph type="title"/>
          </p:nvPr>
        </p:nvSpPr>
        <p:spPr>
          <a:xfrm>
            <a:off x="1202267" y="285750"/>
            <a:ext cx="6858000" cy="1143000"/>
          </a:xfrm>
        </p:spPr>
        <p:txBody>
          <a:bodyPr/>
          <a:lstStyle/>
          <a:p>
            <a:r>
              <a:rPr lang="en-US" altLang="en-US" dirty="0"/>
              <a:t>When and Why?     </a:t>
            </a:r>
            <a:r>
              <a:rPr lang="en-US" altLang="en-US" sz="3200" i="1" dirty="0" smtClean="0"/>
              <a:t>1998-2013</a:t>
            </a:r>
            <a:endParaRPr lang="en-US" altLang="en-US" sz="3200" i="1" dirty="0"/>
          </a:p>
        </p:txBody>
      </p:sp>
      <p:pic>
        <p:nvPicPr>
          <p:cNvPr id="5" name="Picture 6" descr="1466154_78257L2_gif"/>
          <p:cNvPicPr>
            <a:picLocks noChangeAspect="1" noChangeArrowheads="1"/>
          </p:cNvPicPr>
          <p:nvPr/>
        </p:nvPicPr>
        <p:blipFill>
          <a:blip r:embed="rId3" cstate="print">
            <a:extLst>
              <a:ext uri="{28A0092B-C50C-407E-A947-70E740481C1C}">
                <a14:useLocalDpi xmlns:a14="http://schemas.microsoft.com/office/drawing/2010/main"/>
              </a:ext>
            </a:extLst>
          </a:blip>
          <a:srcRect t="12836" b="16728"/>
          <a:stretch>
            <a:fillRect/>
          </a:stretch>
        </p:blipFill>
        <p:spPr bwMode="auto">
          <a:xfrm>
            <a:off x="6197600" y="5368925"/>
            <a:ext cx="2946400" cy="133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922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5987"/>
            <a:ext cx="7772400" cy="2386013"/>
          </a:xfrm>
        </p:spPr>
        <p:txBody>
          <a:bodyPr>
            <a:normAutofit/>
          </a:bodyPr>
          <a:lstStyle/>
          <a:p>
            <a:r>
              <a:rPr lang="en-US" dirty="0">
                <a:effectLst/>
              </a:rPr>
              <a:t>HEMS Weather Tool </a:t>
            </a:r>
            <a:r>
              <a:rPr lang="en-US" dirty="0" smtClean="0">
                <a:effectLst/>
              </a:rPr>
              <a:t/>
            </a:r>
            <a:br>
              <a:rPr lang="en-US" dirty="0" smtClean="0">
                <a:effectLst/>
              </a:rPr>
            </a:br>
            <a:r>
              <a:rPr lang="en-US" dirty="0" smtClean="0">
                <a:effectLst/>
              </a:rPr>
              <a:t>A Historical Perspective</a:t>
            </a:r>
            <a:br>
              <a:rPr lang="en-US" dirty="0" smtClean="0">
                <a:effectLst/>
              </a:rPr>
            </a:br>
            <a:r>
              <a:rPr lang="en-US" dirty="0">
                <a:effectLst/>
              </a:rPr>
              <a:t/>
            </a:r>
            <a:br>
              <a:rPr lang="en-US" dirty="0">
                <a:effectLst/>
              </a:rPr>
            </a:br>
            <a:r>
              <a:rPr lang="en-US" sz="1800" dirty="0">
                <a:effectLst/>
              </a:rPr>
              <a:t>	Eric Lugger</a:t>
            </a:r>
            <a:endParaRPr lang="en-US" dirty="0"/>
          </a:p>
        </p:txBody>
      </p:sp>
      <p:sp>
        <p:nvSpPr>
          <p:cNvPr id="4" name="Slide Number Placeholder 3"/>
          <p:cNvSpPr>
            <a:spLocks noGrp="1"/>
          </p:cNvSpPr>
          <p:nvPr>
            <p:ph type="sldNum" sz="quarter" idx="12"/>
          </p:nvPr>
        </p:nvSpPr>
        <p:spPr/>
        <p:txBody>
          <a:bodyPr/>
          <a:lstStyle/>
          <a:p>
            <a:fld id="{BA2B506A-2681-490A-A747-9BFCB8852964}" type="slidenum">
              <a:rPr lang="en-US" smtClean="0"/>
              <a:t>16</a:t>
            </a:fld>
            <a:endParaRPr lang="en-US"/>
          </a:p>
        </p:txBody>
      </p:sp>
    </p:spTree>
    <p:extLst>
      <p:ext uri="{BB962C8B-B14F-4D97-AF65-F5344CB8AC3E}">
        <p14:creationId xmlns:p14="http://schemas.microsoft.com/office/powerpoint/2010/main" val="43724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solidFill>
                  <a:schemeClr val="accent1">
                    <a:lumMod val="75000"/>
                  </a:schemeClr>
                </a:solidFill>
              </a:rPr>
              <a:t>FAA Weather Summit-Mar 2006</a:t>
            </a:r>
          </a:p>
          <a:p>
            <a:pPr lvl="1"/>
            <a:r>
              <a:rPr lang="en-US" dirty="0">
                <a:solidFill>
                  <a:schemeClr val="accent1">
                    <a:lumMod val="75000"/>
                  </a:schemeClr>
                </a:solidFill>
              </a:rPr>
              <a:t>Sponsored by FAA AFS-250 and </a:t>
            </a:r>
            <a:r>
              <a:rPr lang="en-US" dirty="0" err="1">
                <a:solidFill>
                  <a:schemeClr val="accent1">
                    <a:lumMod val="75000"/>
                  </a:schemeClr>
                </a:solidFill>
              </a:rPr>
              <a:t>NCAR</a:t>
            </a:r>
            <a:endParaRPr lang="en-US" dirty="0">
              <a:solidFill>
                <a:schemeClr val="accent1">
                  <a:lumMod val="75000"/>
                </a:schemeClr>
              </a:solidFill>
            </a:endParaRPr>
          </a:p>
          <a:p>
            <a:pPr lvl="2"/>
            <a:r>
              <a:rPr lang="en-US" dirty="0" smtClean="0">
                <a:solidFill>
                  <a:schemeClr val="accent1">
                    <a:lumMod val="75000"/>
                  </a:schemeClr>
                </a:solidFill>
              </a:rPr>
              <a:t>Concept-create a </a:t>
            </a:r>
            <a:r>
              <a:rPr lang="en-US" dirty="0">
                <a:solidFill>
                  <a:schemeClr val="accent1">
                    <a:lumMod val="75000"/>
                  </a:schemeClr>
                </a:solidFill>
              </a:rPr>
              <a:t>graphical gridded weather product for HEMS</a:t>
            </a:r>
          </a:p>
          <a:p>
            <a:pPr marL="0" indent="0">
              <a:buNone/>
            </a:pPr>
            <a:endParaRPr lang="en-US" dirty="0">
              <a:solidFill>
                <a:schemeClr val="accent1">
                  <a:lumMod val="75000"/>
                </a:schemeClr>
              </a:solidFill>
            </a:endParaRPr>
          </a:p>
          <a:p>
            <a:r>
              <a:rPr lang="en-US" b="1" dirty="0">
                <a:solidFill>
                  <a:schemeClr val="accent1">
                    <a:lumMod val="75000"/>
                  </a:schemeClr>
                </a:solidFill>
              </a:rPr>
              <a:t>HEMS Industry Review-May 2006</a:t>
            </a:r>
          </a:p>
          <a:p>
            <a:pPr lvl="1"/>
            <a:r>
              <a:rPr lang="en-US" dirty="0" err="1">
                <a:solidFill>
                  <a:schemeClr val="accent1">
                    <a:lumMod val="75000"/>
                  </a:schemeClr>
                </a:solidFill>
              </a:rPr>
              <a:t>NCAR</a:t>
            </a:r>
            <a:r>
              <a:rPr lang="en-US" dirty="0">
                <a:solidFill>
                  <a:schemeClr val="accent1">
                    <a:lumMod val="75000"/>
                  </a:schemeClr>
                </a:solidFill>
              </a:rPr>
              <a:t> development team at Air </a:t>
            </a:r>
            <a:r>
              <a:rPr lang="en-US" dirty="0" err="1">
                <a:solidFill>
                  <a:schemeClr val="accent1">
                    <a:lumMod val="75000"/>
                  </a:schemeClr>
                </a:solidFill>
              </a:rPr>
              <a:t>Evac</a:t>
            </a:r>
            <a:r>
              <a:rPr lang="en-US" dirty="0">
                <a:solidFill>
                  <a:schemeClr val="accent1">
                    <a:lumMod val="75000"/>
                  </a:schemeClr>
                </a:solidFill>
              </a:rPr>
              <a:t> EMS Communications Center</a:t>
            </a:r>
          </a:p>
          <a:p>
            <a:pPr lvl="1"/>
            <a:r>
              <a:rPr lang="en-US" dirty="0" err="1">
                <a:solidFill>
                  <a:schemeClr val="accent1">
                    <a:lumMod val="75000"/>
                  </a:schemeClr>
                </a:solidFill>
              </a:rPr>
              <a:t>NCAR</a:t>
            </a:r>
            <a:r>
              <a:rPr lang="en-US" dirty="0">
                <a:solidFill>
                  <a:schemeClr val="accent1">
                    <a:lumMod val="75000"/>
                  </a:schemeClr>
                </a:solidFill>
              </a:rPr>
              <a:t> developed HEMS industry perspective on the HEMS Tool</a:t>
            </a:r>
          </a:p>
          <a:p>
            <a:pPr lvl="1"/>
            <a:r>
              <a:rPr lang="en-US" dirty="0">
                <a:solidFill>
                  <a:schemeClr val="accent1">
                    <a:lumMod val="75000"/>
                  </a:schemeClr>
                </a:solidFill>
              </a:rPr>
              <a:t>AFS-250 sponsored Advisory Circular-Operational Control </a:t>
            </a:r>
            <a:r>
              <a:rPr lang="en-US" dirty="0" smtClean="0">
                <a:solidFill>
                  <a:schemeClr val="accent1">
                    <a:lumMod val="75000"/>
                  </a:schemeClr>
                </a:solidFill>
              </a:rPr>
              <a:t>Centers</a:t>
            </a:r>
            <a:endParaRPr lang="en-US" dirty="0">
              <a:solidFill>
                <a:schemeClr val="accent1">
                  <a:lumMod val="75000"/>
                </a:schemeClr>
              </a:solidFill>
            </a:endParaRPr>
          </a:p>
        </p:txBody>
      </p:sp>
      <p:sp>
        <p:nvSpPr>
          <p:cNvPr id="3" name="Title 2"/>
          <p:cNvSpPr>
            <a:spLocks noGrp="1"/>
          </p:cNvSpPr>
          <p:nvPr>
            <p:ph type="title"/>
          </p:nvPr>
        </p:nvSpPr>
        <p:spPr/>
        <p:txBody>
          <a:bodyPr/>
          <a:lstStyle/>
          <a:p>
            <a:r>
              <a:rPr lang="en-US" sz="2800" dirty="0">
                <a:effectLst/>
              </a:rPr>
              <a:t>HEMS Weather Tool Historical Perspective</a:t>
            </a:r>
            <a:endParaRPr lang="en-US" sz="2800" dirty="0"/>
          </a:p>
        </p:txBody>
      </p:sp>
      <p:sp>
        <p:nvSpPr>
          <p:cNvPr id="4" name="Slide Number Placeholder 3"/>
          <p:cNvSpPr>
            <a:spLocks noGrp="1"/>
          </p:cNvSpPr>
          <p:nvPr>
            <p:ph type="sldNum" sz="quarter" idx="12"/>
          </p:nvPr>
        </p:nvSpPr>
        <p:spPr/>
        <p:txBody>
          <a:bodyPr/>
          <a:lstStyle/>
          <a:p>
            <a:fld id="{BA2B506A-2681-490A-A747-9BFCB8852964}" type="slidenum">
              <a:rPr lang="en-US" smtClean="0"/>
              <a:t>17</a:t>
            </a:fld>
            <a:endParaRPr lang="en-US"/>
          </a:p>
        </p:txBody>
      </p:sp>
    </p:spTree>
    <p:extLst>
      <p:ext uri="{BB962C8B-B14F-4D97-AF65-F5344CB8AC3E}">
        <p14:creationId xmlns:p14="http://schemas.microsoft.com/office/powerpoint/2010/main" val="3267257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solidFill>
                  <a:schemeClr val="accent1">
                    <a:lumMod val="75000"/>
                  </a:schemeClr>
                </a:solidFill>
              </a:rPr>
              <a:t>Development meeting-</a:t>
            </a:r>
            <a:r>
              <a:rPr lang="en-US" b="1" dirty="0" err="1">
                <a:solidFill>
                  <a:schemeClr val="accent1">
                    <a:lumMod val="75000"/>
                  </a:schemeClr>
                </a:solidFill>
              </a:rPr>
              <a:t>NCAR</a:t>
            </a:r>
            <a:r>
              <a:rPr lang="en-US" b="1" dirty="0">
                <a:solidFill>
                  <a:schemeClr val="accent1">
                    <a:lumMod val="75000"/>
                  </a:schemeClr>
                </a:solidFill>
              </a:rPr>
              <a:t> Boulder CO-Sept 2006</a:t>
            </a:r>
          </a:p>
          <a:p>
            <a:pPr lvl="1"/>
            <a:r>
              <a:rPr lang="en-US" dirty="0">
                <a:solidFill>
                  <a:schemeClr val="accent1">
                    <a:lumMod val="75000"/>
                  </a:schemeClr>
                </a:solidFill>
              </a:rPr>
              <a:t>Development team brain storming session</a:t>
            </a:r>
          </a:p>
          <a:p>
            <a:pPr lvl="1"/>
            <a:r>
              <a:rPr lang="en-US" dirty="0">
                <a:solidFill>
                  <a:schemeClr val="accent1">
                    <a:lumMod val="75000"/>
                  </a:schemeClr>
                </a:solidFill>
              </a:rPr>
              <a:t>Initial release of the HEMS Tool</a:t>
            </a:r>
          </a:p>
          <a:p>
            <a:pPr lvl="1"/>
            <a:r>
              <a:rPr lang="en-US" dirty="0">
                <a:solidFill>
                  <a:schemeClr val="accent1">
                    <a:lumMod val="75000"/>
                  </a:schemeClr>
                </a:solidFill>
              </a:rPr>
              <a:t>Planned enhancements in Phase II release</a:t>
            </a:r>
          </a:p>
          <a:p>
            <a:pPr marL="457200" lvl="1" indent="0">
              <a:buNone/>
            </a:pPr>
            <a:endParaRPr lang="en-US" dirty="0">
              <a:solidFill>
                <a:schemeClr val="accent1">
                  <a:lumMod val="75000"/>
                </a:schemeClr>
              </a:solidFill>
            </a:endParaRPr>
          </a:p>
          <a:p>
            <a:r>
              <a:rPr lang="en-US" b="1" dirty="0">
                <a:solidFill>
                  <a:schemeClr val="accent1">
                    <a:lumMod val="75000"/>
                  </a:schemeClr>
                </a:solidFill>
              </a:rPr>
              <a:t>FAA implementation-Nov 2006</a:t>
            </a:r>
          </a:p>
          <a:p>
            <a:pPr lvl="1"/>
            <a:r>
              <a:rPr lang="en-US" dirty="0">
                <a:solidFill>
                  <a:schemeClr val="accent1">
                    <a:lumMod val="75000"/>
                  </a:schemeClr>
                </a:solidFill>
              </a:rPr>
              <a:t>Hosted on the </a:t>
            </a:r>
            <a:r>
              <a:rPr lang="en-US" dirty="0" err="1">
                <a:solidFill>
                  <a:schemeClr val="accent1">
                    <a:lumMod val="75000"/>
                  </a:schemeClr>
                </a:solidFill>
              </a:rPr>
              <a:t>NCAR</a:t>
            </a:r>
            <a:r>
              <a:rPr lang="en-US" dirty="0">
                <a:solidFill>
                  <a:schemeClr val="accent1">
                    <a:lumMod val="75000"/>
                  </a:schemeClr>
                </a:solidFill>
              </a:rPr>
              <a:t> experimental website</a:t>
            </a:r>
          </a:p>
          <a:p>
            <a:pPr lvl="1"/>
            <a:r>
              <a:rPr lang="en-US" dirty="0">
                <a:solidFill>
                  <a:schemeClr val="accent1">
                    <a:lumMod val="75000"/>
                  </a:schemeClr>
                </a:solidFill>
              </a:rPr>
              <a:t>Same version remains currently-two changes</a:t>
            </a:r>
          </a:p>
          <a:p>
            <a:pPr lvl="1"/>
            <a:r>
              <a:rPr lang="en-US" dirty="0">
                <a:solidFill>
                  <a:schemeClr val="accent1">
                    <a:lumMod val="75000"/>
                  </a:schemeClr>
                </a:solidFill>
              </a:rPr>
              <a:t>Beta with enhancements will be shown today</a:t>
            </a:r>
          </a:p>
        </p:txBody>
      </p:sp>
      <p:sp>
        <p:nvSpPr>
          <p:cNvPr id="3" name="Title 2"/>
          <p:cNvSpPr>
            <a:spLocks noGrp="1"/>
          </p:cNvSpPr>
          <p:nvPr>
            <p:ph type="title"/>
          </p:nvPr>
        </p:nvSpPr>
        <p:spPr/>
        <p:txBody>
          <a:bodyPr/>
          <a:lstStyle/>
          <a:p>
            <a:r>
              <a:rPr lang="en-US" sz="2800" dirty="0">
                <a:effectLst/>
              </a:rPr>
              <a:t>HEMS Weather Tool Historical Perspective</a:t>
            </a:r>
            <a:endParaRPr lang="en-US" sz="2800" dirty="0"/>
          </a:p>
        </p:txBody>
      </p:sp>
      <p:sp>
        <p:nvSpPr>
          <p:cNvPr id="4" name="Slide Number Placeholder 3"/>
          <p:cNvSpPr>
            <a:spLocks noGrp="1"/>
          </p:cNvSpPr>
          <p:nvPr>
            <p:ph type="sldNum" sz="quarter" idx="12"/>
          </p:nvPr>
        </p:nvSpPr>
        <p:spPr/>
        <p:txBody>
          <a:bodyPr/>
          <a:lstStyle/>
          <a:p>
            <a:fld id="{BA2B506A-2681-490A-A747-9BFCB8852964}" type="slidenum">
              <a:rPr lang="en-US" smtClean="0"/>
              <a:t>18</a:t>
            </a:fld>
            <a:endParaRPr lang="en-US"/>
          </a:p>
        </p:txBody>
      </p:sp>
    </p:spTree>
    <p:extLst>
      <p:ext uri="{BB962C8B-B14F-4D97-AF65-F5344CB8AC3E}">
        <p14:creationId xmlns:p14="http://schemas.microsoft.com/office/powerpoint/2010/main" val="366132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828801"/>
            <a:ext cx="8458200" cy="4343399"/>
          </a:xfrm>
        </p:spPr>
        <p:txBody>
          <a:bodyPr>
            <a:normAutofit/>
          </a:bodyPr>
          <a:lstStyle/>
          <a:p>
            <a:r>
              <a:rPr lang="en-US" sz="2400" b="1" dirty="0">
                <a:solidFill>
                  <a:schemeClr val="accent1">
                    <a:lumMod val="75000"/>
                  </a:schemeClr>
                </a:solidFill>
              </a:rPr>
              <a:t>En-route Ceiling and Visibility funding diverted to terminal </a:t>
            </a:r>
            <a:r>
              <a:rPr lang="en-US" sz="2400" b="1" dirty="0" err="1">
                <a:solidFill>
                  <a:schemeClr val="accent1">
                    <a:lumMod val="75000"/>
                  </a:schemeClr>
                </a:solidFill>
              </a:rPr>
              <a:t>WX</a:t>
            </a:r>
            <a:endParaRPr lang="en-US" sz="2400" b="1" dirty="0">
              <a:solidFill>
                <a:schemeClr val="accent1">
                  <a:lumMod val="75000"/>
                </a:schemeClr>
              </a:solidFill>
            </a:endParaRPr>
          </a:p>
          <a:p>
            <a:r>
              <a:rPr lang="en-US" sz="2400" b="1" dirty="0">
                <a:solidFill>
                  <a:schemeClr val="accent1">
                    <a:lumMod val="75000"/>
                  </a:schemeClr>
                </a:solidFill>
              </a:rPr>
              <a:t>Discussions with </a:t>
            </a:r>
            <a:r>
              <a:rPr lang="en-US" sz="2400" b="1" dirty="0" err="1">
                <a:solidFill>
                  <a:schemeClr val="accent1">
                    <a:lumMod val="75000"/>
                  </a:schemeClr>
                </a:solidFill>
              </a:rPr>
              <a:t>ATO</a:t>
            </a:r>
            <a:r>
              <a:rPr lang="en-US" sz="2400" b="1" dirty="0">
                <a:solidFill>
                  <a:schemeClr val="accent1">
                    <a:lumMod val="75000"/>
                  </a:schemeClr>
                </a:solidFill>
              </a:rPr>
              <a:t> </a:t>
            </a:r>
            <a:r>
              <a:rPr lang="en-US" sz="2400" b="1" dirty="0" err="1">
                <a:solidFill>
                  <a:schemeClr val="accent1">
                    <a:lumMod val="75000"/>
                  </a:schemeClr>
                </a:solidFill>
              </a:rPr>
              <a:t>WX</a:t>
            </a:r>
            <a:r>
              <a:rPr lang="en-US" sz="2400" b="1" dirty="0">
                <a:solidFill>
                  <a:schemeClr val="accent1">
                    <a:lumMod val="75000"/>
                  </a:schemeClr>
                </a:solidFill>
              </a:rPr>
              <a:t> planning-lack of support</a:t>
            </a:r>
          </a:p>
          <a:p>
            <a:r>
              <a:rPr lang="en-US" sz="2400" b="1" dirty="0">
                <a:solidFill>
                  <a:schemeClr val="accent1">
                    <a:lumMod val="75000"/>
                  </a:schemeClr>
                </a:solidFill>
              </a:rPr>
              <a:t>Discussions with </a:t>
            </a:r>
            <a:r>
              <a:rPr lang="en-US" sz="2400" b="1" dirty="0" err="1">
                <a:solidFill>
                  <a:schemeClr val="accent1">
                    <a:lumMod val="75000"/>
                  </a:schemeClr>
                </a:solidFill>
              </a:rPr>
              <a:t>AFS</a:t>
            </a:r>
            <a:r>
              <a:rPr lang="en-US" sz="2400" b="1" dirty="0">
                <a:solidFill>
                  <a:schemeClr val="accent1">
                    <a:lumMod val="75000"/>
                  </a:schemeClr>
                </a:solidFill>
              </a:rPr>
              <a:t> </a:t>
            </a:r>
            <a:r>
              <a:rPr lang="en-US" sz="2400" b="1" dirty="0" err="1">
                <a:solidFill>
                  <a:schemeClr val="accent1">
                    <a:lumMod val="75000"/>
                  </a:schemeClr>
                </a:solidFill>
              </a:rPr>
              <a:t>WX</a:t>
            </a:r>
            <a:r>
              <a:rPr lang="en-US" sz="2400" b="1" dirty="0">
                <a:solidFill>
                  <a:schemeClr val="accent1">
                    <a:lumMod val="75000"/>
                  </a:schemeClr>
                </a:solidFill>
              </a:rPr>
              <a:t> planning-lack of support</a:t>
            </a:r>
          </a:p>
          <a:p>
            <a:r>
              <a:rPr lang="en-US" sz="2400" b="1" dirty="0">
                <a:solidFill>
                  <a:schemeClr val="accent1">
                    <a:lumMod val="75000"/>
                  </a:schemeClr>
                </a:solidFill>
              </a:rPr>
              <a:t>Discussions with Congressional Staff for Reauthorization bill</a:t>
            </a:r>
          </a:p>
          <a:p>
            <a:r>
              <a:rPr lang="en-US" sz="2400" b="1" dirty="0">
                <a:solidFill>
                  <a:schemeClr val="accent1">
                    <a:lumMod val="75000"/>
                  </a:schemeClr>
                </a:solidFill>
              </a:rPr>
              <a:t>Discussions with NTSB-advocate for HEMS Tool 4 years ago</a:t>
            </a:r>
          </a:p>
          <a:p>
            <a:r>
              <a:rPr lang="en-US" sz="2400" b="1" dirty="0">
                <a:solidFill>
                  <a:schemeClr val="accent1">
                    <a:lumMod val="75000"/>
                  </a:schemeClr>
                </a:solidFill>
              </a:rPr>
              <a:t>Operational version at NSW should be renamed </a:t>
            </a:r>
            <a:r>
              <a:rPr lang="en-US" sz="2400" b="1" dirty="0" err="1">
                <a:solidFill>
                  <a:schemeClr val="accent1">
                    <a:lumMod val="75000"/>
                  </a:schemeClr>
                </a:solidFill>
              </a:rPr>
              <a:t>VFR</a:t>
            </a:r>
            <a:r>
              <a:rPr lang="en-US" sz="2400" b="1" dirty="0">
                <a:solidFill>
                  <a:schemeClr val="accent1">
                    <a:lumMod val="75000"/>
                  </a:schemeClr>
                </a:solidFill>
              </a:rPr>
              <a:t> </a:t>
            </a:r>
            <a:r>
              <a:rPr lang="en-US" sz="2400" b="1" dirty="0" err="1">
                <a:solidFill>
                  <a:schemeClr val="accent1">
                    <a:lumMod val="75000"/>
                  </a:schemeClr>
                </a:solidFill>
              </a:rPr>
              <a:t>WX</a:t>
            </a:r>
            <a:r>
              <a:rPr lang="en-US" sz="2400" b="1" dirty="0">
                <a:solidFill>
                  <a:schemeClr val="accent1">
                    <a:lumMod val="75000"/>
                  </a:schemeClr>
                </a:solidFill>
              </a:rPr>
              <a:t> Tool</a:t>
            </a:r>
          </a:p>
          <a:p>
            <a:r>
              <a:rPr lang="en-US" sz="2400" b="1" dirty="0">
                <a:solidFill>
                  <a:schemeClr val="accent1">
                    <a:lumMod val="75000"/>
                  </a:schemeClr>
                </a:solidFill>
              </a:rPr>
              <a:t>Helicopter Ops in other sectors use HEMS </a:t>
            </a:r>
            <a:r>
              <a:rPr lang="en-US" sz="2400" b="1" dirty="0" err="1">
                <a:solidFill>
                  <a:schemeClr val="accent1">
                    <a:lumMod val="75000"/>
                  </a:schemeClr>
                </a:solidFill>
              </a:rPr>
              <a:t>WX</a:t>
            </a:r>
            <a:r>
              <a:rPr lang="en-US" sz="2400" b="1" dirty="0">
                <a:solidFill>
                  <a:schemeClr val="accent1">
                    <a:lumMod val="75000"/>
                  </a:schemeClr>
                </a:solidFill>
              </a:rPr>
              <a:t> Tool</a:t>
            </a:r>
          </a:p>
          <a:p>
            <a:r>
              <a:rPr lang="en-US" sz="2400" b="1" dirty="0" smtClean="0">
                <a:solidFill>
                  <a:schemeClr val="accent1">
                    <a:lumMod val="75000"/>
                  </a:schemeClr>
                </a:solidFill>
              </a:rPr>
              <a:t>Quick </a:t>
            </a:r>
            <a:r>
              <a:rPr lang="en-US" sz="2400" b="1" dirty="0">
                <a:solidFill>
                  <a:schemeClr val="accent1">
                    <a:lumMod val="75000"/>
                  </a:schemeClr>
                </a:solidFill>
              </a:rPr>
              <a:t>onscreen review of current </a:t>
            </a:r>
            <a:r>
              <a:rPr lang="en-US" sz="2400" b="1" dirty="0" smtClean="0">
                <a:solidFill>
                  <a:schemeClr val="accent1">
                    <a:lumMod val="75000"/>
                  </a:schemeClr>
                </a:solidFill>
              </a:rPr>
              <a:t>version</a:t>
            </a:r>
            <a:endParaRPr lang="en-US" sz="2400" b="1" dirty="0">
              <a:solidFill>
                <a:schemeClr val="accent1">
                  <a:lumMod val="75000"/>
                </a:schemeClr>
              </a:solidFill>
            </a:endParaRPr>
          </a:p>
        </p:txBody>
      </p:sp>
      <p:sp>
        <p:nvSpPr>
          <p:cNvPr id="3" name="Title 2"/>
          <p:cNvSpPr>
            <a:spLocks noGrp="1"/>
          </p:cNvSpPr>
          <p:nvPr>
            <p:ph type="title"/>
          </p:nvPr>
        </p:nvSpPr>
        <p:spPr/>
        <p:txBody>
          <a:bodyPr/>
          <a:lstStyle/>
          <a:p>
            <a:r>
              <a:rPr lang="en-US" sz="2800" dirty="0">
                <a:effectLst/>
              </a:rPr>
              <a:t>HEMS Weather Tool Historical Perspective</a:t>
            </a:r>
            <a:endParaRPr lang="en-US" sz="2800" dirty="0"/>
          </a:p>
        </p:txBody>
      </p:sp>
      <p:sp>
        <p:nvSpPr>
          <p:cNvPr id="4" name="Slide Number Placeholder 3"/>
          <p:cNvSpPr>
            <a:spLocks noGrp="1"/>
          </p:cNvSpPr>
          <p:nvPr>
            <p:ph type="sldNum" sz="quarter" idx="12"/>
          </p:nvPr>
        </p:nvSpPr>
        <p:spPr/>
        <p:txBody>
          <a:bodyPr/>
          <a:lstStyle/>
          <a:p>
            <a:fld id="{BA2B506A-2681-490A-A747-9BFCB8852964}" type="slidenum">
              <a:rPr lang="en-US" smtClean="0"/>
              <a:t>19</a:t>
            </a:fld>
            <a:endParaRPr lang="en-US"/>
          </a:p>
        </p:txBody>
      </p:sp>
    </p:spTree>
    <p:extLst>
      <p:ext uri="{BB962C8B-B14F-4D97-AF65-F5344CB8AC3E}">
        <p14:creationId xmlns:p14="http://schemas.microsoft.com/office/powerpoint/2010/main" val="322986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8229600" cy="4190999"/>
          </a:xfrm>
        </p:spPr>
        <p:txBody>
          <a:bodyPr>
            <a:noAutofit/>
          </a:bodyPr>
          <a:lstStyle/>
          <a:p>
            <a:r>
              <a:rPr lang="en-US" sz="2400" b="1" dirty="0" smtClean="0">
                <a:solidFill>
                  <a:schemeClr val="accent1">
                    <a:lumMod val="75000"/>
                  </a:schemeClr>
                </a:solidFill>
                <a:effectLst>
                  <a:outerShdw blurRad="38100" dist="38100" dir="2700000" algn="tl">
                    <a:srgbClr val="000000">
                      <a:alpha val="43137"/>
                    </a:srgbClr>
                  </a:outerShdw>
                </a:effectLst>
              </a:rPr>
              <a:t>HEMS </a:t>
            </a:r>
            <a:r>
              <a:rPr lang="en-US" sz="2400" b="1" dirty="0">
                <a:solidFill>
                  <a:schemeClr val="accent1">
                    <a:lumMod val="75000"/>
                  </a:schemeClr>
                </a:solidFill>
                <a:effectLst>
                  <a:outerShdw blurRad="38100" dist="38100" dir="2700000" algn="tl">
                    <a:srgbClr val="000000">
                      <a:alpha val="43137"/>
                    </a:srgbClr>
                  </a:outerShdw>
                </a:effectLst>
              </a:rPr>
              <a:t>Part 135 compared to other Charter Part 135 &amp; </a:t>
            </a:r>
            <a:r>
              <a:rPr lang="en-US" sz="2400" b="1" dirty="0" smtClean="0">
                <a:solidFill>
                  <a:schemeClr val="accent1">
                    <a:lumMod val="75000"/>
                  </a:schemeClr>
                </a:solidFill>
                <a:effectLst>
                  <a:outerShdw blurRad="38100" dist="38100" dir="2700000" algn="tl">
                    <a:srgbClr val="000000">
                      <a:alpha val="43137"/>
                    </a:srgbClr>
                  </a:outerShdw>
                </a:effectLst>
              </a:rPr>
              <a:t>121</a:t>
            </a:r>
            <a:endParaRPr lang="en-US" sz="2400" b="1" dirty="0">
              <a:solidFill>
                <a:schemeClr val="accent1">
                  <a:lumMod val="75000"/>
                </a:schemeClr>
              </a:solidFill>
              <a:effectLst>
                <a:outerShdw blurRad="38100" dist="38100" dir="2700000" algn="tl">
                  <a:srgbClr val="000000">
                    <a:alpha val="43137"/>
                  </a:srgbClr>
                </a:outerShdw>
              </a:effectLst>
            </a:endParaRPr>
          </a:p>
          <a:p>
            <a:r>
              <a:rPr lang="en-US" sz="2400" b="1" dirty="0" smtClean="0">
                <a:solidFill>
                  <a:schemeClr val="accent1">
                    <a:lumMod val="75000"/>
                  </a:schemeClr>
                </a:solidFill>
                <a:effectLst>
                  <a:outerShdw blurRad="38100" dist="38100" dir="2700000" algn="tl">
                    <a:srgbClr val="000000">
                      <a:alpha val="43137"/>
                    </a:srgbClr>
                  </a:outerShdw>
                </a:effectLst>
              </a:rPr>
              <a:t>HEMS </a:t>
            </a:r>
            <a:r>
              <a:rPr lang="en-US" sz="2400" b="1" dirty="0">
                <a:solidFill>
                  <a:schemeClr val="accent1">
                    <a:lumMod val="75000"/>
                  </a:schemeClr>
                </a:solidFill>
                <a:effectLst>
                  <a:outerShdw blurRad="38100" dist="38100" dir="2700000" algn="tl">
                    <a:srgbClr val="000000">
                      <a:alpha val="43137"/>
                    </a:srgbClr>
                  </a:outerShdw>
                </a:effectLst>
              </a:rPr>
              <a:t>Weather Accident </a:t>
            </a:r>
            <a:r>
              <a:rPr lang="en-US" sz="2400" b="1" dirty="0" smtClean="0">
                <a:solidFill>
                  <a:schemeClr val="accent1">
                    <a:lumMod val="75000"/>
                  </a:schemeClr>
                </a:solidFill>
                <a:effectLst>
                  <a:outerShdw blurRad="38100" dist="38100" dir="2700000" algn="tl">
                    <a:srgbClr val="000000">
                      <a:alpha val="43137"/>
                    </a:srgbClr>
                  </a:outerShdw>
                </a:effectLst>
              </a:rPr>
              <a:t>Statistics</a:t>
            </a:r>
          </a:p>
          <a:p>
            <a:r>
              <a:rPr lang="en-US" sz="2400" b="1" dirty="0" smtClean="0">
                <a:solidFill>
                  <a:schemeClr val="accent1">
                    <a:lumMod val="75000"/>
                  </a:schemeClr>
                </a:solidFill>
                <a:effectLst>
                  <a:outerShdw blurRad="38100" dist="38100" dir="2700000" algn="tl">
                    <a:srgbClr val="000000">
                      <a:alpha val="43137"/>
                    </a:srgbClr>
                  </a:outerShdw>
                </a:effectLst>
              </a:rPr>
              <a:t>HEMS </a:t>
            </a:r>
            <a:r>
              <a:rPr lang="en-US" sz="2400" b="1" dirty="0">
                <a:solidFill>
                  <a:schemeClr val="accent1">
                    <a:lumMod val="75000"/>
                  </a:schemeClr>
                </a:solidFill>
                <a:effectLst>
                  <a:outerShdw blurRad="38100" dist="38100" dir="2700000" algn="tl">
                    <a:srgbClr val="000000">
                      <a:alpha val="43137"/>
                    </a:srgbClr>
                  </a:outerShdw>
                </a:effectLst>
              </a:rPr>
              <a:t>Weather Tool </a:t>
            </a:r>
            <a:r>
              <a:rPr lang="en-US" sz="2400" b="1" dirty="0" smtClean="0">
                <a:solidFill>
                  <a:schemeClr val="accent1">
                    <a:lumMod val="75000"/>
                  </a:schemeClr>
                </a:solidFill>
                <a:effectLst>
                  <a:outerShdw blurRad="38100" dist="38100" dir="2700000" algn="tl">
                    <a:srgbClr val="000000">
                      <a:alpha val="43137"/>
                    </a:srgbClr>
                  </a:outerShdw>
                </a:effectLst>
              </a:rPr>
              <a:t>A Historical Perspective</a:t>
            </a:r>
          </a:p>
          <a:p>
            <a:r>
              <a:rPr lang="en-US" sz="2400" b="1" dirty="0" smtClean="0">
                <a:solidFill>
                  <a:schemeClr val="accent1">
                    <a:lumMod val="75000"/>
                  </a:schemeClr>
                </a:solidFill>
                <a:effectLst>
                  <a:outerShdw blurRad="38100" dist="38100" dir="2700000" algn="tl">
                    <a:srgbClr val="000000">
                      <a:alpha val="43137"/>
                    </a:srgbClr>
                  </a:outerShdw>
                </a:effectLst>
              </a:rPr>
              <a:t>HEMS </a:t>
            </a:r>
            <a:r>
              <a:rPr lang="en-US" sz="2400" b="1" dirty="0">
                <a:solidFill>
                  <a:schemeClr val="accent1">
                    <a:lumMod val="75000"/>
                  </a:schemeClr>
                </a:solidFill>
                <a:effectLst>
                  <a:outerShdw blurRad="38100" dist="38100" dir="2700000" algn="tl">
                    <a:srgbClr val="000000">
                      <a:alpha val="43137"/>
                    </a:srgbClr>
                  </a:outerShdw>
                </a:effectLst>
              </a:rPr>
              <a:t>Regulatory Requirements for Weather </a:t>
            </a:r>
            <a:endParaRPr lang="en-US" sz="2400" b="1" dirty="0" smtClean="0">
              <a:solidFill>
                <a:schemeClr val="accent1">
                  <a:lumMod val="75000"/>
                </a:schemeClr>
              </a:solidFill>
              <a:effectLst>
                <a:outerShdw blurRad="38100" dist="38100" dir="2700000" algn="tl">
                  <a:srgbClr val="000000">
                    <a:alpha val="43137"/>
                  </a:srgbClr>
                </a:outerShdw>
              </a:effectLst>
            </a:endParaRPr>
          </a:p>
          <a:p>
            <a:r>
              <a:rPr lang="en-US" sz="2400" b="1" dirty="0" smtClean="0">
                <a:solidFill>
                  <a:schemeClr val="accent1">
                    <a:lumMod val="75000"/>
                  </a:schemeClr>
                </a:solidFill>
                <a:effectLst>
                  <a:outerShdw blurRad="38100" dist="38100" dir="2700000" algn="tl">
                    <a:srgbClr val="000000">
                      <a:alpha val="43137"/>
                    </a:srgbClr>
                  </a:outerShdw>
                </a:effectLst>
              </a:rPr>
              <a:t>Weather </a:t>
            </a:r>
            <a:r>
              <a:rPr lang="en-US" sz="2400" b="1" dirty="0">
                <a:solidFill>
                  <a:schemeClr val="accent1">
                    <a:lumMod val="75000"/>
                  </a:schemeClr>
                </a:solidFill>
                <a:effectLst>
                  <a:outerShdw blurRad="38100" dist="38100" dir="2700000" algn="tl">
                    <a:srgbClr val="000000">
                      <a:alpha val="43137"/>
                    </a:srgbClr>
                  </a:outerShdw>
                </a:effectLst>
              </a:rPr>
              <a:t>Regulations, Advisory Circulars, </a:t>
            </a:r>
            <a:r>
              <a:rPr lang="en-US" sz="2400" b="1" dirty="0" err="1">
                <a:solidFill>
                  <a:schemeClr val="accent1">
                    <a:lumMod val="75000"/>
                  </a:schemeClr>
                </a:solidFill>
                <a:effectLst>
                  <a:outerShdw blurRad="38100" dist="38100" dir="2700000" algn="tl">
                    <a:srgbClr val="000000">
                      <a:alpha val="43137"/>
                    </a:srgbClr>
                  </a:outerShdw>
                </a:effectLst>
              </a:rPr>
              <a:t>LOA’s</a:t>
            </a:r>
            <a:r>
              <a:rPr lang="en-US" sz="2400" b="1" dirty="0">
                <a:solidFill>
                  <a:schemeClr val="accent1">
                    <a:lumMod val="75000"/>
                  </a:schemeClr>
                </a:solidFill>
                <a:effectLst>
                  <a:outerShdw blurRad="38100" dist="38100" dir="2700000" algn="tl">
                    <a:srgbClr val="000000">
                      <a:alpha val="43137"/>
                    </a:srgbClr>
                  </a:outerShdw>
                </a:effectLst>
              </a:rPr>
              <a:t>, </a:t>
            </a:r>
            <a:r>
              <a:rPr lang="en-US" sz="2400" b="1" dirty="0" err="1" smtClean="0">
                <a:solidFill>
                  <a:schemeClr val="accent1">
                    <a:lumMod val="75000"/>
                  </a:schemeClr>
                </a:solidFill>
                <a:effectLst>
                  <a:outerShdw blurRad="38100" dist="38100" dir="2700000" algn="tl">
                    <a:srgbClr val="000000">
                      <a:alpha val="43137"/>
                    </a:srgbClr>
                  </a:outerShdw>
                </a:effectLst>
              </a:rPr>
              <a:t>MOU’s</a:t>
            </a:r>
            <a:endParaRPr lang="en-US" sz="2400" b="1" dirty="0" smtClean="0">
              <a:solidFill>
                <a:schemeClr val="accent1">
                  <a:lumMod val="75000"/>
                </a:schemeClr>
              </a:solidFill>
              <a:effectLst>
                <a:outerShdw blurRad="38100" dist="38100" dir="2700000" algn="tl">
                  <a:srgbClr val="000000">
                    <a:alpha val="43137"/>
                  </a:srgbClr>
                </a:outerShdw>
              </a:effectLst>
            </a:endParaRPr>
          </a:p>
          <a:p>
            <a:r>
              <a:rPr lang="en-US" sz="2400" b="1" dirty="0" smtClean="0">
                <a:solidFill>
                  <a:schemeClr val="accent1">
                    <a:lumMod val="75000"/>
                  </a:schemeClr>
                </a:solidFill>
                <a:effectLst>
                  <a:outerShdw blurRad="38100" dist="38100" dir="2700000" algn="tl">
                    <a:srgbClr val="000000">
                      <a:alpha val="43137"/>
                    </a:srgbClr>
                  </a:outerShdw>
                </a:effectLst>
              </a:rPr>
              <a:t>Economic </a:t>
            </a:r>
            <a:r>
              <a:rPr lang="en-US" sz="2400" b="1" dirty="0">
                <a:solidFill>
                  <a:schemeClr val="accent1">
                    <a:lumMod val="75000"/>
                  </a:schemeClr>
                </a:solidFill>
                <a:effectLst>
                  <a:outerShdw blurRad="38100" dist="38100" dir="2700000" algn="tl">
                    <a:srgbClr val="000000">
                      <a:alpha val="43137"/>
                    </a:srgbClr>
                  </a:outerShdw>
                </a:effectLst>
              </a:rPr>
              <a:t>Impact of the HEMS Weather </a:t>
            </a:r>
            <a:r>
              <a:rPr lang="en-US" sz="2400" b="1" dirty="0" smtClean="0">
                <a:solidFill>
                  <a:schemeClr val="accent1">
                    <a:lumMod val="75000"/>
                  </a:schemeClr>
                </a:solidFill>
                <a:effectLst>
                  <a:outerShdw blurRad="38100" dist="38100" dir="2700000" algn="tl">
                    <a:srgbClr val="000000">
                      <a:alpha val="43137"/>
                    </a:srgbClr>
                  </a:outerShdw>
                </a:effectLst>
              </a:rPr>
              <a:t>Tool</a:t>
            </a:r>
          </a:p>
          <a:p>
            <a:r>
              <a:rPr lang="en-US" sz="2400" b="1" dirty="0" smtClean="0">
                <a:solidFill>
                  <a:schemeClr val="accent1">
                    <a:lumMod val="75000"/>
                  </a:schemeClr>
                </a:solidFill>
                <a:effectLst>
                  <a:outerShdw blurRad="38100" dist="38100" dir="2700000" algn="tl">
                    <a:srgbClr val="000000">
                      <a:alpha val="43137"/>
                    </a:srgbClr>
                  </a:outerShdw>
                </a:effectLst>
              </a:rPr>
              <a:t>HEMS </a:t>
            </a:r>
            <a:r>
              <a:rPr lang="en-US" sz="2400" b="1" dirty="0">
                <a:solidFill>
                  <a:schemeClr val="accent1">
                    <a:lumMod val="75000"/>
                  </a:schemeClr>
                </a:solidFill>
                <a:effectLst>
                  <a:outerShdw blurRad="38100" dist="38100" dir="2700000" algn="tl">
                    <a:srgbClr val="000000">
                      <a:alpha val="43137"/>
                    </a:srgbClr>
                  </a:outerShdw>
                </a:effectLst>
              </a:rPr>
              <a:t>Weather Tool for other Aviation </a:t>
            </a:r>
            <a:r>
              <a:rPr lang="en-US" sz="2400" b="1" dirty="0" smtClean="0">
                <a:solidFill>
                  <a:schemeClr val="accent1">
                    <a:lumMod val="75000"/>
                  </a:schemeClr>
                </a:solidFill>
                <a:effectLst>
                  <a:outerShdw blurRad="38100" dist="38100" dir="2700000" algn="tl">
                    <a:srgbClr val="000000">
                      <a:alpha val="43137"/>
                    </a:srgbClr>
                  </a:outerShdw>
                </a:effectLst>
              </a:rPr>
              <a:t>Operations</a:t>
            </a:r>
            <a:endParaRPr lang="en-US" sz="2400" b="1" dirty="0">
              <a:solidFill>
                <a:schemeClr val="accent1">
                  <a:lumMod val="75000"/>
                </a:schemeClr>
              </a:solidFill>
              <a:effectLst>
                <a:outerShdw blurRad="38100" dist="38100" dir="2700000" algn="tl">
                  <a:srgbClr val="000000">
                    <a:alpha val="43137"/>
                  </a:srgbClr>
                </a:outerShdw>
              </a:effectLst>
            </a:endParaRPr>
          </a:p>
          <a:p>
            <a:r>
              <a:rPr lang="en-US" sz="2400" b="1" dirty="0" smtClean="0">
                <a:solidFill>
                  <a:schemeClr val="accent1">
                    <a:lumMod val="75000"/>
                  </a:schemeClr>
                </a:solidFill>
                <a:effectLst>
                  <a:outerShdw blurRad="38100" dist="38100" dir="2700000" algn="tl">
                    <a:srgbClr val="000000">
                      <a:alpha val="43137"/>
                    </a:srgbClr>
                  </a:outerShdw>
                </a:effectLst>
              </a:rPr>
              <a:t>HEMS </a:t>
            </a:r>
            <a:r>
              <a:rPr lang="en-US" sz="2400" b="1" dirty="0">
                <a:solidFill>
                  <a:schemeClr val="accent1">
                    <a:lumMod val="75000"/>
                  </a:schemeClr>
                </a:solidFill>
                <a:effectLst>
                  <a:outerShdw blurRad="38100" dist="38100" dir="2700000" algn="tl">
                    <a:srgbClr val="000000">
                      <a:alpha val="43137"/>
                    </a:srgbClr>
                  </a:outerShdw>
                </a:effectLst>
              </a:rPr>
              <a:t>Weather Tool Input Data </a:t>
            </a:r>
            <a:endParaRPr lang="en-US" sz="2400" dirty="0">
              <a:solidFill>
                <a:schemeClr val="accent1">
                  <a:lumMod val="75000"/>
                </a:schemeClr>
              </a:solidFill>
              <a:effectLst>
                <a:outerShdw blurRad="38100" dist="38100" dir="2700000" algn="tl">
                  <a:srgbClr val="000000">
                    <a:alpha val="43137"/>
                  </a:srgbClr>
                </a:outerShdw>
              </a:effectLst>
            </a:endParaRPr>
          </a:p>
        </p:txBody>
      </p:sp>
      <p:sp>
        <p:nvSpPr>
          <p:cNvPr id="4" name="Title 3"/>
          <p:cNvSpPr>
            <a:spLocks noGrp="1"/>
          </p:cNvSpPr>
          <p:nvPr>
            <p:ph type="title"/>
          </p:nvPr>
        </p:nvSpPr>
        <p:spPr/>
        <p:txBody>
          <a:bodyPr/>
          <a:lstStyle/>
          <a:p>
            <a:r>
              <a:rPr lang="en-US" sz="4400" dirty="0" smtClean="0"/>
              <a:t>Presentations</a:t>
            </a:r>
            <a:endParaRPr lang="en-US" sz="4400" dirty="0"/>
          </a:p>
        </p:txBody>
      </p:sp>
      <p:sp>
        <p:nvSpPr>
          <p:cNvPr id="5" name="Slide Number Placeholder 4"/>
          <p:cNvSpPr>
            <a:spLocks noGrp="1"/>
          </p:cNvSpPr>
          <p:nvPr>
            <p:ph type="sldNum" sz="quarter" idx="12"/>
          </p:nvPr>
        </p:nvSpPr>
        <p:spPr/>
        <p:txBody>
          <a:bodyPr/>
          <a:lstStyle/>
          <a:p>
            <a:fld id="{BA2B506A-2681-490A-A747-9BFCB8852964}" type="slidenum">
              <a:rPr lang="en-US" smtClean="0"/>
              <a:t>2</a:t>
            </a:fld>
            <a:endParaRPr lang="en-US"/>
          </a:p>
        </p:txBody>
      </p:sp>
    </p:spTree>
    <p:extLst>
      <p:ext uri="{BB962C8B-B14F-4D97-AF65-F5344CB8AC3E}">
        <p14:creationId xmlns:p14="http://schemas.microsoft.com/office/powerpoint/2010/main" val="3706988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5987"/>
            <a:ext cx="7772400" cy="2233613"/>
          </a:xfrm>
        </p:spPr>
        <p:txBody>
          <a:bodyPr>
            <a:normAutofit/>
          </a:bodyPr>
          <a:lstStyle/>
          <a:p>
            <a:r>
              <a:rPr lang="en-US" dirty="0">
                <a:effectLst/>
              </a:rPr>
              <a:t>HEMS Regulatory Requirements for </a:t>
            </a:r>
            <a:r>
              <a:rPr lang="en-US" dirty="0" smtClean="0">
                <a:effectLst/>
              </a:rPr>
              <a:t>Weather</a:t>
            </a:r>
            <a:br>
              <a:rPr lang="en-US" dirty="0" smtClean="0">
                <a:effectLst/>
              </a:rPr>
            </a:br>
            <a:r>
              <a:rPr lang="en-US" dirty="0">
                <a:effectLst/>
              </a:rPr>
              <a:t/>
            </a:r>
            <a:br>
              <a:rPr lang="en-US" dirty="0">
                <a:effectLst/>
              </a:rPr>
            </a:br>
            <a:r>
              <a:rPr lang="en-US" dirty="0">
                <a:effectLst/>
              </a:rPr>
              <a:t>	</a:t>
            </a:r>
            <a:r>
              <a:rPr lang="en-US" sz="1800" dirty="0">
                <a:effectLst/>
              </a:rPr>
              <a:t>Ed </a:t>
            </a:r>
            <a:r>
              <a:rPr lang="en-US" sz="1800" dirty="0" smtClean="0">
                <a:effectLst/>
              </a:rPr>
              <a:t>Stockhausen / Gerry </a:t>
            </a:r>
            <a:r>
              <a:rPr lang="en-US" sz="1800" dirty="0">
                <a:effectLst/>
              </a:rPr>
              <a:t>Pagano</a:t>
            </a:r>
            <a:endParaRPr lang="en-US" dirty="0"/>
          </a:p>
        </p:txBody>
      </p:sp>
      <p:sp>
        <p:nvSpPr>
          <p:cNvPr id="4" name="Slide Number Placeholder 3"/>
          <p:cNvSpPr>
            <a:spLocks noGrp="1"/>
          </p:cNvSpPr>
          <p:nvPr>
            <p:ph type="sldNum" sz="quarter" idx="12"/>
          </p:nvPr>
        </p:nvSpPr>
        <p:spPr/>
        <p:txBody>
          <a:bodyPr/>
          <a:lstStyle/>
          <a:p>
            <a:fld id="{BA2B506A-2681-490A-A747-9BFCB8852964}" type="slidenum">
              <a:rPr lang="en-US" smtClean="0"/>
              <a:t>20</a:t>
            </a:fld>
            <a:endParaRPr lang="en-US"/>
          </a:p>
        </p:txBody>
      </p:sp>
    </p:spTree>
    <p:extLst>
      <p:ext uri="{BB962C8B-B14F-4D97-AF65-F5344CB8AC3E}">
        <p14:creationId xmlns:p14="http://schemas.microsoft.com/office/powerpoint/2010/main" val="231058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7772400" cy="1020762"/>
          </a:xfrm>
        </p:spPr>
        <p:txBody>
          <a:bodyPr/>
          <a:lstStyle/>
          <a:p>
            <a:r>
              <a:rPr lang="en-US" dirty="0" smtClean="0"/>
              <a:t>General Requirements </a:t>
            </a:r>
            <a:endParaRPr lang="en-US" dirty="0"/>
          </a:p>
        </p:txBody>
      </p:sp>
      <p:sp>
        <p:nvSpPr>
          <p:cNvPr id="3" name="Content Placeholder 2"/>
          <p:cNvSpPr>
            <a:spLocks noGrp="1"/>
          </p:cNvSpPr>
          <p:nvPr>
            <p:ph idx="1"/>
          </p:nvPr>
        </p:nvSpPr>
        <p:spPr/>
        <p:txBody>
          <a:bodyPr/>
          <a:lstStyle/>
          <a:p>
            <a:pPr lvl="0"/>
            <a:r>
              <a:rPr lang="en-US" b="1" dirty="0" smtClean="0">
                <a:solidFill>
                  <a:schemeClr val="accent1">
                    <a:lumMod val="75000"/>
                  </a:schemeClr>
                </a:solidFill>
              </a:rPr>
              <a:t>Adequate weather reporting facilities</a:t>
            </a:r>
          </a:p>
          <a:p>
            <a:pPr lvl="0"/>
            <a:r>
              <a:rPr lang="en-US" b="1" dirty="0" smtClean="0">
                <a:solidFill>
                  <a:schemeClr val="accent1">
                    <a:lumMod val="75000"/>
                  </a:schemeClr>
                </a:solidFill>
              </a:rPr>
              <a:t>Approved sources of weather reports and forecasts to control flight operations</a:t>
            </a:r>
          </a:p>
          <a:p>
            <a:r>
              <a:rPr lang="en-US" b="1" dirty="0" smtClean="0">
                <a:solidFill>
                  <a:schemeClr val="accent1">
                    <a:lumMod val="75000"/>
                  </a:schemeClr>
                </a:solidFill>
              </a:rPr>
              <a:t>A system or method of obtaining reports and forecasts of adverse weather phenomena</a:t>
            </a:r>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21</a:t>
            </a:fld>
            <a:endParaRPr lang="en-US"/>
          </a:p>
        </p:txBody>
      </p:sp>
    </p:spTree>
    <p:extLst>
      <p:ext uri="{BB962C8B-B14F-4D97-AF65-F5344CB8AC3E}">
        <p14:creationId xmlns:p14="http://schemas.microsoft.com/office/powerpoint/2010/main" val="1073084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038"/>
            <a:ext cx="7772400" cy="1096962"/>
          </a:xfrm>
        </p:spPr>
        <p:txBody>
          <a:bodyPr/>
          <a:lstStyle/>
          <a:p>
            <a:r>
              <a:rPr lang="en-US" sz="2800" dirty="0" smtClean="0"/>
              <a:t>Sources  of Weather reporting facilities, reports, &amp; forecasts</a:t>
            </a:r>
            <a:endParaRPr lang="en-US" sz="2800" dirty="0"/>
          </a:p>
        </p:txBody>
      </p:sp>
      <p:sp>
        <p:nvSpPr>
          <p:cNvPr id="3" name="Content Placeholder 2"/>
          <p:cNvSpPr>
            <a:spLocks noGrp="1"/>
          </p:cNvSpPr>
          <p:nvPr>
            <p:ph idx="1"/>
          </p:nvPr>
        </p:nvSpPr>
        <p:spPr/>
        <p:txBody>
          <a:bodyPr>
            <a:normAutofit fontScale="92500" lnSpcReduction="20000"/>
          </a:bodyPr>
          <a:lstStyle/>
          <a:p>
            <a:r>
              <a:rPr lang="en-US" b="1" dirty="0" smtClean="0">
                <a:solidFill>
                  <a:schemeClr val="accent1">
                    <a:lumMod val="75000"/>
                  </a:schemeClr>
                </a:solidFill>
              </a:rPr>
              <a:t>U.S. National Weather Service</a:t>
            </a:r>
          </a:p>
          <a:p>
            <a:pPr lvl="1"/>
            <a:r>
              <a:rPr lang="en-US" b="1" dirty="0" smtClean="0">
                <a:solidFill>
                  <a:schemeClr val="accent1">
                    <a:lumMod val="75000"/>
                  </a:schemeClr>
                </a:solidFill>
              </a:rPr>
              <a:t>FAA recognizes NOAA information as equivalent</a:t>
            </a:r>
          </a:p>
          <a:p>
            <a:r>
              <a:rPr lang="en-US" b="1" dirty="0" smtClean="0">
                <a:solidFill>
                  <a:schemeClr val="accent1">
                    <a:lumMod val="75000"/>
                  </a:schemeClr>
                </a:solidFill>
              </a:rPr>
              <a:t>Sources approved by the U.S. National Weather Service</a:t>
            </a:r>
          </a:p>
          <a:p>
            <a:pPr lvl="1"/>
            <a:r>
              <a:rPr lang="en-US" b="1" dirty="0" smtClean="0">
                <a:solidFill>
                  <a:schemeClr val="accent1">
                    <a:lumMod val="75000"/>
                  </a:schemeClr>
                </a:solidFill>
              </a:rPr>
              <a:t>NWS Offices</a:t>
            </a:r>
          </a:p>
          <a:p>
            <a:pPr lvl="1"/>
            <a:r>
              <a:rPr lang="en-US" b="1" dirty="0" smtClean="0">
                <a:solidFill>
                  <a:schemeClr val="accent1">
                    <a:lumMod val="75000"/>
                  </a:schemeClr>
                </a:solidFill>
              </a:rPr>
              <a:t>FSS</a:t>
            </a:r>
          </a:p>
          <a:p>
            <a:pPr lvl="1"/>
            <a:r>
              <a:rPr lang="en-US" b="1" dirty="0" smtClean="0">
                <a:solidFill>
                  <a:schemeClr val="accent1">
                    <a:lumMod val="75000"/>
                  </a:schemeClr>
                </a:solidFill>
              </a:rPr>
              <a:t>ASOS</a:t>
            </a:r>
          </a:p>
          <a:p>
            <a:pPr lvl="1"/>
            <a:r>
              <a:rPr lang="en-US" b="1" dirty="0" smtClean="0">
                <a:solidFill>
                  <a:schemeClr val="accent1">
                    <a:lumMod val="75000"/>
                  </a:schemeClr>
                </a:solidFill>
              </a:rPr>
              <a:t>AWOS</a:t>
            </a:r>
          </a:p>
          <a:p>
            <a:pPr lvl="1"/>
            <a:r>
              <a:rPr lang="en-US" b="1" dirty="0" smtClean="0">
                <a:solidFill>
                  <a:schemeClr val="accent1">
                    <a:lumMod val="75000"/>
                  </a:schemeClr>
                </a:solidFill>
              </a:rPr>
              <a:t>SAWRS</a:t>
            </a:r>
          </a:p>
          <a:p>
            <a:pPr lvl="1"/>
            <a:r>
              <a:rPr lang="en-US" b="1" dirty="0" smtClean="0">
                <a:solidFill>
                  <a:schemeClr val="accent1">
                    <a:lumMod val="75000"/>
                  </a:schemeClr>
                </a:solidFill>
              </a:rPr>
              <a:t>LAWRS </a:t>
            </a:r>
          </a:p>
        </p:txBody>
      </p:sp>
      <p:sp>
        <p:nvSpPr>
          <p:cNvPr id="4" name="Slide Number Placeholder 3"/>
          <p:cNvSpPr>
            <a:spLocks noGrp="1"/>
          </p:cNvSpPr>
          <p:nvPr>
            <p:ph type="sldNum" sz="quarter" idx="12"/>
          </p:nvPr>
        </p:nvSpPr>
        <p:spPr/>
        <p:txBody>
          <a:bodyPr/>
          <a:lstStyle/>
          <a:p>
            <a:fld id="{BA2B506A-2681-490A-A747-9BFCB8852964}" type="slidenum">
              <a:rPr lang="en-US" smtClean="0"/>
              <a:t>22</a:t>
            </a:fld>
            <a:endParaRPr lang="en-US"/>
          </a:p>
        </p:txBody>
      </p:sp>
    </p:spTree>
    <p:extLst>
      <p:ext uri="{BB962C8B-B14F-4D97-AF65-F5344CB8AC3E}">
        <p14:creationId xmlns:p14="http://schemas.microsoft.com/office/powerpoint/2010/main" val="2104041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477962"/>
          </a:xfrm>
        </p:spPr>
        <p:txBody>
          <a:bodyPr/>
          <a:lstStyle/>
          <a:p>
            <a:r>
              <a:rPr lang="en-US" sz="2800" dirty="0" smtClean="0"/>
              <a:t>Sources  of Weather reporting facilities, reports, &amp; forecasts                    (cont)</a:t>
            </a:r>
            <a:endParaRPr lang="en-US" sz="2800" dirty="0"/>
          </a:p>
        </p:txBody>
      </p:sp>
      <p:sp>
        <p:nvSpPr>
          <p:cNvPr id="3" name="Content Placeholder 2"/>
          <p:cNvSpPr>
            <a:spLocks noGrp="1"/>
          </p:cNvSpPr>
          <p:nvPr>
            <p:ph idx="1"/>
          </p:nvPr>
        </p:nvSpPr>
        <p:spPr/>
        <p:txBody>
          <a:bodyPr>
            <a:normAutofit fontScale="85000" lnSpcReduction="10000"/>
          </a:bodyPr>
          <a:lstStyle/>
          <a:p>
            <a:r>
              <a:rPr lang="en-US" b="1" dirty="0" smtClean="0">
                <a:solidFill>
                  <a:schemeClr val="accent1">
                    <a:lumMod val="75000"/>
                  </a:schemeClr>
                </a:solidFill>
              </a:rPr>
              <a:t>Sources approved by the Administrator</a:t>
            </a:r>
          </a:p>
          <a:p>
            <a:pPr lvl="1"/>
            <a:r>
              <a:rPr lang="en-US" b="1" dirty="0" smtClean="0">
                <a:solidFill>
                  <a:schemeClr val="accent1">
                    <a:lumMod val="75000"/>
                  </a:schemeClr>
                </a:solidFill>
              </a:rPr>
              <a:t>NWS for US and territories located outside of the 48 contiguous US</a:t>
            </a:r>
          </a:p>
          <a:p>
            <a:pPr lvl="1"/>
            <a:r>
              <a:rPr lang="en-US" b="1" dirty="0" smtClean="0">
                <a:solidFill>
                  <a:schemeClr val="accent1">
                    <a:lumMod val="75000"/>
                  </a:schemeClr>
                </a:solidFill>
              </a:rPr>
              <a:t>US and NATO military observing and forecasting sources</a:t>
            </a:r>
          </a:p>
          <a:p>
            <a:pPr lvl="1"/>
            <a:r>
              <a:rPr lang="en-US" b="1" dirty="0" smtClean="0">
                <a:solidFill>
                  <a:schemeClr val="accent1">
                    <a:lumMod val="75000"/>
                  </a:schemeClr>
                </a:solidFill>
              </a:rPr>
              <a:t>Members of the World Meteorological Organization (WMO)</a:t>
            </a:r>
          </a:p>
          <a:p>
            <a:pPr lvl="1"/>
            <a:r>
              <a:rPr lang="en-US" b="1" dirty="0" smtClean="0">
                <a:solidFill>
                  <a:schemeClr val="accent1">
                    <a:lumMod val="75000"/>
                  </a:schemeClr>
                </a:solidFill>
              </a:rPr>
              <a:t>Meteorological offices of ICAO subscribing foreign states</a:t>
            </a:r>
          </a:p>
          <a:p>
            <a:pPr lvl="1"/>
            <a:r>
              <a:rPr lang="en-US" b="1" dirty="0" smtClean="0">
                <a:solidFill>
                  <a:schemeClr val="accent1">
                    <a:lumMod val="75000"/>
                  </a:schemeClr>
                </a:solidFill>
              </a:rPr>
              <a:t>ICAO member state, authorized meteorological station or automated observation</a:t>
            </a:r>
          </a:p>
          <a:p>
            <a:pPr lvl="1"/>
            <a:r>
              <a:rPr lang="en-US" b="1" dirty="0" smtClean="0">
                <a:solidFill>
                  <a:schemeClr val="accent1">
                    <a:lumMod val="75000"/>
                  </a:schemeClr>
                </a:solidFill>
              </a:rPr>
              <a:t>EWINS produced weather products</a:t>
            </a:r>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23</a:t>
            </a:fld>
            <a:endParaRPr lang="en-US"/>
          </a:p>
        </p:txBody>
      </p:sp>
    </p:spTree>
    <p:extLst>
      <p:ext uri="{BB962C8B-B14F-4D97-AF65-F5344CB8AC3E}">
        <p14:creationId xmlns:p14="http://schemas.microsoft.com/office/powerpoint/2010/main" val="621863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smtClean="0"/>
              <a:t>Reports &amp; Forecasts of Adverse Weather Phenomena</a:t>
            </a:r>
            <a:endParaRPr lang="en-US" sz="2800" dirty="0"/>
          </a:p>
        </p:txBody>
      </p:sp>
      <p:sp>
        <p:nvSpPr>
          <p:cNvPr id="3" name="Content Placeholder 2"/>
          <p:cNvSpPr>
            <a:spLocks noGrp="1"/>
          </p:cNvSpPr>
          <p:nvPr>
            <p:ph idx="1"/>
          </p:nvPr>
        </p:nvSpPr>
        <p:spPr>
          <a:xfrm>
            <a:off x="457200" y="1600201"/>
            <a:ext cx="8229600" cy="4495800"/>
          </a:xfrm>
        </p:spPr>
        <p:txBody>
          <a:bodyPr>
            <a:normAutofit fontScale="92500" lnSpcReduction="10000"/>
          </a:bodyPr>
          <a:lstStyle/>
          <a:p>
            <a:r>
              <a:rPr lang="en-US" b="1" dirty="0" smtClean="0">
                <a:solidFill>
                  <a:schemeClr val="accent1">
                    <a:lumMod val="75000"/>
                  </a:schemeClr>
                </a:solidFill>
              </a:rPr>
              <a:t>Adverse weather or conditions that reduce or threaten safety of operations</a:t>
            </a:r>
          </a:p>
          <a:p>
            <a:pPr lvl="1"/>
            <a:r>
              <a:rPr lang="en-US" b="1" dirty="0" smtClean="0">
                <a:solidFill>
                  <a:schemeClr val="accent1">
                    <a:lumMod val="75000"/>
                  </a:schemeClr>
                </a:solidFill>
              </a:rPr>
              <a:t>Thunderstorms</a:t>
            </a:r>
          </a:p>
          <a:p>
            <a:pPr lvl="1"/>
            <a:r>
              <a:rPr lang="en-US" b="1" dirty="0" smtClean="0">
                <a:solidFill>
                  <a:schemeClr val="accent1">
                    <a:lumMod val="75000"/>
                  </a:schemeClr>
                </a:solidFill>
              </a:rPr>
              <a:t>Icing</a:t>
            </a:r>
          </a:p>
          <a:p>
            <a:pPr lvl="1"/>
            <a:r>
              <a:rPr lang="en-US" b="1" dirty="0" smtClean="0">
                <a:solidFill>
                  <a:schemeClr val="accent1">
                    <a:lumMod val="75000"/>
                  </a:schemeClr>
                </a:solidFill>
              </a:rPr>
              <a:t>LLWS</a:t>
            </a:r>
          </a:p>
          <a:p>
            <a:pPr lvl="1"/>
            <a:r>
              <a:rPr lang="en-US" b="1" dirty="0" smtClean="0">
                <a:solidFill>
                  <a:schemeClr val="accent1">
                    <a:lumMod val="75000"/>
                  </a:schemeClr>
                </a:solidFill>
              </a:rPr>
              <a:t>Turbulence</a:t>
            </a:r>
          </a:p>
          <a:p>
            <a:pPr lvl="1"/>
            <a:r>
              <a:rPr lang="en-US" b="1" dirty="0" smtClean="0">
                <a:solidFill>
                  <a:schemeClr val="accent1">
                    <a:lumMod val="75000"/>
                  </a:schemeClr>
                </a:solidFill>
              </a:rPr>
              <a:t>Natural Hazards - Volcanic Ash</a:t>
            </a:r>
          </a:p>
          <a:p>
            <a:pPr lvl="1"/>
            <a:r>
              <a:rPr lang="en-US" b="1" dirty="0" smtClean="0">
                <a:solidFill>
                  <a:schemeClr val="accent1">
                    <a:lumMod val="75000"/>
                  </a:schemeClr>
                </a:solidFill>
              </a:rPr>
              <a:t>Any Meteorological condition causing contamination of a runway or other takeoff surface and directly effect aircraft performance</a:t>
            </a:r>
          </a:p>
        </p:txBody>
      </p:sp>
      <p:sp>
        <p:nvSpPr>
          <p:cNvPr id="4" name="Slide Number Placeholder 3"/>
          <p:cNvSpPr>
            <a:spLocks noGrp="1"/>
          </p:cNvSpPr>
          <p:nvPr>
            <p:ph type="sldNum" sz="quarter" idx="12"/>
          </p:nvPr>
        </p:nvSpPr>
        <p:spPr/>
        <p:txBody>
          <a:bodyPr/>
          <a:lstStyle/>
          <a:p>
            <a:fld id="{BA2B506A-2681-490A-A747-9BFCB8852964}" type="slidenum">
              <a:rPr lang="en-US" smtClean="0"/>
              <a:t>24</a:t>
            </a:fld>
            <a:endParaRPr lang="en-US"/>
          </a:p>
        </p:txBody>
      </p:sp>
    </p:spTree>
    <p:extLst>
      <p:ext uri="{BB962C8B-B14F-4D97-AF65-F5344CB8AC3E}">
        <p14:creationId xmlns:p14="http://schemas.microsoft.com/office/powerpoint/2010/main" val="2502676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smtClean="0"/>
              <a:t>Specific Regulatory Requirements Part 135</a:t>
            </a:r>
            <a:endParaRPr lang="en-US" sz="2800" dirty="0"/>
          </a:p>
        </p:txBody>
      </p:sp>
      <p:sp>
        <p:nvSpPr>
          <p:cNvPr id="3" name="Content Placeholder 2"/>
          <p:cNvSpPr>
            <a:spLocks noGrp="1"/>
          </p:cNvSpPr>
          <p:nvPr>
            <p:ph idx="1"/>
          </p:nvPr>
        </p:nvSpPr>
        <p:spPr/>
        <p:txBody>
          <a:bodyPr>
            <a:normAutofit/>
          </a:bodyPr>
          <a:lstStyle/>
          <a:p>
            <a:r>
              <a:rPr lang="en-US" b="1" dirty="0" smtClean="0">
                <a:solidFill>
                  <a:schemeClr val="accent1">
                    <a:lumMod val="75000"/>
                  </a:schemeClr>
                </a:solidFill>
              </a:rPr>
              <a:t>Sources </a:t>
            </a:r>
          </a:p>
          <a:p>
            <a:pPr lvl="1"/>
            <a:r>
              <a:rPr lang="en-US" b="1" dirty="0" smtClean="0">
                <a:solidFill>
                  <a:schemeClr val="accent1">
                    <a:lumMod val="75000"/>
                  </a:schemeClr>
                </a:solidFill>
              </a:rPr>
              <a:t>Part 135.213</a:t>
            </a:r>
          </a:p>
          <a:p>
            <a:pPr lvl="2"/>
            <a:r>
              <a:rPr lang="en-US" b="1" dirty="0" smtClean="0">
                <a:solidFill>
                  <a:schemeClr val="accent1">
                    <a:lumMod val="75000"/>
                  </a:schemeClr>
                </a:solidFill>
              </a:rPr>
              <a:t>NWS</a:t>
            </a:r>
          </a:p>
          <a:p>
            <a:pPr lvl="2"/>
            <a:r>
              <a:rPr lang="en-US" b="1" dirty="0" smtClean="0">
                <a:solidFill>
                  <a:schemeClr val="accent1">
                    <a:lumMod val="75000"/>
                  </a:schemeClr>
                </a:solidFill>
              </a:rPr>
              <a:t>A source approved by the NWS or</a:t>
            </a:r>
          </a:p>
          <a:p>
            <a:pPr lvl="2"/>
            <a:r>
              <a:rPr lang="en-US" b="1" dirty="0" smtClean="0">
                <a:solidFill>
                  <a:schemeClr val="accent1">
                    <a:lumMod val="75000"/>
                  </a:schemeClr>
                </a:solidFill>
              </a:rPr>
              <a:t>A source approved by the Administrator</a:t>
            </a:r>
          </a:p>
          <a:p>
            <a:pPr lvl="1">
              <a:buNone/>
            </a:pPr>
            <a:endParaRPr lang="en-US" b="1" dirty="0" smtClean="0">
              <a:solidFill>
                <a:schemeClr val="accent1">
                  <a:lumMod val="75000"/>
                </a:schemeClr>
              </a:solidFill>
            </a:endParaRPr>
          </a:p>
          <a:p>
            <a:pPr lvl="2"/>
            <a:endParaRPr lang="en-US" b="1" dirty="0" smtClean="0">
              <a:solidFill>
                <a:schemeClr val="accent1">
                  <a:lumMod val="75000"/>
                </a:schemeClr>
              </a:solidFill>
            </a:endParaRPr>
          </a:p>
          <a:p>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25</a:t>
            </a:fld>
            <a:endParaRPr lang="en-US"/>
          </a:p>
        </p:txBody>
      </p:sp>
    </p:spTree>
    <p:extLst>
      <p:ext uri="{BB962C8B-B14F-4D97-AF65-F5344CB8AC3E}">
        <p14:creationId xmlns:p14="http://schemas.microsoft.com/office/powerpoint/2010/main" val="1897873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smtClean="0"/>
              <a:t>Specific Regulatory Requirements Part 135 (Cont.)</a:t>
            </a:r>
            <a:endParaRPr lang="en-US" sz="2800" dirty="0"/>
          </a:p>
        </p:txBody>
      </p:sp>
      <p:sp>
        <p:nvSpPr>
          <p:cNvPr id="3" name="Content Placeholder 2"/>
          <p:cNvSpPr>
            <a:spLocks noGrp="1"/>
          </p:cNvSpPr>
          <p:nvPr>
            <p:ph idx="1"/>
          </p:nvPr>
        </p:nvSpPr>
        <p:spPr/>
        <p:txBody>
          <a:bodyPr>
            <a:normAutofit/>
          </a:bodyPr>
          <a:lstStyle/>
          <a:p>
            <a:r>
              <a:rPr lang="en-US" sz="2800" b="1" dirty="0" smtClean="0">
                <a:solidFill>
                  <a:schemeClr val="accent1">
                    <a:lumMod val="75000"/>
                  </a:schemeClr>
                </a:solidFill>
              </a:rPr>
              <a:t>When the weather report is not available through the sources above there is a stipulation for operations conducted under  the Visual Flight Rules</a:t>
            </a:r>
          </a:p>
          <a:p>
            <a:endParaRPr lang="en-US" sz="2800" b="1" dirty="0" smtClean="0">
              <a:solidFill>
                <a:schemeClr val="accent1">
                  <a:lumMod val="75000"/>
                </a:schemeClr>
              </a:solidFill>
            </a:endParaRPr>
          </a:p>
          <a:p>
            <a:r>
              <a:rPr lang="en-US" sz="2800" b="1" dirty="0" smtClean="0">
                <a:solidFill>
                  <a:schemeClr val="accent1">
                    <a:lumMod val="75000"/>
                  </a:schemeClr>
                </a:solidFill>
              </a:rPr>
              <a:t>Pilot in command may use weather information based on his own observations </a:t>
            </a:r>
            <a:r>
              <a:rPr lang="en-US" sz="2800" b="1" u="sng" dirty="0" smtClean="0">
                <a:solidFill>
                  <a:schemeClr val="accent1">
                    <a:lumMod val="75000"/>
                  </a:schemeClr>
                </a:solidFill>
              </a:rPr>
              <a:t>or</a:t>
            </a:r>
            <a:r>
              <a:rPr lang="en-US" sz="2800" b="1" dirty="0" smtClean="0">
                <a:solidFill>
                  <a:schemeClr val="accent1">
                    <a:lumMod val="75000"/>
                  </a:schemeClr>
                </a:solidFill>
              </a:rPr>
              <a:t> those of other persons competent to supply those observations</a:t>
            </a:r>
          </a:p>
          <a:p>
            <a:endParaRPr lang="en-US" sz="2800" b="1" dirty="0" smtClean="0">
              <a:solidFill>
                <a:schemeClr val="accent1">
                  <a:lumMod val="75000"/>
                </a:schemeClr>
              </a:solidFill>
            </a:endParaRPr>
          </a:p>
          <a:p>
            <a:endParaRPr lang="en-US" sz="28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26</a:t>
            </a:fld>
            <a:endParaRPr lang="en-US"/>
          </a:p>
        </p:txBody>
      </p:sp>
    </p:spTree>
    <p:extLst>
      <p:ext uri="{BB962C8B-B14F-4D97-AF65-F5344CB8AC3E}">
        <p14:creationId xmlns:p14="http://schemas.microsoft.com/office/powerpoint/2010/main" val="1594635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smtClean="0"/>
              <a:t>Specific Regulatory Requirements Part 135 (Cont.)</a:t>
            </a:r>
            <a:endParaRPr lang="en-US" sz="2800" dirty="0"/>
          </a:p>
        </p:txBody>
      </p:sp>
      <p:sp>
        <p:nvSpPr>
          <p:cNvPr id="3" name="Content Placeholder 2"/>
          <p:cNvSpPr>
            <a:spLocks noGrp="1"/>
          </p:cNvSpPr>
          <p:nvPr>
            <p:ph idx="1"/>
          </p:nvPr>
        </p:nvSpPr>
        <p:spPr>
          <a:xfrm>
            <a:off x="457200" y="1600201"/>
            <a:ext cx="8229600" cy="4495800"/>
          </a:xfrm>
        </p:spPr>
        <p:txBody>
          <a:bodyPr>
            <a:normAutofit/>
          </a:bodyPr>
          <a:lstStyle/>
          <a:p>
            <a:r>
              <a:rPr lang="en-US" b="1" dirty="0" smtClean="0">
                <a:solidFill>
                  <a:schemeClr val="accent1">
                    <a:lumMod val="75000"/>
                  </a:schemeClr>
                </a:solidFill>
              </a:rPr>
              <a:t>Reports &amp; Forecasts of Adverse Weather Phenomena</a:t>
            </a:r>
          </a:p>
          <a:p>
            <a:pPr lvl="1"/>
            <a:r>
              <a:rPr lang="en-US" b="1" dirty="0" smtClean="0">
                <a:solidFill>
                  <a:schemeClr val="accent1">
                    <a:lumMod val="75000"/>
                  </a:schemeClr>
                </a:solidFill>
              </a:rPr>
              <a:t>135.227</a:t>
            </a:r>
          </a:p>
          <a:p>
            <a:pPr lvl="2"/>
            <a:r>
              <a:rPr lang="en-US" b="1" dirty="0" smtClean="0">
                <a:solidFill>
                  <a:schemeClr val="accent1">
                    <a:lumMod val="75000"/>
                  </a:schemeClr>
                </a:solidFill>
              </a:rPr>
              <a:t>Snow or Ice accumulation</a:t>
            </a:r>
          </a:p>
          <a:p>
            <a:pPr lvl="2"/>
            <a:r>
              <a:rPr lang="en-US" b="1" dirty="0" smtClean="0">
                <a:solidFill>
                  <a:schemeClr val="accent1">
                    <a:lumMod val="75000"/>
                  </a:schemeClr>
                </a:solidFill>
              </a:rPr>
              <a:t>Flight into known or forecast icing</a:t>
            </a:r>
          </a:p>
          <a:p>
            <a:pPr lvl="1"/>
            <a:r>
              <a:rPr lang="en-US" b="1" dirty="0" smtClean="0">
                <a:solidFill>
                  <a:schemeClr val="accent1">
                    <a:lumMod val="75000"/>
                  </a:schemeClr>
                </a:solidFill>
              </a:rPr>
              <a:t>135.69</a:t>
            </a:r>
          </a:p>
          <a:p>
            <a:pPr lvl="2"/>
            <a:r>
              <a:rPr lang="en-US" b="1" dirty="0" smtClean="0">
                <a:solidFill>
                  <a:schemeClr val="accent1">
                    <a:lumMod val="75000"/>
                  </a:schemeClr>
                </a:solidFill>
              </a:rPr>
              <a:t>Adverse weather reports or forecasts</a:t>
            </a:r>
          </a:p>
        </p:txBody>
      </p:sp>
      <p:sp>
        <p:nvSpPr>
          <p:cNvPr id="4" name="Slide Number Placeholder 3"/>
          <p:cNvSpPr>
            <a:spLocks noGrp="1"/>
          </p:cNvSpPr>
          <p:nvPr>
            <p:ph type="sldNum" sz="quarter" idx="12"/>
          </p:nvPr>
        </p:nvSpPr>
        <p:spPr/>
        <p:txBody>
          <a:bodyPr/>
          <a:lstStyle/>
          <a:p>
            <a:fld id="{BA2B506A-2681-490A-A747-9BFCB8852964}" type="slidenum">
              <a:rPr lang="en-US" smtClean="0"/>
              <a:t>27</a:t>
            </a:fld>
            <a:endParaRPr lang="en-US"/>
          </a:p>
        </p:txBody>
      </p:sp>
    </p:spTree>
    <p:extLst>
      <p:ext uri="{BB962C8B-B14F-4D97-AF65-F5344CB8AC3E}">
        <p14:creationId xmlns:p14="http://schemas.microsoft.com/office/powerpoint/2010/main" val="4074126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dirty="0" smtClean="0"/>
              <a:t>Regulatory Intent </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solidFill>
                  <a:schemeClr val="accent1">
                    <a:lumMod val="75000"/>
                  </a:schemeClr>
                </a:solidFill>
              </a:rPr>
              <a:t>    Certificate Holder, PIC, Dispatcher, or Person authorized to exercise Operational Control</a:t>
            </a:r>
          </a:p>
          <a:p>
            <a:pPr>
              <a:buNone/>
            </a:pPr>
            <a:endParaRPr lang="en-US" sz="2000" b="1" dirty="0" smtClean="0">
              <a:solidFill>
                <a:schemeClr val="accent1">
                  <a:lumMod val="75000"/>
                </a:schemeClr>
              </a:solidFill>
            </a:endParaRPr>
          </a:p>
          <a:p>
            <a:pPr marL="914400" lvl="1" indent="-514350"/>
            <a:r>
              <a:rPr lang="en-US" sz="2400" b="1" dirty="0" smtClean="0">
                <a:solidFill>
                  <a:schemeClr val="accent1">
                    <a:lumMod val="75000"/>
                  </a:schemeClr>
                </a:solidFill>
              </a:rPr>
              <a:t>All available weather information when making the decision on whether or not to dispatch, release, or operate (continue) a flight.</a:t>
            </a:r>
          </a:p>
          <a:p>
            <a:pPr marL="1314450" lvl="2" indent="-514350"/>
            <a:r>
              <a:rPr lang="en-US" sz="2000" b="1" dirty="0" smtClean="0">
                <a:solidFill>
                  <a:schemeClr val="accent1">
                    <a:lumMod val="75000"/>
                  </a:schemeClr>
                </a:solidFill>
              </a:rPr>
              <a:t>Worst weather conditions take precedent</a:t>
            </a:r>
          </a:p>
          <a:p>
            <a:pPr marL="1314450" lvl="2" indent="-514350"/>
            <a:endParaRPr lang="en-US" sz="2000" b="1" dirty="0" smtClean="0">
              <a:solidFill>
                <a:schemeClr val="accent1">
                  <a:lumMod val="75000"/>
                </a:schemeClr>
              </a:solidFill>
            </a:endParaRPr>
          </a:p>
          <a:p>
            <a:pPr marL="914400" lvl="1" indent="-514350"/>
            <a:r>
              <a:rPr lang="en-US" sz="2400" b="1" dirty="0" smtClean="0">
                <a:solidFill>
                  <a:schemeClr val="accent1">
                    <a:lumMod val="75000"/>
                  </a:schemeClr>
                </a:solidFill>
              </a:rPr>
              <a:t>“Current”,  “Available” or “Latest” </a:t>
            </a:r>
            <a:endParaRPr lang="en-US" sz="24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28</a:t>
            </a:fld>
            <a:endParaRPr lang="en-US"/>
          </a:p>
        </p:txBody>
      </p:sp>
    </p:spTree>
    <p:extLst>
      <p:ext uri="{BB962C8B-B14F-4D97-AF65-F5344CB8AC3E}">
        <p14:creationId xmlns:p14="http://schemas.microsoft.com/office/powerpoint/2010/main" val="4150774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smtClean="0"/>
              <a:t>Other Regulatory Requirements</a:t>
            </a:r>
            <a:br>
              <a:rPr lang="en-US" sz="2800" dirty="0" smtClean="0"/>
            </a:br>
            <a:r>
              <a:rPr lang="en-US" sz="2800" dirty="0" smtClean="0"/>
              <a:t>FAR Part 119.5</a:t>
            </a:r>
            <a:endParaRPr lang="en-US" sz="2800" dirty="0"/>
          </a:p>
        </p:txBody>
      </p:sp>
      <p:sp>
        <p:nvSpPr>
          <p:cNvPr id="3" name="Content Placeholder 2"/>
          <p:cNvSpPr>
            <a:spLocks noGrp="1"/>
          </p:cNvSpPr>
          <p:nvPr>
            <p:ph idx="1"/>
          </p:nvPr>
        </p:nvSpPr>
        <p:spPr/>
        <p:txBody>
          <a:bodyPr>
            <a:normAutofit/>
          </a:bodyPr>
          <a:lstStyle/>
          <a:p>
            <a:pPr>
              <a:buNone/>
            </a:pPr>
            <a:r>
              <a:rPr lang="en-US" sz="2800" b="1" dirty="0" smtClean="0">
                <a:solidFill>
                  <a:schemeClr val="accent1">
                    <a:lumMod val="75000"/>
                  </a:schemeClr>
                </a:solidFill>
              </a:rPr>
              <a:t>(g) No person may operate as a direct air carrier or as a commercial operator without, or in violation of, an appropriate certificate and appropriate operations specifications. No person may operate as a direct air carrier or as a commercial operator in violation of any deviation or exemption authority, if issued to that person or that person's representative.</a:t>
            </a:r>
          </a:p>
          <a:p>
            <a:endParaRPr lang="en-US" sz="28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29</a:t>
            </a:fld>
            <a:endParaRPr lang="en-US"/>
          </a:p>
        </p:txBody>
      </p:sp>
    </p:spTree>
    <p:extLst>
      <p:ext uri="{BB962C8B-B14F-4D97-AF65-F5344CB8AC3E}">
        <p14:creationId xmlns:p14="http://schemas.microsoft.com/office/powerpoint/2010/main" val="3670364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5987"/>
            <a:ext cx="7772400" cy="2157413"/>
          </a:xfrm>
        </p:spPr>
        <p:txBody>
          <a:bodyPr>
            <a:normAutofit fontScale="90000"/>
          </a:bodyPr>
          <a:lstStyle/>
          <a:p>
            <a:r>
              <a:rPr lang="en-US" sz="3100" dirty="0"/>
              <a:t>HEMS Part 135 compared to other Charter Part 135 &amp; </a:t>
            </a:r>
            <a:r>
              <a:rPr lang="en-US" sz="3100" dirty="0" smtClean="0"/>
              <a:t>121</a:t>
            </a:r>
            <a:r>
              <a:rPr lang="en-US" dirty="0" smtClean="0"/>
              <a:t/>
            </a:r>
            <a:br>
              <a:rPr lang="en-US" dirty="0" smtClean="0"/>
            </a:br>
            <a:r>
              <a:rPr lang="en-US" dirty="0"/>
              <a:t/>
            </a:r>
            <a:br>
              <a:rPr lang="en-US" dirty="0"/>
            </a:br>
            <a:r>
              <a:rPr lang="en-US" dirty="0" smtClean="0"/>
              <a:t>	</a:t>
            </a:r>
            <a:r>
              <a:rPr lang="en-US" sz="2000" dirty="0" smtClean="0"/>
              <a:t>Rex Alexander</a:t>
            </a:r>
            <a:r>
              <a:rPr lang="en-US" sz="2000" b="0" i="1" dirty="0" smtClean="0">
                <a:effectLst/>
                <a:latin typeface="+mn-lt"/>
              </a:rPr>
              <a:t/>
            </a:r>
            <a:br>
              <a:rPr lang="en-US" sz="2000" b="0" i="1" dirty="0" smtClean="0">
                <a:effectLst/>
                <a:latin typeface="+mn-lt"/>
              </a:rPr>
            </a:br>
            <a:r>
              <a:rPr lang="en-US" b="0" i="1" dirty="0">
                <a:effectLst/>
                <a:latin typeface="+mn-lt"/>
              </a:rPr>
              <a:t/>
            </a:r>
            <a:br>
              <a:rPr lang="en-US" b="0" i="1" dirty="0">
                <a:effectLst/>
                <a:latin typeface="+mn-lt"/>
              </a:rPr>
            </a:br>
            <a:endParaRPr lang="en-US" b="0" i="1" dirty="0">
              <a:effectLst/>
              <a:latin typeface="+mn-lt"/>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3</a:t>
            </a:fld>
            <a:endParaRPr lang="en-US"/>
          </a:p>
        </p:txBody>
      </p:sp>
    </p:spTree>
    <p:extLst>
      <p:ext uri="{BB962C8B-B14F-4D97-AF65-F5344CB8AC3E}">
        <p14:creationId xmlns:p14="http://schemas.microsoft.com/office/powerpoint/2010/main" val="6607052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smtClean="0"/>
              <a:t>A010 Aeronautical Weather Data</a:t>
            </a:r>
            <a:endParaRPr lang="en-US" sz="2800" dirty="0"/>
          </a:p>
        </p:txBody>
      </p:sp>
      <p:sp>
        <p:nvSpPr>
          <p:cNvPr id="3" name="Content Placeholder 2"/>
          <p:cNvSpPr>
            <a:spLocks noGrp="1"/>
          </p:cNvSpPr>
          <p:nvPr>
            <p:ph idx="1"/>
          </p:nvPr>
        </p:nvSpPr>
        <p:spPr/>
        <p:txBody>
          <a:bodyPr>
            <a:normAutofit/>
          </a:bodyPr>
          <a:lstStyle/>
          <a:p>
            <a:r>
              <a:rPr lang="en-US" b="1" dirty="0" smtClean="0">
                <a:solidFill>
                  <a:schemeClr val="accent1">
                    <a:lumMod val="75000"/>
                  </a:schemeClr>
                </a:solidFill>
              </a:rPr>
              <a:t>Enhanced Weather Information Systems EWINS</a:t>
            </a:r>
          </a:p>
          <a:p>
            <a:r>
              <a:rPr lang="en-US" b="1" dirty="0" smtClean="0">
                <a:solidFill>
                  <a:schemeClr val="accent1">
                    <a:lumMod val="75000"/>
                  </a:schemeClr>
                </a:solidFill>
              </a:rPr>
              <a:t>HEMS Tool</a:t>
            </a:r>
          </a:p>
          <a:p>
            <a:pPr lvl="1"/>
            <a:r>
              <a:rPr lang="en-US" sz="2200" b="1" dirty="0" smtClean="0">
                <a:solidFill>
                  <a:schemeClr val="accent1">
                    <a:lumMod val="75000"/>
                  </a:schemeClr>
                </a:solidFill>
              </a:rPr>
              <a:t>“The FAA has authorized the certificate holder to use the experimental ADDS HEMS Tool to support VFR flight planning. The ADDS HEMS Tool controls only in the negative (it is applicable only in the “No-Go” decision). The certificate holder may not conduct flight operations based solely on an indication by the ADDS HEMS Tool that safe conditions have been assessed along the proposed route of flight.”</a:t>
            </a:r>
          </a:p>
          <a:p>
            <a:endParaRPr lang="en-US"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30</a:t>
            </a:fld>
            <a:endParaRPr lang="en-US"/>
          </a:p>
        </p:txBody>
      </p:sp>
    </p:spTree>
    <p:extLst>
      <p:ext uri="{BB962C8B-B14F-4D97-AF65-F5344CB8AC3E}">
        <p14:creationId xmlns:p14="http://schemas.microsoft.com/office/powerpoint/2010/main" val="2563444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smtClean="0"/>
              <a:t>A021 Weather Requirements</a:t>
            </a:r>
            <a:endParaRPr lang="en-US" sz="2800" dirty="0"/>
          </a:p>
        </p:txBody>
      </p:sp>
      <p:sp>
        <p:nvSpPr>
          <p:cNvPr id="3" name="Content Placeholder 2"/>
          <p:cNvSpPr>
            <a:spLocks noGrp="1"/>
          </p:cNvSpPr>
          <p:nvPr>
            <p:ph idx="1"/>
          </p:nvPr>
        </p:nvSpPr>
        <p:spPr/>
        <p:txBody>
          <a:bodyPr/>
          <a:lstStyle/>
          <a:p>
            <a:r>
              <a:rPr lang="en-US" b="1" dirty="0" smtClean="0">
                <a:solidFill>
                  <a:schemeClr val="accent1">
                    <a:lumMod val="75000"/>
                  </a:schemeClr>
                </a:solidFill>
              </a:rPr>
              <a:t>OpSpecs A021</a:t>
            </a:r>
          </a:p>
          <a:p>
            <a:pPr lvl="1"/>
            <a:r>
              <a:rPr lang="en-US" b="1" dirty="0" smtClean="0">
                <a:solidFill>
                  <a:schemeClr val="accent1">
                    <a:lumMod val="75000"/>
                  </a:schemeClr>
                </a:solidFill>
              </a:rPr>
              <a:t>VFR Minimums Class G airspace all legs</a:t>
            </a:r>
          </a:p>
          <a:p>
            <a:pPr lvl="2"/>
            <a:r>
              <a:rPr lang="en-US" b="1" dirty="0" smtClean="0">
                <a:solidFill>
                  <a:schemeClr val="accent1">
                    <a:lumMod val="75000"/>
                  </a:schemeClr>
                </a:solidFill>
              </a:rPr>
              <a:t>Table 1</a:t>
            </a:r>
          </a:p>
          <a:p>
            <a:pPr>
              <a:buNone/>
            </a:pPr>
            <a:endParaRPr lang="en-US" b="1" dirty="0" smtClean="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A2B506A-2681-490A-A747-9BFCB8852964}" type="slidenum">
              <a:rPr lang="en-US" smtClean="0"/>
              <a:t>31</a:t>
            </a:fld>
            <a:endParaRPr lang="en-US"/>
          </a:p>
        </p:txBody>
      </p:sp>
    </p:spTree>
    <p:extLst>
      <p:ext uri="{BB962C8B-B14F-4D97-AF65-F5344CB8AC3E}">
        <p14:creationId xmlns:p14="http://schemas.microsoft.com/office/powerpoint/2010/main" val="3234424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325562"/>
          </a:xfrm>
        </p:spPr>
        <p:txBody>
          <a:bodyPr/>
          <a:lstStyle/>
          <a:p>
            <a:r>
              <a:rPr lang="en-US" sz="2800" dirty="0" smtClean="0"/>
              <a:t>A021 - VFR Weather Minimums</a:t>
            </a:r>
            <a:br>
              <a:rPr lang="en-US" sz="2800" dirty="0" smtClean="0"/>
            </a:br>
            <a:r>
              <a:rPr lang="en-US" sz="2800" dirty="0" smtClean="0"/>
              <a:t>Class G Airspace – Table 1</a:t>
            </a:r>
            <a:endParaRPr lang="en-US" sz="2800" dirty="0"/>
          </a:p>
        </p:txBody>
      </p:sp>
      <p:sp>
        <p:nvSpPr>
          <p:cNvPr id="3" name="Content Placeholder 2"/>
          <p:cNvSpPr>
            <a:spLocks noGrp="1"/>
          </p:cNvSpPr>
          <p:nvPr>
            <p:ph idx="1"/>
          </p:nvPr>
        </p:nvSpPr>
        <p:spPr>
          <a:xfrm>
            <a:off x="762000" y="1987705"/>
            <a:ext cx="8229600" cy="4108295"/>
          </a:xfrm>
        </p:spPr>
        <p:txBody>
          <a:bodyPr/>
          <a:lstStyle/>
          <a:p>
            <a:pPr>
              <a:buNone/>
            </a:pPr>
            <a:endParaRPr lang="en-US" dirty="0" smtClean="0"/>
          </a:p>
          <a:p>
            <a:endParaRPr lang="en-US" dirty="0"/>
          </a:p>
        </p:txBody>
      </p:sp>
      <p:cxnSp>
        <p:nvCxnSpPr>
          <p:cNvPr id="6" name="Straight Connector 5"/>
          <p:cNvCxnSpPr/>
          <p:nvPr/>
        </p:nvCxnSpPr>
        <p:spPr>
          <a:xfrm flipH="1" flipV="1">
            <a:off x="9525" y="561975"/>
            <a:ext cx="1085850" cy="352425"/>
          </a:xfrm>
          <a:prstGeom prst="line">
            <a:avLst/>
          </a:prstGeom>
          <a:ln w="12700">
            <a:bevel/>
          </a:ln>
        </p:spPr>
        <p:style>
          <a:lnRef idx="2">
            <a:schemeClr val="dk1"/>
          </a:lnRef>
          <a:fillRef idx="0">
            <a:schemeClr val="dk1"/>
          </a:fillRef>
          <a:effectRef idx="1">
            <a:schemeClr val="dk1"/>
          </a:effectRef>
          <a:fontRef idx="minor">
            <a:schemeClr val="tx1"/>
          </a:fontRef>
        </p:style>
      </p:cxn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8651" y="1752600"/>
            <a:ext cx="7905749" cy="4301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BA2B506A-2681-490A-A747-9BFCB8852964}" type="slidenum">
              <a:rPr lang="en-US" smtClean="0"/>
              <a:t>32</a:t>
            </a:fld>
            <a:endParaRPr lang="en-US"/>
          </a:p>
        </p:txBody>
      </p:sp>
    </p:spTree>
    <p:extLst>
      <p:ext uri="{BB962C8B-B14F-4D97-AF65-F5344CB8AC3E}">
        <p14:creationId xmlns:p14="http://schemas.microsoft.com/office/powerpoint/2010/main" val="595324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249362"/>
          </a:xfrm>
        </p:spPr>
        <p:txBody>
          <a:bodyPr/>
          <a:lstStyle/>
          <a:p>
            <a:r>
              <a:rPr lang="en-US" sz="2800" dirty="0" smtClean="0"/>
              <a:t>A021 Weather Requirements (Cont.)</a:t>
            </a:r>
            <a:endParaRPr lang="en-US" sz="2800" dirty="0"/>
          </a:p>
        </p:txBody>
      </p:sp>
      <p:sp>
        <p:nvSpPr>
          <p:cNvPr id="7" name="Content Placeholder 6"/>
          <p:cNvSpPr>
            <a:spLocks noGrp="1"/>
          </p:cNvSpPr>
          <p:nvPr>
            <p:ph idx="1"/>
          </p:nvPr>
        </p:nvSpPr>
        <p:spPr/>
        <p:txBody>
          <a:bodyPr/>
          <a:lstStyle/>
          <a:p>
            <a:pPr>
              <a:buNone/>
            </a:pPr>
            <a:r>
              <a:rPr lang="en-US" b="1" dirty="0" smtClean="0">
                <a:solidFill>
                  <a:schemeClr val="accent1">
                    <a:lumMod val="75000"/>
                  </a:schemeClr>
                </a:solidFill>
              </a:rPr>
              <a:t>A021</a:t>
            </a:r>
          </a:p>
          <a:p>
            <a:r>
              <a:rPr lang="en-US" b="1" dirty="0" smtClean="0">
                <a:solidFill>
                  <a:schemeClr val="accent1">
                    <a:lumMod val="75000"/>
                  </a:schemeClr>
                </a:solidFill>
              </a:rPr>
              <a:t>The certificate holder must use an approved weather reporting source if located within 15 nautical miles from the destination landing area, </a:t>
            </a:r>
            <a:r>
              <a:rPr lang="en-US" b="1" u="sng" dirty="0" smtClean="0">
                <a:solidFill>
                  <a:schemeClr val="accent1">
                    <a:lumMod val="75000"/>
                  </a:schemeClr>
                </a:solidFill>
              </a:rPr>
              <a:t>or</a:t>
            </a:r>
            <a:r>
              <a:rPr lang="en-US" b="1" dirty="0" smtClean="0">
                <a:solidFill>
                  <a:schemeClr val="accent1">
                    <a:lumMod val="75000"/>
                  </a:schemeClr>
                </a:solidFill>
              </a:rPr>
              <a:t> use the area forecast if no such weather reporting source is available.</a:t>
            </a:r>
          </a:p>
          <a:p>
            <a:endParaRPr lang="en-US"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BA2B506A-2681-490A-A747-9BFCB8852964}" type="slidenum">
              <a:rPr lang="en-US" smtClean="0"/>
              <a:t>33</a:t>
            </a:fld>
            <a:endParaRPr lang="en-US"/>
          </a:p>
        </p:txBody>
      </p:sp>
    </p:spTree>
    <p:extLst>
      <p:ext uri="{BB962C8B-B14F-4D97-AF65-F5344CB8AC3E}">
        <p14:creationId xmlns:p14="http://schemas.microsoft.com/office/powerpoint/2010/main" val="3051286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smtClean="0"/>
              <a:t>Pending Regulations</a:t>
            </a:r>
            <a:endParaRPr lang="en-US" sz="2800" dirty="0"/>
          </a:p>
        </p:txBody>
      </p:sp>
      <p:sp>
        <p:nvSpPr>
          <p:cNvPr id="3" name="Content Placeholder 2"/>
          <p:cNvSpPr>
            <a:spLocks noGrp="1"/>
          </p:cNvSpPr>
          <p:nvPr>
            <p:ph idx="1"/>
          </p:nvPr>
        </p:nvSpPr>
        <p:spPr/>
        <p:txBody>
          <a:bodyPr>
            <a:normAutofit/>
          </a:bodyPr>
          <a:lstStyle/>
          <a:p>
            <a:pPr>
              <a:buNone/>
            </a:pPr>
            <a:r>
              <a:rPr lang="en-US" b="1" dirty="0" smtClean="0">
                <a:solidFill>
                  <a:schemeClr val="accent1">
                    <a:lumMod val="75000"/>
                  </a:schemeClr>
                </a:solidFill>
              </a:rPr>
              <a:t>New Regulations 135.607, 609, may be more restrictive</a:t>
            </a:r>
          </a:p>
          <a:p>
            <a:r>
              <a:rPr lang="en-US" b="1" dirty="0" smtClean="0">
                <a:solidFill>
                  <a:schemeClr val="accent1">
                    <a:lumMod val="75000"/>
                  </a:schemeClr>
                </a:solidFill>
              </a:rPr>
              <a:t>IFR Departures in Class G Airspace</a:t>
            </a:r>
          </a:p>
          <a:p>
            <a:r>
              <a:rPr lang="en-US" b="1" dirty="0" smtClean="0">
                <a:solidFill>
                  <a:schemeClr val="accent1">
                    <a:lumMod val="75000"/>
                  </a:schemeClr>
                </a:solidFill>
              </a:rPr>
              <a:t>Destination WX Reporting within 15 nm </a:t>
            </a:r>
            <a:r>
              <a:rPr lang="en-US" b="1" u="sng" dirty="0" smtClean="0">
                <a:solidFill>
                  <a:schemeClr val="accent1">
                    <a:lumMod val="75000"/>
                  </a:schemeClr>
                </a:solidFill>
              </a:rPr>
              <a:t>and</a:t>
            </a:r>
            <a:r>
              <a:rPr lang="en-US" b="1" dirty="0" smtClean="0">
                <a:solidFill>
                  <a:schemeClr val="accent1">
                    <a:lumMod val="75000"/>
                  </a:schemeClr>
                </a:solidFill>
              </a:rPr>
              <a:t> Area Forecast</a:t>
            </a:r>
          </a:p>
        </p:txBody>
      </p:sp>
      <p:sp>
        <p:nvSpPr>
          <p:cNvPr id="4" name="Slide Number Placeholder 3"/>
          <p:cNvSpPr>
            <a:spLocks noGrp="1"/>
          </p:cNvSpPr>
          <p:nvPr>
            <p:ph type="sldNum" sz="quarter" idx="12"/>
          </p:nvPr>
        </p:nvSpPr>
        <p:spPr/>
        <p:txBody>
          <a:bodyPr/>
          <a:lstStyle/>
          <a:p>
            <a:fld id="{BA2B506A-2681-490A-A747-9BFCB8852964}" type="slidenum">
              <a:rPr lang="en-US" smtClean="0"/>
              <a:t>34</a:t>
            </a:fld>
            <a:endParaRPr lang="en-US"/>
          </a:p>
        </p:txBody>
      </p:sp>
    </p:spTree>
    <p:extLst>
      <p:ext uri="{BB962C8B-B14F-4D97-AF65-F5344CB8AC3E}">
        <p14:creationId xmlns:p14="http://schemas.microsoft.com/office/powerpoint/2010/main" val="1954497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5987"/>
            <a:ext cx="7772400" cy="2157413"/>
          </a:xfrm>
        </p:spPr>
        <p:txBody>
          <a:bodyPr>
            <a:normAutofit fontScale="90000"/>
          </a:bodyPr>
          <a:lstStyle/>
          <a:p>
            <a:r>
              <a:rPr lang="en-US" sz="3100" dirty="0" smtClean="0"/>
              <a:t>Weather </a:t>
            </a:r>
            <a:r>
              <a:rPr lang="en-US" sz="3100" dirty="0"/>
              <a:t>Regulations, Advisory Circulars, </a:t>
            </a:r>
            <a:r>
              <a:rPr lang="en-US" sz="3100" dirty="0" err="1"/>
              <a:t>LOA’s</a:t>
            </a:r>
            <a:r>
              <a:rPr lang="en-US" sz="3100" dirty="0"/>
              <a:t>, </a:t>
            </a:r>
            <a:r>
              <a:rPr lang="en-US" sz="3100" dirty="0" err="1" smtClean="0"/>
              <a:t>MOU’s</a:t>
            </a:r>
            <a:r>
              <a:rPr lang="en-US" sz="3100" dirty="0" smtClean="0"/>
              <a:t/>
            </a:r>
            <a:br>
              <a:rPr lang="en-US" sz="3100" dirty="0" smtClean="0"/>
            </a:br>
            <a:r>
              <a:rPr lang="en-US" dirty="0"/>
              <a:t/>
            </a:r>
            <a:br>
              <a:rPr lang="en-US" dirty="0"/>
            </a:br>
            <a:r>
              <a:rPr lang="en-US" dirty="0" smtClean="0"/>
              <a:t>	</a:t>
            </a:r>
            <a:r>
              <a:rPr lang="en-US" sz="2000" dirty="0" smtClean="0"/>
              <a:t>Tom Judge</a:t>
            </a:r>
            <a:endParaRPr lang="en-US" sz="2000" dirty="0"/>
          </a:p>
        </p:txBody>
      </p:sp>
      <p:sp>
        <p:nvSpPr>
          <p:cNvPr id="4" name="Slide Number Placeholder 3"/>
          <p:cNvSpPr>
            <a:spLocks noGrp="1"/>
          </p:cNvSpPr>
          <p:nvPr>
            <p:ph type="sldNum" sz="quarter" idx="12"/>
          </p:nvPr>
        </p:nvSpPr>
        <p:spPr/>
        <p:txBody>
          <a:bodyPr/>
          <a:lstStyle/>
          <a:p>
            <a:fld id="{BA2B506A-2681-490A-A747-9BFCB8852964}" type="slidenum">
              <a:rPr lang="en-US" smtClean="0"/>
              <a:t>35</a:t>
            </a:fld>
            <a:endParaRPr lang="en-US"/>
          </a:p>
        </p:txBody>
      </p:sp>
    </p:spTree>
    <p:extLst>
      <p:ext uri="{BB962C8B-B14F-4D97-AF65-F5344CB8AC3E}">
        <p14:creationId xmlns:p14="http://schemas.microsoft.com/office/powerpoint/2010/main" val="17242002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2400" cy="1020762"/>
          </a:xfrm>
        </p:spPr>
        <p:txBody>
          <a:bodyPr/>
          <a:lstStyle/>
          <a:p>
            <a:r>
              <a:rPr lang="en-US" sz="2800" dirty="0"/>
              <a:t>Weather Regulations, Advisory Circulars, </a:t>
            </a:r>
            <a:r>
              <a:rPr lang="en-US" sz="2800" dirty="0" err="1"/>
              <a:t>LOA’s</a:t>
            </a:r>
            <a:r>
              <a:rPr lang="en-US" sz="2800" dirty="0"/>
              <a:t>, </a:t>
            </a:r>
            <a:r>
              <a:rPr lang="en-US" sz="2800" dirty="0" err="1"/>
              <a:t>MOU’s</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81000" y="1752601"/>
            <a:ext cx="579120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0" y="2438400"/>
            <a:ext cx="2819401" cy="2308324"/>
          </a:xfrm>
          <a:prstGeom prst="rect">
            <a:avLst/>
          </a:prstGeom>
          <a:noFill/>
        </p:spPr>
        <p:txBody>
          <a:bodyPr wrap="square" rtlCol="0">
            <a:spAutoFit/>
          </a:bodyPr>
          <a:lstStyle/>
          <a:p>
            <a:r>
              <a:rPr lang="en-US" b="1" dirty="0" smtClean="0">
                <a:solidFill>
                  <a:schemeClr val="accent1">
                    <a:lumMod val="75000"/>
                  </a:schemeClr>
                </a:solidFill>
              </a:rPr>
              <a:t>NADIN:   App. 900 stations</a:t>
            </a:r>
          </a:p>
          <a:p>
            <a:pPr marL="285750" indent="-285750">
              <a:buFont typeface="Wingdings" panose="05000000000000000000" pitchFamily="2" charset="2"/>
              <a:buChar char="§"/>
            </a:pPr>
            <a:r>
              <a:rPr lang="en-US" b="1" dirty="0" smtClean="0">
                <a:solidFill>
                  <a:schemeClr val="accent1">
                    <a:lumMod val="75000"/>
                  </a:schemeClr>
                </a:solidFill>
              </a:rPr>
              <a:t>80 AWOS</a:t>
            </a:r>
          </a:p>
          <a:p>
            <a:pPr marL="285750" indent="-285750">
              <a:buFont typeface="Wingdings" panose="05000000000000000000" pitchFamily="2" charset="2"/>
              <a:buChar char="§"/>
            </a:pPr>
            <a:r>
              <a:rPr lang="en-US" b="1" dirty="0" smtClean="0">
                <a:solidFill>
                  <a:schemeClr val="accent1">
                    <a:lumMod val="75000"/>
                  </a:schemeClr>
                </a:solidFill>
              </a:rPr>
              <a:t>759 ASOS</a:t>
            </a:r>
          </a:p>
          <a:p>
            <a:pPr marL="285750" indent="-285750">
              <a:buFont typeface="Wingdings" panose="05000000000000000000" pitchFamily="2" charset="2"/>
              <a:buChar char="§"/>
            </a:pPr>
            <a:r>
              <a:rPr lang="en-US" b="1" dirty="0" smtClean="0">
                <a:solidFill>
                  <a:schemeClr val="accent1">
                    <a:lumMod val="75000"/>
                  </a:schemeClr>
                </a:solidFill>
              </a:rPr>
              <a:t>15 Automated Weather </a:t>
            </a:r>
          </a:p>
          <a:p>
            <a:pPr marL="285750" indent="-285750">
              <a:buFont typeface="Wingdings" panose="05000000000000000000" pitchFamily="2" charset="2"/>
              <a:buChar char="§"/>
            </a:pPr>
            <a:r>
              <a:rPr lang="en-US" b="1" dirty="0" smtClean="0">
                <a:solidFill>
                  <a:schemeClr val="accent1">
                    <a:lumMod val="75000"/>
                  </a:schemeClr>
                </a:solidFill>
              </a:rPr>
              <a:t>Sensors</a:t>
            </a:r>
          </a:p>
          <a:p>
            <a:pPr marL="285750" indent="-285750">
              <a:buFont typeface="Wingdings" panose="05000000000000000000" pitchFamily="2" charset="2"/>
              <a:buChar char="§"/>
            </a:pPr>
            <a:endParaRPr lang="en-US" b="1" dirty="0">
              <a:solidFill>
                <a:schemeClr val="accent1">
                  <a:lumMod val="75000"/>
                </a:schemeClr>
              </a:solidFill>
            </a:endParaRPr>
          </a:p>
          <a:p>
            <a:pPr marL="285750" indent="-285750">
              <a:buFont typeface="Wingdings" panose="05000000000000000000" pitchFamily="2" charset="2"/>
              <a:buChar char="§"/>
            </a:pPr>
            <a:r>
              <a:rPr lang="en-US" b="1" dirty="0" smtClean="0">
                <a:solidFill>
                  <a:schemeClr val="accent1">
                    <a:lumMod val="75000"/>
                  </a:schemeClr>
                </a:solidFill>
              </a:rPr>
              <a:t>Airport Terminals</a:t>
            </a:r>
          </a:p>
          <a:p>
            <a:endParaRPr lang="en-US"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BA2B506A-2681-490A-A747-9BFCB8852964}" type="slidenum">
              <a:rPr lang="en-US" smtClean="0"/>
              <a:t>36</a:t>
            </a:fld>
            <a:endParaRPr lang="en-US"/>
          </a:p>
        </p:txBody>
      </p:sp>
    </p:spTree>
    <p:extLst>
      <p:ext uri="{BB962C8B-B14F-4D97-AF65-F5344CB8AC3E}">
        <p14:creationId xmlns:p14="http://schemas.microsoft.com/office/powerpoint/2010/main" val="4025028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381000" y="1752601"/>
            <a:ext cx="5791201"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5550" y="1157878"/>
            <a:ext cx="2726946" cy="5355312"/>
          </a:xfrm>
          <a:prstGeom prst="rect">
            <a:avLst/>
          </a:prstGeom>
          <a:noFill/>
        </p:spPr>
        <p:txBody>
          <a:bodyPr wrap="square" rtlCol="0">
            <a:spAutoFit/>
          </a:bodyPr>
          <a:lstStyle/>
          <a:p>
            <a:r>
              <a:rPr lang="en-US" sz="2400" b="1" dirty="0" smtClean="0">
                <a:solidFill>
                  <a:schemeClr val="accent1">
                    <a:lumMod val="75000"/>
                  </a:schemeClr>
                </a:solidFill>
              </a:rPr>
              <a:t>Non-Federal AWOS</a:t>
            </a:r>
          </a:p>
          <a:p>
            <a:pPr marL="285750" indent="-285750">
              <a:buFont typeface="Wingdings" panose="05000000000000000000" pitchFamily="2" charset="2"/>
              <a:buChar char="§"/>
            </a:pPr>
            <a:r>
              <a:rPr lang="en-US" b="1" dirty="0" smtClean="0">
                <a:solidFill>
                  <a:schemeClr val="accent1">
                    <a:lumMod val="75000"/>
                  </a:schemeClr>
                </a:solidFill>
              </a:rPr>
              <a:t>1900 +/-  </a:t>
            </a:r>
          </a:p>
          <a:p>
            <a:pPr marL="285750" indent="-285750">
              <a:buFont typeface="Wingdings" panose="05000000000000000000" pitchFamily="2" charset="2"/>
              <a:buChar char="§"/>
            </a:pPr>
            <a:r>
              <a:rPr lang="en-US" b="1" dirty="0" smtClean="0">
                <a:solidFill>
                  <a:schemeClr val="accent1">
                    <a:lumMod val="75000"/>
                  </a:schemeClr>
                </a:solidFill>
              </a:rPr>
              <a:t>AWOS IV and III. </a:t>
            </a:r>
          </a:p>
          <a:p>
            <a:pPr marL="285750" indent="-285750">
              <a:buFont typeface="Wingdings" panose="05000000000000000000" pitchFamily="2" charset="2"/>
              <a:buChar char="§"/>
            </a:pPr>
            <a:r>
              <a:rPr lang="en-US" b="1" dirty="0" smtClean="0">
                <a:solidFill>
                  <a:schemeClr val="accent1">
                    <a:lumMod val="75000"/>
                  </a:schemeClr>
                </a:solidFill>
              </a:rPr>
              <a:t>FAA Certified</a:t>
            </a:r>
          </a:p>
          <a:p>
            <a:pPr marL="285750" indent="-285750">
              <a:buFont typeface="Wingdings" panose="05000000000000000000" pitchFamily="2" charset="2"/>
              <a:buChar char="§"/>
            </a:pPr>
            <a:r>
              <a:rPr lang="en-US" b="1" dirty="0" smtClean="0">
                <a:solidFill>
                  <a:schemeClr val="accent1">
                    <a:lumMod val="75000"/>
                  </a:schemeClr>
                </a:solidFill>
              </a:rPr>
              <a:t>FAA Commissioned</a:t>
            </a:r>
          </a:p>
          <a:p>
            <a:pPr marL="285750" indent="-285750">
              <a:buFont typeface="Wingdings" panose="05000000000000000000" pitchFamily="2" charset="2"/>
              <a:buChar char="§"/>
            </a:pPr>
            <a:r>
              <a:rPr lang="en-US" b="1" dirty="0" smtClean="0">
                <a:solidFill>
                  <a:schemeClr val="accent1">
                    <a:lumMod val="75000"/>
                  </a:schemeClr>
                </a:solidFill>
              </a:rPr>
              <a:t>For Part 135 Ops IFR</a:t>
            </a:r>
          </a:p>
          <a:p>
            <a:pPr marL="285750" indent="-285750">
              <a:buFont typeface="Wingdings" panose="05000000000000000000" pitchFamily="2" charset="2"/>
              <a:buChar char="§"/>
            </a:pPr>
            <a:r>
              <a:rPr lang="en-US" b="1" dirty="0" smtClean="0">
                <a:solidFill>
                  <a:schemeClr val="accent1">
                    <a:lumMod val="75000"/>
                  </a:schemeClr>
                </a:solidFill>
              </a:rPr>
              <a:t>Terminal / Other</a:t>
            </a:r>
          </a:p>
          <a:p>
            <a:pPr marL="285750" indent="-285750">
              <a:buFont typeface="Wingdings" panose="05000000000000000000" pitchFamily="2" charset="2"/>
              <a:buChar char="§"/>
            </a:pPr>
            <a:r>
              <a:rPr lang="en-US" b="1" dirty="0" smtClean="0">
                <a:solidFill>
                  <a:schemeClr val="accent1">
                    <a:lumMod val="75000"/>
                  </a:schemeClr>
                </a:solidFill>
              </a:rPr>
              <a:t>Increase 70 per year</a:t>
            </a:r>
            <a:endParaRPr lang="en-US" b="1" dirty="0">
              <a:solidFill>
                <a:schemeClr val="accent1">
                  <a:lumMod val="75000"/>
                </a:schemeClr>
              </a:solidFill>
            </a:endParaRPr>
          </a:p>
          <a:p>
            <a:endParaRPr lang="en-US" sz="1400" b="1" dirty="0" smtClean="0">
              <a:solidFill>
                <a:schemeClr val="accent1">
                  <a:lumMod val="75000"/>
                </a:schemeClr>
              </a:solidFill>
            </a:endParaRPr>
          </a:p>
          <a:p>
            <a:r>
              <a:rPr lang="en-US" b="1" dirty="0" smtClean="0">
                <a:solidFill>
                  <a:schemeClr val="accent1">
                    <a:lumMod val="75000"/>
                  </a:schemeClr>
                </a:solidFill>
              </a:rPr>
              <a:t>     </a:t>
            </a:r>
            <a:r>
              <a:rPr lang="en-US" sz="2400" b="1" dirty="0" smtClean="0">
                <a:solidFill>
                  <a:schemeClr val="accent1">
                    <a:lumMod val="75000"/>
                  </a:schemeClr>
                </a:solidFill>
              </a:rPr>
              <a:t>DOT:   States </a:t>
            </a:r>
          </a:p>
          <a:p>
            <a:pPr marL="285750" indent="-285750">
              <a:buFont typeface="Wingdings" panose="05000000000000000000" pitchFamily="2" charset="2"/>
              <a:buChar char="§"/>
            </a:pPr>
            <a:r>
              <a:rPr lang="en-US" b="1" dirty="0" smtClean="0">
                <a:solidFill>
                  <a:schemeClr val="accent1">
                    <a:lumMod val="75000"/>
                  </a:schemeClr>
                </a:solidFill>
              </a:rPr>
              <a:t> 2400 Environmental</a:t>
            </a:r>
          </a:p>
          <a:p>
            <a:pPr marL="285750" indent="-285750">
              <a:buFont typeface="Wingdings" panose="05000000000000000000" pitchFamily="2" charset="2"/>
              <a:buChar char="§"/>
            </a:pPr>
            <a:r>
              <a:rPr lang="en-US" b="1" dirty="0" smtClean="0">
                <a:solidFill>
                  <a:schemeClr val="accent1">
                    <a:lumMod val="75000"/>
                  </a:schemeClr>
                </a:solidFill>
              </a:rPr>
              <a:t>Sensor Stations and Road Weather Information Systems</a:t>
            </a:r>
          </a:p>
          <a:p>
            <a:pPr marL="285750" indent="-285750">
              <a:buFont typeface="Wingdings" panose="05000000000000000000" pitchFamily="2" charset="2"/>
              <a:buChar char="§"/>
            </a:pPr>
            <a:endParaRPr lang="en-US" sz="1050" b="1" dirty="0" smtClean="0">
              <a:solidFill>
                <a:schemeClr val="accent1">
                  <a:lumMod val="75000"/>
                </a:schemeClr>
              </a:solidFill>
            </a:endParaRPr>
          </a:p>
          <a:p>
            <a:r>
              <a:rPr lang="en-US" b="1" dirty="0" smtClean="0">
                <a:solidFill>
                  <a:schemeClr val="accent1">
                    <a:lumMod val="75000"/>
                  </a:schemeClr>
                </a:solidFill>
              </a:rPr>
              <a:t>      </a:t>
            </a:r>
            <a:r>
              <a:rPr lang="en-US" sz="2400" b="1" dirty="0" smtClean="0">
                <a:solidFill>
                  <a:schemeClr val="accent1">
                    <a:lumMod val="75000"/>
                  </a:schemeClr>
                </a:solidFill>
              </a:rPr>
              <a:t>Commercial </a:t>
            </a:r>
            <a:r>
              <a:rPr lang="en-US" sz="2400" b="1" dirty="0" err="1" smtClean="0">
                <a:solidFill>
                  <a:schemeClr val="accent1">
                    <a:lumMod val="75000"/>
                  </a:schemeClr>
                </a:solidFill>
              </a:rPr>
              <a:t>Wx</a:t>
            </a:r>
            <a:r>
              <a:rPr lang="en-US" sz="2400" b="1" dirty="0" smtClean="0">
                <a:solidFill>
                  <a:schemeClr val="accent1">
                    <a:lumMod val="75000"/>
                  </a:schemeClr>
                </a:solidFill>
              </a:rPr>
              <a:t>. </a:t>
            </a:r>
          </a:p>
          <a:p>
            <a:pPr marL="285750" indent="-285750">
              <a:buFont typeface="Wingdings" panose="05000000000000000000" pitchFamily="2" charset="2"/>
              <a:buChar char="§"/>
            </a:pPr>
            <a:r>
              <a:rPr lang="en-US" b="1" dirty="0" smtClean="0">
                <a:solidFill>
                  <a:schemeClr val="accent1">
                    <a:lumMod val="75000"/>
                  </a:schemeClr>
                </a:solidFill>
              </a:rPr>
              <a:t>Cameras and Sensors</a:t>
            </a:r>
          </a:p>
          <a:p>
            <a:endParaRPr lang="en-US" b="1" dirty="0">
              <a:solidFill>
                <a:schemeClr val="accent1">
                  <a:lumMod val="75000"/>
                </a:schemeClr>
              </a:solidFill>
            </a:endParaRPr>
          </a:p>
        </p:txBody>
      </p:sp>
      <p:cxnSp>
        <p:nvCxnSpPr>
          <p:cNvPr id="5" name="Straight Arrow Connector 4"/>
          <p:cNvCxnSpPr/>
          <p:nvPr/>
        </p:nvCxnSpPr>
        <p:spPr>
          <a:xfrm flipH="1">
            <a:off x="5849010" y="1405122"/>
            <a:ext cx="538002" cy="3862531"/>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H="1">
            <a:off x="5791202" y="1462406"/>
            <a:ext cx="580700" cy="3159362"/>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flipH="1">
            <a:off x="5885136" y="3782556"/>
            <a:ext cx="679888" cy="1399044"/>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flipH="1" flipV="1">
            <a:off x="5849010" y="5378668"/>
            <a:ext cx="838198" cy="133350"/>
          </a:xfrm>
          <a:prstGeom prst="straightConnector1">
            <a:avLst/>
          </a:prstGeom>
          <a:ln>
            <a:solidFill>
              <a:srgbClr val="FFC000"/>
            </a:solidFill>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flipH="1">
            <a:off x="5849010" y="3782556"/>
            <a:ext cx="716014" cy="699522"/>
          </a:xfrm>
          <a:prstGeom prst="straightConnector1">
            <a:avLst/>
          </a:prstGeom>
          <a:ln>
            <a:solidFill>
              <a:srgbClr val="0070C0"/>
            </a:solidFill>
            <a:tailEnd type="arrow"/>
          </a:ln>
        </p:spPr>
        <p:style>
          <a:lnRef idx="2">
            <a:schemeClr val="dk1"/>
          </a:lnRef>
          <a:fillRef idx="0">
            <a:schemeClr val="dk1"/>
          </a:fillRef>
          <a:effectRef idx="1">
            <a:schemeClr val="dk1"/>
          </a:effectRef>
          <a:fontRef idx="minor">
            <a:schemeClr val="tx1"/>
          </a:fontRef>
        </p:style>
      </p:cxnSp>
      <p:sp>
        <p:nvSpPr>
          <p:cNvPr id="10" name="Title 1"/>
          <p:cNvSpPr>
            <a:spLocks noGrp="1"/>
          </p:cNvSpPr>
          <p:nvPr>
            <p:ph type="title"/>
          </p:nvPr>
        </p:nvSpPr>
        <p:spPr>
          <a:xfrm>
            <a:off x="0" y="0"/>
            <a:ext cx="7772400" cy="1020762"/>
          </a:xfrm>
        </p:spPr>
        <p:txBody>
          <a:bodyPr/>
          <a:lstStyle/>
          <a:p>
            <a:r>
              <a:rPr lang="en-US" sz="2800" dirty="0"/>
              <a:t>Weather Regulations, Advisory Circulars, </a:t>
            </a:r>
            <a:r>
              <a:rPr lang="en-US" sz="2800" dirty="0" err="1"/>
              <a:t>LOA’s</a:t>
            </a:r>
            <a:r>
              <a:rPr lang="en-US" sz="2800" dirty="0"/>
              <a:t>, </a:t>
            </a:r>
            <a:r>
              <a:rPr lang="en-US" sz="2800" dirty="0" err="1"/>
              <a:t>MOU’s</a:t>
            </a:r>
            <a:endParaRPr lang="en-US" sz="2800" dirty="0"/>
          </a:p>
        </p:txBody>
      </p:sp>
      <p:sp>
        <p:nvSpPr>
          <p:cNvPr id="6" name="Slide Number Placeholder 5"/>
          <p:cNvSpPr>
            <a:spLocks noGrp="1"/>
          </p:cNvSpPr>
          <p:nvPr>
            <p:ph type="sldNum" sz="quarter" idx="12"/>
          </p:nvPr>
        </p:nvSpPr>
        <p:spPr/>
        <p:txBody>
          <a:bodyPr/>
          <a:lstStyle/>
          <a:p>
            <a:fld id="{BA2B506A-2681-490A-A747-9BFCB8852964}" type="slidenum">
              <a:rPr lang="en-US" smtClean="0"/>
              <a:t>37</a:t>
            </a:fld>
            <a:endParaRPr lang="en-US"/>
          </a:p>
        </p:txBody>
      </p:sp>
    </p:spTree>
    <p:extLst>
      <p:ext uri="{BB962C8B-B14F-4D97-AF65-F5344CB8AC3E}">
        <p14:creationId xmlns:p14="http://schemas.microsoft.com/office/powerpoint/2010/main" val="16846616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752600"/>
            <a:ext cx="7315200" cy="4419599"/>
          </a:xfrm>
        </p:spPr>
        <p:txBody>
          <a:bodyPr>
            <a:noAutofit/>
          </a:bodyPr>
          <a:lstStyle/>
          <a:p>
            <a:pPr marL="0" indent="0">
              <a:buNone/>
            </a:pPr>
            <a:r>
              <a:rPr lang="en-US" sz="3600" b="1" dirty="0" smtClean="0">
                <a:solidFill>
                  <a:schemeClr val="accent1">
                    <a:lumMod val="75000"/>
                  </a:schemeClr>
                </a:solidFill>
              </a:rPr>
              <a:t>Regulatory Issues:</a:t>
            </a:r>
          </a:p>
          <a:p>
            <a:r>
              <a:rPr lang="en-US" b="1" dirty="0">
                <a:solidFill>
                  <a:schemeClr val="accent1">
                    <a:lumMod val="75000"/>
                  </a:schemeClr>
                </a:solidFill>
              </a:rPr>
              <a:t>Non-Federal </a:t>
            </a:r>
            <a:r>
              <a:rPr lang="en-US" b="1" dirty="0" err="1">
                <a:solidFill>
                  <a:schemeClr val="accent1">
                    <a:lumMod val="75000"/>
                  </a:schemeClr>
                </a:solidFill>
              </a:rPr>
              <a:t>Wx</a:t>
            </a:r>
            <a:r>
              <a:rPr lang="en-US" b="1" dirty="0">
                <a:solidFill>
                  <a:schemeClr val="accent1">
                    <a:lumMod val="75000"/>
                  </a:schemeClr>
                </a:solidFill>
              </a:rPr>
              <a:t>. Sources into </a:t>
            </a:r>
            <a:r>
              <a:rPr lang="en-US" b="1" dirty="0" err="1">
                <a:solidFill>
                  <a:schemeClr val="accent1">
                    <a:lumMod val="75000"/>
                  </a:schemeClr>
                </a:solidFill>
              </a:rPr>
              <a:t>NADIN</a:t>
            </a:r>
            <a:endParaRPr lang="en-US" b="1" dirty="0">
              <a:solidFill>
                <a:schemeClr val="accent1">
                  <a:lumMod val="75000"/>
                </a:schemeClr>
              </a:solidFill>
            </a:endParaRPr>
          </a:p>
          <a:p>
            <a:pPr lvl="1"/>
            <a:r>
              <a:rPr lang="en-US" sz="2400" b="1" dirty="0">
                <a:solidFill>
                  <a:schemeClr val="accent1">
                    <a:lumMod val="75000"/>
                  </a:schemeClr>
                </a:solidFill>
              </a:rPr>
              <a:t>FAA Order 7110.104</a:t>
            </a:r>
          </a:p>
          <a:p>
            <a:pPr lvl="1"/>
            <a:r>
              <a:rPr lang="en-US" sz="2400" b="1" dirty="0">
                <a:solidFill>
                  <a:schemeClr val="accent1">
                    <a:lumMod val="75000"/>
                  </a:schemeClr>
                </a:solidFill>
              </a:rPr>
              <a:t>AC 150-5220-16D</a:t>
            </a:r>
          </a:p>
          <a:p>
            <a:pPr lvl="1"/>
            <a:r>
              <a:rPr lang="en-US" sz="2400" b="1" dirty="0">
                <a:solidFill>
                  <a:schemeClr val="accent1">
                    <a:lumMod val="75000"/>
                  </a:schemeClr>
                </a:solidFill>
              </a:rPr>
              <a:t>FAR 135.213</a:t>
            </a:r>
          </a:p>
          <a:p>
            <a:pPr lvl="1"/>
            <a:r>
              <a:rPr lang="en-US" sz="2400" b="1" dirty="0" err="1">
                <a:solidFill>
                  <a:schemeClr val="accent1">
                    <a:lumMod val="75000"/>
                  </a:schemeClr>
                </a:solidFill>
              </a:rPr>
              <a:t>MOU</a:t>
            </a:r>
            <a:r>
              <a:rPr lang="en-US" sz="2400" b="1" dirty="0">
                <a:solidFill>
                  <a:schemeClr val="accent1">
                    <a:lumMod val="75000"/>
                  </a:schemeClr>
                </a:solidFill>
              </a:rPr>
              <a:t> FAA and NOAA/ NWS</a:t>
            </a:r>
          </a:p>
          <a:p>
            <a:pPr lvl="1"/>
            <a:r>
              <a:rPr lang="en-US" sz="2400" b="1" dirty="0" err="1">
                <a:solidFill>
                  <a:schemeClr val="accent1">
                    <a:lumMod val="75000"/>
                  </a:schemeClr>
                </a:solidFill>
              </a:rPr>
              <a:t>NASAO</a:t>
            </a:r>
            <a:r>
              <a:rPr lang="en-US" sz="2400" b="1" dirty="0">
                <a:solidFill>
                  <a:schemeClr val="accent1">
                    <a:lumMod val="75000"/>
                  </a:schemeClr>
                </a:solidFill>
              </a:rPr>
              <a:t> </a:t>
            </a:r>
            <a:r>
              <a:rPr lang="en-US" sz="2400" b="1" dirty="0" err="1">
                <a:solidFill>
                  <a:schemeClr val="accent1">
                    <a:lumMod val="75000"/>
                  </a:schemeClr>
                </a:solidFill>
              </a:rPr>
              <a:t>MOU</a:t>
            </a:r>
            <a:endParaRPr lang="en-US" sz="2400" b="1" dirty="0">
              <a:solidFill>
                <a:schemeClr val="accent1">
                  <a:lumMod val="75000"/>
                </a:schemeClr>
              </a:solidFill>
            </a:endParaRPr>
          </a:p>
          <a:p>
            <a:pPr lvl="1"/>
            <a:r>
              <a:rPr lang="en-US" sz="2400" b="1" dirty="0">
                <a:solidFill>
                  <a:schemeClr val="accent1">
                    <a:lumMod val="75000"/>
                  </a:schemeClr>
                </a:solidFill>
              </a:rPr>
              <a:t>Security of Information Exchange</a:t>
            </a:r>
          </a:p>
          <a:p>
            <a:pPr lvl="1"/>
            <a:r>
              <a:rPr lang="en-US" sz="2400" b="1" dirty="0">
                <a:solidFill>
                  <a:schemeClr val="accent1">
                    <a:lumMod val="75000"/>
                  </a:schemeClr>
                </a:solidFill>
              </a:rPr>
              <a:t>Cost </a:t>
            </a:r>
          </a:p>
          <a:p>
            <a:endParaRPr lang="en-US" b="1" dirty="0" smtClean="0">
              <a:solidFill>
                <a:schemeClr val="accent1">
                  <a:lumMod val="75000"/>
                </a:schemeClr>
              </a:solidFill>
            </a:endParaRPr>
          </a:p>
          <a:p>
            <a:pPr marL="0" indent="0">
              <a:buNone/>
            </a:pPr>
            <a:endParaRPr lang="en-US" sz="2800" b="1" dirty="0" smtClean="0">
              <a:solidFill>
                <a:schemeClr val="accent1">
                  <a:lumMod val="75000"/>
                </a:schemeClr>
              </a:solidFill>
            </a:endParaRPr>
          </a:p>
          <a:p>
            <a:pPr>
              <a:buFont typeface="Wingdings" panose="05000000000000000000" pitchFamily="2" charset="2"/>
              <a:buChar char="§"/>
            </a:pPr>
            <a:endParaRPr lang="en-US" sz="1600" b="1" dirty="0" smtClean="0">
              <a:solidFill>
                <a:schemeClr val="accent1">
                  <a:lumMod val="75000"/>
                </a:schemeClr>
              </a:solidFill>
            </a:endParaRPr>
          </a:p>
          <a:p>
            <a:pPr marL="0" indent="0">
              <a:buNone/>
            </a:pPr>
            <a:endParaRPr lang="en-US" sz="2400" b="1" dirty="0">
              <a:solidFill>
                <a:schemeClr val="accent1">
                  <a:lumMod val="75000"/>
                </a:schemeClr>
              </a:solidFill>
            </a:endParaRPr>
          </a:p>
          <a:p>
            <a:pPr marL="0" indent="0">
              <a:buNone/>
            </a:pPr>
            <a:endParaRPr lang="en-US" sz="2000" b="1" dirty="0">
              <a:solidFill>
                <a:schemeClr val="accent1">
                  <a:lumMod val="75000"/>
                </a:schemeClr>
              </a:solidFill>
            </a:endParaRPr>
          </a:p>
        </p:txBody>
      </p:sp>
      <p:sp>
        <p:nvSpPr>
          <p:cNvPr id="5" name="Title 1"/>
          <p:cNvSpPr>
            <a:spLocks noGrp="1"/>
          </p:cNvSpPr>
          <p:nvPr>
            <p:ph type="title"/>
          </p:nvPr>
        </p:nvSpPr>
        <p:spPr>
          <a:xfrm>
            <a:off x="0" y="0"/>
            <a:ext cx="7772400" cy="1020762"/>
          </a:xfrm>
        </p:spPr>
        <p:txBody>
          <a:bodyPr/>
          <a:lstStyle/>
          <a:p>
            <a:r>
              <a:rPr lang="en-US" sz="2800" dirty="0"/>
              <a:t>Weather Regulations, Advisory Circulars, </a:t>
            </a:r>
            <a:r>
              <a:rPr lang="en-US" sz="2800" dirty="0" err="1"/>
              <a:t>LOA’s</a:t>
            </a:r>
            <a:r>
              <a:rPr lang="en-US" sz="2800" dirty="0"/>
              <a:t>, </a:t>
            </a:r>
            <a:r>
              <a:rPr lang="en-US" sz="2800" dirty="0" err="1"/>
              <a:t>MOU’s</a:t>
            </a:r>
            <a:endParaRPr lang="en-US" sz="2800" dirty="0"/>
          </a:p>
        </p:txBody>
      </p:sp>
      <p:sp>
        <p:nvSpPr>
          <p:cNvPr id="3" name="Slide Number Placeholder 2"/>
          <p:cNvSpPr>
            <a:spLocks noGrp="1"/>
          </p:cNvSpPr>
          <p:nvPr>
            <p:ph type="sldNum" sz="quarter" idx="12"/>
          </p:nvPr>
        </p:nvSpPr>
        <p:spPr/>
        <p:txBody>
          <a:bodyPr/>
          <a:lstStyle/>
          <a:p>
            <a:fld id="{BA2B506A-2681-490A-A747-9BFCB8852964}" type="slidenum">
              <a:rPr lang="en-US" smtClean="0"/>
              <a:t>38</a:t>
            </a:fld>
            <a:endParaRPr lang="en-US"/>
          </a:p>
        </p:txBody>
      </p:sp>
    </p:spTree>
    <p:extLst>
      <p:ext uri="{BB962C8B-B14F-4D97-AF65-F5344CB8AC3E}">
        <p14:creationId xmlns:p14="http://schemas.microsoft.com/office/powerpoint/2010/main" val="2285309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1905000"/>
            <a:ext cx="7467600" cy="3955896"/>
          </a:xfrm>
        </p:spPr>
        <p:txBody>
          <a:bodyPr>
            <a:noAutofit/>
          </a:bodyPr>
          <a:lstStyle/>
          <a:p>
            <a:pPr marL="0" indent="0">
              <a:buNone/>
            </a:pPr>
            <a:r>
              <a:rPr lang="en-US" sz="3600" b="1" dirty="0" smtClean="0">
                <a:solidFill>
                  <a:schemeClr val="accent1">
                    <a:lumMod val="75000"/>
                  </a:schemeClr>
                </a:solidFill>
              </a:rPr>
              <a:t>Regulatory Issues:</a:t>
            </a:r>
          </a:p>
          <a:p>
            <a:r>
              <a:rPr lang="en-US" sz="2800" b="1" dirty="0">
                <a:solidFill>
                  <a:schemeClr val="accent1">
                    <a:lumMod val="75000"/>
                  </a:schemeClr>
                </a:solidFill>
              </a:rPr>
              <a:t>Non-Federal </a:t>
            </a:r>
            <a:r>
              <a:rPr lang="en-US" sz="2800" b="1" dirty="0" err="1">
                <a:solidFill>
                  <a:schemeClr val="accent1">
                    <a:lumMod val="75000"/>
                  </a:schemeClr>
                </a:solidFill>
              </a:rPr>
              <a:t>Wx</a:t>
            </a:r>
            <a:r>
              <a:rPr lang="en-US" sz="2800" b="1" dirty="0">
                <a:solidFill>
                  <a:schemeClr val="accent1">
                    <a:lumMod val="75000"/>
                  </a:schemeClr>
                </a:solidFill>
              </a:rPr>
              <a:t>. Sources into HEMS ADDS </a:t>
            </a:r>
          </a:p>
          <a:p>
            <a:pPr lvl="1"/>
            <a:r>
              <a:rPr lang="en-US" sz="2400" b="1" dirty="0">
                <a:solidFill>
                  <a:schemeClr val="accent1">
                    <a:lumMod val="75000"/>
                  </a:schemeClr>
                </a:solidFill>
              </a:rPr>
              <a:t>Technically and regulatory possible?</a:t>
            </a:r>
          </a:p>
          <a:p>
            <a:pPr lvl="1"/>
            <a:r>
              <a:rPr lang="en-US" sz="2400" b="1" dirty="0">
                <a:solidFill>
                  <a:schemeClr val="accent1">
                    <a:lumMod val="75000"/>
                  </a:schemeClr>
                </a:solidFill>
              </a:rPr>
              <a:t>NTSB A09-92 </a:t>
            </a:r>
          </a:p>
          <a:p>
            <a:pPr lvl="1"/>
            <a:r>
              <a:rPr lang="en-US" sz="2400" b="1" dirty="0">
                <a:solidFill>
                  <a:schemeClr val="accent1">
                    <a:lumMod val="75000"/>
                  </a:schemeClr>
                </a:solidFill>
              </a:rPr>
              <a:t>Enroute weather </a:t>
            </a:r>
          </a:p>
          <a:p>
            <a:pPr lvl="1"/>
            <a:r>
              <a:rPr lang="en-US" sz="2400" b="1" dirty="0">
                <a:solidFill>
                  <a:schemeClr val="accent1">
                    <a:lumMod val="75000"/>
                  </a:schemeClr>
                </a:solidFill>
              </a:rPr>
              <a:t>Security of Information Exchange</a:t>
            </a:r>
          </a:p>
          <a:p>
            <a:pPr lvl="1"/>
            <a:r>
              <a:rPr lang="en-US" sz="2400" b="1" dirty="0">
                <a:solidFill>
                  <a:schemeClr val="accent1">
                    <a:lumMod val="75000"/>
                  </a:schemeClr>
                </a:solidFill>
              </a:rPr>
              <a:t>Cost </a:t>
            </a:r>
          </a:p>
          <a:p>
            <a:pPr marL="400050" lvl="1" indent="0">
              <a:buNone/>
            </a:pPr>
            <a:endParaRPr lang="en-US" sz="1600" b="1" dirty="0">
              <a:solidFill>
                <a:schemeClr val="accent1">
                  <a:lumMod val="75000"/>
                </a:schemeClr>
              </a:solidFill>
            </a:endParaRPr>
          </a:p>
        </p:txBody>
      </p:sp>
      <p:sp>
        <p:nvSpPr>
          <p:cNvPr id="5" name="Title 1"/>
          <p:cNvSpPr>
            <a:spLocks noGrp="1"/>
          </p:cNvSpPr>
          <p:nvPr>
            <p:ph type="title"/>
          </p:nvPr>
        </p:nvSpPr>
        <p:spPr>
          <a:xfrm>
            <a:off x="0" y="0"/>
            <a:ext cx="7772400" cy="1020762"/>
          </a:xfrm>
        </p:spPr>
        <p:txBody>
          <a:bodyPr/>
          <a:lstStyle/>
          <a:p>
            <a:r>
              <a:rPr lang="en-US" sz="2800" dirty="0"/>
              <a:t>Weather Regulations, Advisory Circulars, </a:t>
            </a:r>
            <a:r>
              <a:rPr lang="en-US" sz="2800" dirty="0" err="1"/>
              <a:t>LOA’s</a:t>
            </a:r>
            <a:r>
              <a:rPr lang="en-US" sz="2800" dirty="0"/>
              <a:t>, </a:t>
            </a:r>
            <a:r>
              <a:rPr lang="en-US" sz="2800" dirty="0" err="1"/>
              <a:t>MOU’s</a:t>
            </a:r>
            <a:endParaRPr lang="en-US" sz="2800" dirty="0"/>
          </a:p>
        </p:txBody>
      </p:sp>
      <p:sp>
        <p:nvSpPr>
          <p:cNvPr id="3" name="Slide Number Placeholder 2"/>
          <p:cNvSpPr>
            <a:spLocks noGrp="1"/>
          </p:cNvSpPr>
          <p:nvPr>
            <p:ph type="sldNum" sz="quarter" idx="12"/>
          </p:nvPr>
        </p:nvSpPr>
        <p:spPr/>
        <p:txBody>
          <a:bodyPr/>
          <a:lstStyle/>
          <a:p>
            <a:fld id="{BA2B506A-2681-490A-A747-9BFCB8852964}" type="slidenum">
              <a:rPr lang="en-US" smtClean="0"/>
              <a:t>39</a:t>
            </a:fld>
            <a:endParaRPr lang="en-US"/>
          </a:p>
        </p:txBody>
      </p:sp>
    </p:spTree>
    <p:extLst>
      <p:ext uri="{BB962C8B-B14F-4D97-AF65-F5344CB8AC3E}">
        <p14:creationId xmlns:p14="http://schemas.microsoft.com/office/powerpoint/2010/main" val="37544819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accent1">
                    <a:lumMod val="75000"/>
                  </a:schemeClr>
                </a:solidFill>
              </a:rPr>
              <a:t>What a HEMS pilot in the field can expect.</a:t>
            </a:r>
          </a:p>
          <a:p>
            <a:pPr lvl="1"/>
            <a:r>
              <a:rPr lang="en-US" dirty="0" smtClean="0">
                <a:solidFill>
                  <a:schemeClr val="accent1">
                    <a:lumMod val="75000"/>
                  </a:schemeClr>
                </a:solidFill>
              </a:rPr>
              <a:t>12-14 hour on site shifts</a:t>
            </a:r>
          </a:p>
          <a:p>
            <a:pPr lvl="1"/>
            <a:r>
              <a:rPr lang="en-US" dirty="0" smtClean="0">
                <a:solidFill>
                  <a:schemeClr val="accent1">
                    <a:lumMod val="75000"/>
                  </a:schemeClr>
                </a:solidFill>
              </a:rPr>
              <a:t>7-on/7-off rotations, with day night switching</a:t>
            </a:r>
          </a:p>
          <a:p>
            <a:pPr lvl="1"/>
            <a:r>
              <a:rPr lang="en-US" dirty="0" smtClean="0">
                <a:solidFill>
                  <a:schemeClr val="accent1">
                    <a:lumMod val="75000"/>
                  </a:schemeClr>
                </a:solidFill>
              </a:rPr>
              <a:t>A local area with a 25-50 nm radius.</a:t>
            </a:r>
          </a:p>
          <a:p>
            <a:pPr lvl="1"/>
            <a:r>
              <a:rPr lang="en-US" dirty="0" smtClean="0">
                <a:solidFill>
                  <a:schemeClr val="accent1">
                    <a:lumMod val="75000"/>
                  </a:schemeClr>
                </a:solidFill>
              </a:rPr>
              <a:t>A service areas with a 150nm radius and greater.</a:t>
            </a:r>
          </a:p>
          <a:p>
            <a:pPr lvl="1"/>
            <a:r>
              <a:rPr lang="en-US" dirty="0" smtClean="0">
                <a:solidFill>
                  <a:schemeClr val="accent1">
                    <a:lumMod val="75000"/>
                  </a:schemeClr>
                </a:solidFill>
              </a:rPr>
              <a:t>An on call, immediate response status.</a:t>
            </a:r>
          </a:p>
          <a:p>
            <a:pPr lvl="1"/>
            <a:r>
              <a:rPr lang="en-US" dirty="0" smtClean="0">
                <a:solidFill>
                  <a:schemeClr val="accent1">
                    <a:lumMod val="75000"/>
                  </a:schemeClr>
                </a:solidFill>
              </a:rPr>
              <a:t>10 minutes or less expected response time.</a:t>
            </a:r>
          </a:p>
          <a:p>
            <a:pPr marL="914400" lvl="2" indent="0">
              <a:buNone/>
            </a:pPr>
            <a:r>
              <a:rPr lang="en-US" sz="2000" i="1" dirty="0" smtClean="0">
                <a:solidFill>
                  <a:schemeClr val="accent1">
                    <a:lumMod val="75000"/>
                  </a:schemeClr>
                </a:solidFill>
              </a:rPr>
              <a:t>*Note Weather status (Green, Yellow &amp; Red)</a:t>
            </a:r>
            <a:endParaRPr lang="en-US" sz="2000" i="1" dirty="0">
              <a:solidFill>
                <a:schemeClr val="accent1">
                  <a:lumMod val="75000"/>
                </a:schemeClr>
              </a:solidFill>
            </a:endParaRPr>
          </a:p>
          <a:p>
            <a:pPr lvl="1"/>
            <a:endParaRPr lang="en-US" dirty="0"/>
          </a:p>
        </p:txBody>
      </p:sp>
      <p:sp>
        <p:nvSpPr>
          <p:cNvPr id="7" name="Title 2"/>
          <p:cNvSpPr>
            <a:spLocks noGrp="1"/>
          </p:cNvSpPr>
          <p:nvPr>
            <p:ph type="title"/>
          </p:nvPr>
        </p:nvSpPr>
        <p:spPr>
          <a:xfrm>
            <a:off x="76200" y="76200"/>
            <a:ext cx="8229600" cy="1143000"/>
          </a:xfrm>
        </p:spPr>
        <p:txBody>
          <a:bodyPr/>
          <a:lstStyle/>
          <a:p>
            <a:r>
              <a:rPr lang="en-US" sz="2800" dirty="0"/>
              <a:t>HEMS Part 135 compared to other Charter Part 135 &amp; </a:t>
            </a:r>
            <a:r>
              <a:rPr lang="en-US" sz="2800" dirty="0" smtClean="0"/>
              <a:t>121</a:t>
            </a:r>
            <a:endParaRPr lang="en-US" sz="2000" i="1" dirty="0"/>
          </a:p>
        </p:txBody>
      </p:sp>
      <p:sp>
        <p:nvSpPr>
          <p:cNvPr id="8" name="Slide Number Placeholder 7"/>
          <p:cNvSpPr>
            <a:spLocks noGrp="1"/>
          </p:cNvSpPr>
          <p:nvPr>
            <p:ph type="sldNum" sz="quarter" idx="12"/>
          </p:nvPr>
        </p:nvSpPr>
        <p:spPr/>
        <p:txBody>
          <a:bodyPr/>
          <a:lstStyle/>
          <a:p>
            <a:fld id="{BA2B506A-2681-490A-A747-9BFCB8852964}" type="slidenum">
              <a:rPr lang="en-US" smtClean="0"/>
              <a:t>4</a:t>
            </a:fld>
            <a:endParaRPr lang="en-US"/>
          </a:p>
        </p:txBody>
      </p:sp>
    </p:spTree>
    <p:extLst>
      <p:ext uri="{BB962C8B-B14F-4D97-AF65-F5344CB8AC3E}">
        <p14:creationId xmlns:p14="http://schemas.microsoft.com/office/powerpoint/2010/main" val="4203342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676400"/>
            <a:ext cx="9144000" cy="4343400"/>
          </a:xfrm>
        </p:spPr>
        <p:txBody>
          <a:bodyPr>
            <a:noAutofit/>
          </a:bodyPr>
          <a:lstStyle/>
          <a:p>
            <a:pPr>
              <a:buFont typeface="Wingdings" panose="05000000000000000000" pitchFamily="2" charset="2"/>
              <a:buChar char="§"/>
            </a:pPr>
            <a:r>
              <a:rPr lang="en-US" sz="2000" b="1" u="sng" dirty="0">
                <a:solidFill>
                  <a:schemeClr val="accent1">
                    <a:lumMod val="75000"/>
                  </a:schemeClr>
                </a:solidFill>
              </a:rPr>
              <a:t>AWOS Categories</a:t>
            </a:r>
            <a:endParaRPr lang="en-US" sz="2000" b="1" dirty="0">
              <a:solidFill>
                <a:schemeClr val="accent1">
                  <a:lumMod val="75000"/>
                </a:schemeClr>
              </a:solidFill>
            </a:endParaRPr>
          </a:p>
          <a:p>
            <a:pPr>
              <a:buFont typeface="Wingdings" panose="05000000000000000000" pitchFamily="2" charset="2"/>
              <a:buChar char="§"/>
            </a:pPr>
            <a:r>
              <a:rPr lang="en-US" sz="2000" dirty="0" smtClean="0">
                <a:solidFill>
                  <a:schemeClr val="accent1">
                    <a:lumMod val="75000"/>
                  </a:schemeClr>
                </a:solidFill>
              </a:rPr>
              <a:t>AWOS </a:t>
            </a:r>
            <a:r>
              <a:rPr lang="en-US" sz="2000" dirty="0">
                <a:solidFill>
                  <a:schemeClr val="accent1">
                    <a:lumMod val="75000"/>
                  </a:schemeClr>
                </a:solidFill>
              </a:rPr>
              <a:t>A		Altimeter reporting only</a:t>
            </a:r>
          </a:p>
          <a:p>
            <a:pPr>
              <a:buFont typeface="Wingdings" panose="05000000000000000000" pitchFamily="2" charset="2"/>
              <a:buChar char="§"/>
            </a:pPr>
            <a:r>
              <a:rPr lang="en-US" sz="2000" dirty="0">
                <a:solidFill>
                  <a:schemeClr val="accent1">
                    <a:lumMod val="75000"/>
                  </a:schemeClr>
                </a:solidFill>
              </a:rPr>
              <a:t>AWOS I		Altimeter, Temperature/RH, Wind Speed, Wind Direction</a:t>
            </a:r>
          </a:p>
          <a:p>
            <a:pPr>
              <a:buFont typeface="Wingdings" panose="05000000000000000000" pitchFamily="2" charset="2"/>
              <a:buChar char="§"/>
            </a:pPr>
            <a:r>
              <a:rPr lang="en-US" sz="2000" dirty="0">
                <a:solidFill>
                  <a:schemeClr val="accent1">
                    <a:lumMod val="75000"/>
                  </a:schemeClr>
                </a:solidFill>
              </a:rPr>
              <a:t>AWOS II		Adds Visibility to an AWOS I</a:t>
            </a:r>
          </a:p>
          <a:p>
            <a:pPr>
              <a:buFont typeface="Wingdings" panose="05000000000000000000" pitchFamily="2" charset="2"/>
              <a:buChar char="§"/>
            </a:pPr>
            <a:r>
              <a:rPr lang="en-US" sz="2000" b="1" dirty="0">
                <a:solidFill>
                  <a:schemeClr val="accent1">
                    <a:lumMod val="75000"/>
                  </a:schemeClr>
                </a:solidFill>
              </a:rPr>
              <a:t>AWOS III		Adds Ceilometer (cloud height) to an AWOS II</a:t>
            </a:r>
          </a:p>
          <a:p>
            <a:pPr>
              <a:buFont typeface="Wingdings" panose="05000000000000000000" pitchFamily="2" charset="2"/>
              <a:buChar char="§"/>
            </a:pPr>
            <a:r>
              <a:rPr lang="en-US" sz="2000" dirty="0">
                <a:solidFill>
                  <a:schemeClr val="accent1">
                    <a:lumMod val="75000"/>
                  </a:schemeClr>
                </a:solidFill>
              </a:rPr>
              <a:t>AWOS IIIP		Adds Present Weather to an AWOS III </a:t>
            </a:r>
            <a:r>
              <a:rPr lang="en-US" sz="2000" dirty="0" smtClean="0">
                <a:solidFill>
                  <a:schemeClr val="accent1">
                    <a:lumMod val="75000"/>
                  </a:schemeClr>
                </a:solidFill>
              </a:rPr>
              <a:t>  (current type </a:t>
            </a:r>
            <a:r>
              <a:rPr lang="en-US" sz="2000" dirty="0" err="1" smtClean="0">
                <a:solidFill>
                  <a:schemeClr val="accent1">
                    <a:lumMod val="75000"/>
                  </a:schemeClr>
                </a:solidFill>
              </a:rPr>
              <a:t>precip</a:t>
            </a:r>
            <a:r>
              <a:rPr lang="en-US" sz="2000" dirty="0" smtClean="0">
                <a:solidFill>
                  <a:schemeClr val="accent1">
                    <a:lumMod val="75000"/>
                  </a:schemeClr>
                </a:solidFill>
              </a:rPr>
              <a:t>)</a:t>
            </a:r>
            <a:endParaRPr lang="en-US" sz="2000" dirty="0">
              <a:solidFill>
                <a:schemeClr val="accent1">
                  <a:lumMod val="75000"/>
                </a:schemeClr>
              </a:solidFill>
            </a:endParaRPr>
          </a:p>
          <a:p>
            <a:pPr>
              <a:buFont typeface="Wingdings" panose="05000000000000000000" pitchFamily="2" charset="2"/>
              <a:buChar char="§"/>
            </a:pPr>
            <a:r>
              <a:rPr lang="en-US" sz="2000" dirty="0" smtClean="0">
                <a:solidFill>
                  <a:schemeClr val="accent1">
                    <a:lumMod val="75000"/>
                  </a:schemeClr>
                </a:solidFill>
              </a:rPr>
              <a:t>AWOS </a:t>
            </a:r>
            <a:r>
              <a:rPr lang="en-US" sz="2000" dirty="0">
                <a:solidFill>
                  <a:schemeClr val="accent1">
                    <a:lumMod val="75000"/>
                  </a:schemeClr>
                </a:solidFill>
              </a:rPr>
              <a:t>IIIP/T		Adds thunderstorm sensor to an AWOS IIIP</a:t>
            </a:r>
          </a:p>
          <a:p>
            <a:pPr>
              <a:buFont typeface="Wingdings" panose="05000000000000000000" pitchFamily="2" charset="2"/>
              <a:buChar char="§"/>
            </a:pPr>
            <a:r>
              <a:rPr lang="en-US" sz="2000" dirty="0">
                <a:solidFill>
                  <a:schemeClr val="accent1">
                    <a:lumMod val="75000"/>
                  </a:schemeClr>
                </a:solidFill>
              </a:rPr>
              <a:t>AWOS IV	</a:t>
            </a:r>
            <a:r>
              <a:rPr lang="en-US" sz="2000" dirty="0" smtClean="0">
                <a:solidFill>
                  <a:schemeClr val="accent1">
                    <a:lumMod val="75000"/>
                  </a:schemeClr>
                </a:solidFill>
              </a:rPr>
              <a:t>                Adds </a:t>
            </a:r>
            <a:r>
              <a:rPr lang="en-US" sz="2000" dirty="0">
                <a:solidFill>
                  <a:schemeClr val="accent1">
                    <a:lumMod val="75000"/>
                  </a:schemeClr>
                </a:solidFill>
              </a:rPr>
              <a:t>runway surface </a:t>
            </a:r>
            <a:r>
              <a:rPr lang="en-US" sz="2000" dirty="0" smtClean="0">
                <a:solidFill>
                  <a:schemeClr val="accent1">
                    <a:lumMod val="75000"/>
                  </a:schemeClr>
                </a:solidFill>
              </a:rPr>
              <a:t>temp / freezing </a:t>
            </a:r>
            <a:r>
              <a:rPr lang="en-US" sz="2000" dirty="0">
                <a:solidFill>
                  <a:schemeClr val="accent1">
                    <a:lumMod val="75000"/>
                  </a:schemeClr>
                </a:solidFill>
              </a:rPr>
              <a:t>rain </a:t>
            </a:r>
            <a:r>
              <a:rPr lang="en-US" sz="2000" dirty="0" smtClean="0">
                <a:solidFill>
                  <a:schemeClr val="accent1">
                    <a:lumMod val="75000"/>
                  </a:schemeClr>
                </a:solidFill>
              </a:rPr>
              <a:t>AWOS </a:t>
            </a:r>
            <a:r>
              <a:rPr lang="en-US" sz="2000" dirty="0">
                <a:solidFill>
                  <a:schemeClr val="accent1">
                    <a:lumMod val="75000"/>
                  </a:schemeClr>
                </a:solidFill>
              </a:rPr>
              <a:t>IIIP/T.</a:t>
            </a:r>
          </a:p>
          <a:p>
            <a:pPr>
              <a:buFont typeface="Wingdings" panose="05000000000000000000" pitchFamily="2" charset="2"/>
              <a:buChar char="§"/>
            </a:pPr>
            <a:endParaRPr lang="en-US" sz="2000" dirty="0" smtClean="0">
              <a:solidFill>
                <a:schemeClr val="accent1">
                  <a:lumMod val="75000"/>
                </a:schemeClr>
              </a:solidFill>
            </a:endParaRPr>
          </a:p>
          <a:p>
            <a:pPr>
              <a:buFont typeface="Wingdings" panose="05000000000000000000" pitchFamily="2" charset="2"/>
              <a:buChar char="§"/>
            </a:pPr>
            <a:r>
              <a:rPr lang="en-US" sz="2000" dirty="0" smtClean="0">
                <a:solidFill>
                  <a:schemeClr val="accent1">
                    <a:lumMod val="75000"/>
                  </a:schemeClr>
                </a:solidFill>
              </a:rPr>
              <a:t>AWOS </a:t>
            </a:r>
            <a:r>
              <a:rPr lang="en-US" sz="2000" dirty="0">
                <a:solidFill>
                  <a:schemeClr val="accent1">
                    <a:lumMod val="75000"/>
                  </a:schemeClr>
                </a:solidFill>
              </a:rPr>
              <a:t>AV	</a:t>
            </a:r>
            <a:r>
              <a:rPr lang="en-US" sz="2000" dirty="0" smtClean="0">
                <a:solidFill>
                  <a:schemeClr val="accent1">
                    <a:lumMod val="75000"/>
                  </a:schemeClr>
                </a:solidFill>
              </a:rPr>
              <a:t>                Has </a:t>
            </a:r>
            <a:r>
              <a:rPr lang="en-US" sz="2000" dirty="0">
                <a:solidFill>
                  <a:schemeClr val="accent1">
                    <a:lumMod val="75000"/>
                  </a:schemeClr>
                </a:solidFill>
              </a:rPr>
              <a:t>all the sensors of an AWOS II or AWOS III with only the </a:t>
            </a:r>
            <a:r>
              <a:rPr lang="en-US" sz="2000" dirty="0" smtClean="0">
                <a:solidFill>
                  <a:schemeClr val="accent1">
                    <a:lumMod val="75000"/>
                  </a:schemeClr>
                </a:solidFill>
              </a:rPr>
              <a:t>			Altimeter </a:t>
            </a:r>
            <a:r>
              <a:rPr lang="en-US" sz="2000" dirty="0">
                <a:solidFill>
                  <a:schemeClr val="accent1">
                    <a:lumMod val="75000"/>
                  </a:schemeClr>
                </a:solidFill>
              </a:rPr>
              <a:t>and the Visibility sensor being FAA </a:t>
            </a:r>
            <a:r>
              <a:rPr lang="en-US" sz="2000" dirty="0" smtClean="0">
                <a:solidFill>
                  <a:schemeClr val="accent1">
                    <a:lumMod val="75000"/>
                  </a:schemeClr>
                </a:solidFill>
              </a:rPr>
              <a:t>certified and			required for IFR ops</a:t>
            </a:r>
            <a:endParaRPr lang="en-US" sz="2000" dirty="0">
              <a:solidFill>
                <a:schemeClr val="accent1">
                  <a:lumMod val="75000"/>
                </a:schemeClr>
              </a:solidFill>
            </a:endParaRPr>
          </a:p>
        </p:txBody>
      </p:sp>
      <p:sp>
        <p:nvSpPr>
          <p:cNvPr id="5" name="Title 1"/>
          <p:cNvSpPr>
            <a:spLocks noGrp="1"/>
          </p:cNvSpPr>
          <p:nvPr>
            <p:ph type="title"/>
          </p:nvPr>
        </p:nvSpPr>
        <p:spPr>
          <a:xfrm>
            <a:off x="0" y="0"/>
            <a:ext cx="7772400" cy="1020762"/>
          </a:xfrm>
        </p:spPr>
        <p:txBody>
          <a:bodyPr/>
          <a:lstStyle/>
          <a:p>
            <a:r>
              <a:rPr lang="en-US" sz="2800" dirty="0"/>
              <a:t>Weather Regulations, Advisory Circulars, </a:t>
            </a:r>
            <a:r>
              <a:rPr lang="en-US" sz="2800" dirty="0" err="1"/>
              <a:t>LOA’s</a:t>
            </a:r>
            <a:r>
              <a:rPr lang="en-US" sz="2800" dirty="0"/>
              <a:t>, </a:t>
            </a:r>
            <a:r>
              <a:rPr lang="en-US" sz="2800" dirty="0" err="1"/>
              <a:t>MOU’s</a:t>
            </a:r>
            <a:endParaRPr lang="en-US" sz="2800" dirty="0"/>
          </a:p>
        </p:txBody>
      </p:sp>
      <p:sp>
        <p:nvSpPr>
          <p:cNvPr id="3" name="Slide Number Placeholder 2"/>
          <p:cNvSpPr>
            <a:spLocks noGrp="1"/>
          </p:cNvSpPr>
          <p:nvPr>
            <p:ph type="sldNum" sz="quarter" idx="12"/>
          </p:nvPr>
        </p:nvSpPr>
        <p:spPr/>
        <p:txBody>
          <a:bodyPr/>
          <a:lstStyle/>
          <a:p>
            <a:fld id="{BA2B506A-2681-490A-A747-9BFCB8852964}" type="slidenum">
              <a:rPr lang="en-US" smtClean="0"/>
              <a:t>40</a:t>
            </a:fld>
            <a:endParaRPr lang="en-US"/>
          </a:p>
        </p:txBody>
      </p:sp>
    </p:spTree>
    <p:extLst>
      <p:ext uri="{BB962C8B-B14F-4D97-AF65-F5344CB8AC3E}">
        <p14:creationId xmlns:p14="http://schemas.microsoft.com/office/powerpoint/2010/main" val="2901704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19200" y="1752601"/>
            <a:ext cx="6324600" cy="4108295"/>
          </a:xfrm>
        </p:spPr>
        <p:txBody>
          <a:bodyPr>
            <a:noAutofit/>
          </a:bodyPr>
          <a:lstStyle/>
          <a:p>
            <a:pPr>
              <a:buFont typeface="Wingdings" panose="05000000000000000000" pitchFamily="2" charset="2"/>
              <a:buChar char="§"/>
            </a:pPr>
            <a:r>
              <a:rPr lang="en-US" sz="2800" b="1" dirty="0" smtClean="0">
                <a:solidFill>
                  <a:schemeClr val="accent1">
                    <a:lumMod val="75000"/>
                  </a:schemeClr>
                </a:solidFill>
              </a:rPr>
              <a:t>Improving Weather</a:t>
            </a:r>
          </a:p>
          <a:p>
            <a:pPr lvl="1">
              <a:buFont typeface="Wingdings" panose="05000000000000000000" pitchFamily="2" charset="2"/>
              <a:buChar char="§"/>
            </a:pPr>
            <a:r>
              <a:rPr lang="en-US" b="1" dirty="0" smtClean="0">
                <a:solidFill>
                  <a:schemeClr val="accent1">
                    <a:lumMod val="75000"/>
                  </a:schemeClr>
                </a:solidFill>
              </a:rPr>
              <a:t>Funding </a:t>
            </a:r>
          </a:p>
          <a:p>
            <a:pPr lvl="2">
              <a:buFont typeface="Wingdings" panose="05000000000000000000" pitchFamily="2" charset="2"/>
              <a:buChar char="§"/>
            </a:pPr>
            <a:r>
              <a:rPr lang="en-US" b="1" dirty="0" smtClean="0">
                <a:solidFill>
                  <a:schemeClr val="accent1">
                    <a:lumMod val="75000"/>
                  </a:schemeClr>
                </a:solidFill>
              </a:rPr>
              <a:t>Non-Federal Cost Benefit </a:t>
            </a:r>
          </a:p>
          <a:p>
            <a:pPr lvl="1">
              <a:buFont typeface="Wingdings" panose="05000000000000000000" pitchFamily="2" charset="2"/>
              <a:buChar char="§"/>
            </a:pPr>
            <a:r>
              <a:rPr lang="en-US" b="1" dirty="0" smtClean="0">
                <a:solidFill>
                  <a:schemeClr val="accent1">
                    <a:lumMod val="75000"/>
                  </a:schemeClr>
                </a:solidFill>
              </a:rPr>
              <a:t>Maintenance</a:t>
            </a:r>
          </a:p>
          <a:p>
            <a:pPr lvl="1">
              <a:buFont typeface="Wingdings" panose="05000000000000000000" pitchFamily="2" charset="2"/>
              <a:buChar char="§"/>
            </a:pPr>
            <a:r>
              <a:rPr lang="en-US" b="1" dirty="0" smtClean="0">
                <a:solidFill>
                  <a:schemeClr val="accent1">
                    <a:lumMod val="75000"/>
                  </a:schemeClr>
                </a:solidFill>
              </a:rPr>
              <a:t>FAA Approved</a:t>
            </a:r>
          </a:p>
          <a:p>
            <a:pPr lvl="1">
              <a:buFont typeface="Wingdings" panose="05000000000000000000" pitchFamily="2" charset="2"/>
              <a:buChar char="§"/>
            </a:pPr>
            <a:r>
              <a:rPr lang="en-US" b="1" dirty="0" smtClean="0">
                <a:solidFill>
                  <a:schemeClr val="accent1">
                    <a:lumMod val="75000"/>
                  </a:schemeClr>
                </a:solidFill>
              </a:rPr>
              <a:t>FAA Commissioned</a:t>
            </a:r>
          </a:p>
          <a:p>
            <a:pPr lvl="1">
              <a:buFont typeface="Wingdings" panose="05000000000000000000" pitchFamily="2" charset="2"/>
              <a:buChar char="§"/>
            </a:pPr>
            <a:endParaRPr lang="en-US" sz="1600" b="1" dirty="0" smtClean="0">
              <a:solidFill>
                <a:schemeClr val="accent1">
                  <a:lumMod val="75000"/>
                </a:schemeClr>
              </a:solidFill>
            </a:endParaRPr>
          </a:p>
          <a:p>
            <a:pPr lvl="1">
              <a:buFont typeface="Wingdings" panose="05000000000000000000" pitchFamily="2" charset="2"/>
              <a:buChar char="§"/>
            </a:pPr>
            <a:r>
              <a:rPr lang="en-US" b="1" dirty="0" smtClean="0">
                <a:solidFill>
                  <a:schemeClr val="accent1">
                    <a:lumMod val="75000"/>
                  </a:schemeClr>
                </a:solidFill>
              </a:rPr>
              <a:t>Case Study</a:t>
            </a:r>
          </a:p>
          <a:p>
            <a:pPr lvl="1">
              <a:buFont typeface="Wingdings" panose="05000000000000000000" pitchFamily="2" charset="2"/>
              <a:buChar char="§"/>
            </a:pPr>
            <a:endParaRPr lang="en-US" b="1" dirty="0" smtClean="0">
              <a:solidFill>
                <a:schemeClr val="accent1">
                  <a:lumMod val="75000"/>
                </a:schemeClr>
              </a:solidFill>
            </a:endParaRPr>
          </a:p>
          <a:p>
            <a:pPr marL="457200" lvl="1" indent="0">
              <a:buNone/>
            </a:pPr>
            <a:endParaRPr lang="en-US" b="1" dirty="0">
              <a:solidFill>
                <a:schemeClr val="accent1">
                  <a:lumMod val="75000"/>
                </a:schemeClr>
              </a:solidFill>
            </a:endParaRPr>
          </a:p>
        </p:txBody>
      </p:sp>
      <p:sp>
        <p:nvSpPr>
          <p:cNvPr id="6" name="Title 1"/>
          <p:cNvSpPr>
            <a:spLocks noGrp="1"/>
          </p:cNvSpPr>
          <p:nvPr>
            <p:ph type="title"/>
          </p:nvPr>
        </p:nvSpPr>
        <p:spPr>
          <a:xfrm>
            <a:off x="0" y="0"/>
            <a:ext cx="7772400" cy="1020762"/>
          </a:xfrm>
        </p:spPr>
        <p:txBody>
          <a:bodyPr/>
          <a:lstStyle/>
          <a:p>
            <a:r>
              <a:rPr lang="en-US" sz="2800" dirty="0"/>
              <a:t>Weather Regulations, Advisory Circulars, </a:t>
            </a:r>
            <a:r>
              <a:rPr lang="en-US" sz="2800" dirty="0" err="1"/>
              <a:t>LOA’s</a:t>
            </a:r>
            <a:r>
              <a:rPr lang="en-US" sz="2800" dirty="0"/>
              <a:t>, </a:t>
            </a:r>
            <a:r>
              <a:rPr lang="en-US" sz="2800" dirty="0" err="1"/>
              <a:t>MOU’s</a:t>
            </a:r>
            <a:endParaRPr lang="en-US" sz="2800" dirty="0"/>
          </a:p>
        </p:txBody>
      </p:sp>
      <p:sp>
        <p:nvSpPr>
          <p:cNvPr id="7" name="Slide Number Placeholder 6"/>
          <p:cNvSpPr>
            <a:spLocks noGrp="1"/>
          </p:cNvSpPr>
          <p:nvPr>
            <p:ph type="sldNum" sz="quarter" idx="12"/>
          </p:nvPr>
        </p:nvSpPr>
        <p:spPr/>
        <p:txBody>
          <a:bodyPr/>
          <a:lstStyle/>
          <a:p>
            <a:fld id="{BA2B506A-2681-490A-A747-9BFCB8852964}" type="slidenum">
              <a:rPr lang="en-US" smtClean="0"/>
              <a:t>41</a:t>
            </a:fld>
            <a:endParaRPr lang="en-US"/>
          </a:p>
        </p:txBody>
      </p:sp>
    </p:spTree>
    <p:extLst>
      <p:ext uri="{BB962C8B-B14F-4D97-AF65-F5344CB8AC3E}">
        <p14:creationId xmlns:p14="http://schemas.microsoft.com/office/powerpoint/2010/main" val="3461570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BA2B506A-2681-490A-A747-9BFCB8852964}" type="slidenum">
              <a:rPr lang="en-US" smtClean="0"/>
              <a:t>42</a:t>
            </a:fld>
            <a:endParaRPr lang="en-US"/>
          </a:p>
        </p:txBody>
      </p:sp>
    </p:spTree>
    <p:extLst>
      <p:ext uri="{BB962C8B-B14F-4D97-AF65-F5344CB8AC3E}">
        <p14:creationId xmlns:p14="http://schemas.microsoft.com/office/powerpoint/2010/main" val="3706924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Box 2"/>
          <p:cNvSpPr txBox="1"/>
          <p:nvPr/>
        </p:nvSpPr>
        <p:spPr>
          <a:xfrm>
            <a:off x="914400" y="1828800"/>
            <a:ext cx="184731" cy="369332"/>
          </a:xfrm>
          <a:prstGeom prst="rect">
            <a:avLst/>
          </a:prstGeom>
          <a:noFill/>
        </p:spPr>
        <p:txBody>
          <a:bodyPr wrap="none" rtlCol="0">
            <a:spAutoFit/>
          </a:bodyPr>
          <a:lstStyle/>
          <a:p>
            <a:endParaRPr lang="en-US" dirty="0"/>
          </a:p>
        </p:txBody>
      </p:sp>
      <p:sp>
        <p:nvSpPr>
          <p:cNvPr id="4" name="TextBox 3"/>
          <p:cNvSpPr txBox="1"/>
          <p:nvPr/>
        </p:nvSpPr>
        <p:spPr>
          <a:xfrm>
            <a:off x="1752600" y="1828800"/>
            <a:ext cx="184731" cy="369332"/>
          </a:xfrm>
          <a:prstGeom prst="rect">
            <a:avLst/>
          </a:prstGeom>
          <a:noFill/>
        </p:spPr>
        <p:txBody>
          <a:bodyPr wrap="none" rtlCol="0">
            <a:spAutoFit/>
          </a:bodyPr>
          <a:lstStyle/>
          <a:p>
            <a:endParaRPr lang="en-US" dirty="0"/>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 y="1"/>
            <a:ext cx="91439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A2B506A-2681-490A-A747-9BFCB8852964}" type="slidenum">
              <a:rPr lang="en-US" smtClean="0"/>
              <a:t>43</a:t>
            </a:fld>
            <a:endParaRPr lang="en-US"/>
          </a:p>
        </p:txBody>
      </p:sp>
    </p:spTree>
    <p:extLst>
      <p:ext uri="{BB962C8B-B14F-4D97-AF65-F5344CB8AC3E}">
        <p14:creationId xmlns:p14="http://schemas.microsoft.com/office/powerpoint/2010/main" val="41781970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5987"/>
            <a:ext cx="7772400" cy="2157413"/>
          </a:xfrm>
        </p:spPr>
        <p:txBody>
          <a:bodyPr>
            <a:noAutofit/>
          </a:bodyPr>
          <a:lstStyle/>
          <a:p>
            <a:r>
              <a:rPr lang="en-US" dirty="0">
                <a:effectLst/>
              </a:rPr>
              <a:t>Economic Impact of the HEMS Weather </a:t>
            </a:r>
            <a:r>
              <a:rPr lang="en-US" dirty="0" smtClean="0">
                <a:effectLst/>
              </a:rPr>
              <a:t>Tool</a:t>
            </a:r>
            <a:br>
              <a:rPr lang="en-US" dirty="0" smtClean="0">
                <a:effectLst/>
              </a:rPr>
            </a:br>
            <a:r>
              <a:rPr lang="en-US" dirty="0" smtClean="0">
                <a:effectLst/>
              </a:rPr>
              <a:t/>
            </a:r>
            <a:br>
              <a:rPr lang="en-US" dirty="0" smtClean="0">
                <a:effectLst/>
              </a:rPr>
            </a:br>
            <a:r>
              <a:rPr lang="en-US" dirty="0" smtClean="0">
                <a:effectLst/>
              </a:rPr>
              <a:t>	</a:t>
            </a:r>
            <a:r>
              <a:rPr lang="en-US" sz="1800" dirty="0" smtClean="0">
                <a:effectLst/>
              </a:rPr>
              <a:t>Chris </a:t>
            </a:r>
            <a:r>
              <a:rPr lang="en-US" sz="1800" dirty="0" err="1" smtClean="0">
                <a:effectLst/>
              </a:rPr>
              <a:t>Eastlee</a:t>
            </a:r>
            <a:endParaRPr lang="en-US" sz="1800" dirty="0"/>
          </a:p>
        </p:txBody>
      </p:sp>
      <p:sp>
        <p:nvSpPr>
          <p:cNvPr id="4" name="Slide Number Placeholder 3"/>
          <p:cNvSpPr>
            <a:spLocks noGrp="1"/>
          </p:cNvSpPr>
          <p:nvPr>
            <p:ph type="sldNum" sz="quarter" idx="12"/>
          </p:nvPr>
        </p:nvSpPr>
        <p:spPr/>
        <p:txBody>
          <a:bodyPr/>
          <a:lstStyle/>
          <a:p>
            <a:fld id="{BA2B506A-2681-490A-A747-9BFCB8852964}" type="slidenum">
              <a:rPr lang="en-US" smtClean="0"/>
              <a:t>44</a:t>
            </a:fld>
            <a:endParaRPr lang="en-US"/>
          </a:p>
        </p:txBody>
      </p:sp>
    </p:spTree>
    <p:extLst>
      <p:ext uri="{BB962C8B-B14F-4D97-AF65-F5344CB8AC3E}">
        <p14:creationId xmlns:p14="http://schemas.microsoft.com/office/powerpoint/2010/main" val="664067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buNone/>
            </a:pPr>
            <a:r>
              <a:rPr lang="en-US" b="1" dirty="0" smtClean="0">
                <a:solidFill>
                  <a:schemeClr val="accent1">
                    <a:lumMod val="75000"/>
                  </a:schemeClr>
                </a:solidFill>
              </a:rPr>
              <a:t>HEMS Industry </a:t>
            </a:r>
            <a:r>
              <a:rPr lang="en-US" b="1" dirty="0">
                <a:solidFill>
                  <a:schemeClr val="accent1">
                    <a:lumMod val="75000"/>
                  </a:schemeClr>
                </a:solidFill>
              </a:rPr>
              <a:t>Data </a:t>
            </a:r>
            <a:r>
              <a:rPr lang="en-US" b="1" dirty="0" smtClean="0">
                <a:solidFill>
                  <a:schemeClr val="accent1">
                    <a:lumMod val="75000"/>
                  </a:schemeClr>
                </a:solidFill>
              </a:rPr>
              <a:t>Points</a:t>
            </a:r>
          </a:p>
          <a:p>
            <a:pPr lvl="0"/>
            <a:r>
              <a:rPr lang="en-US" sz="2800" b="1" dirty="0" smtClean="0">
                <a:solidFill>
                  <a:schemeClr val="accent1">
                    <a:lumMod val="75000"/>
                  </a:schemeClr>
                </a:solidFill>
              </a:rPr>
              <a:t>Transported </a:t>
            </a:r>
            <a:r>
              <a:rPr lang="en-US" sz="2800" b="1" dirty="0">
                <a:solidFill>
                  <a:schemeClr val="accent1">
                    <a:lumMod val="75000"/>
                  </a:schemeClr>
                </a:solidFill>
              </a:rPr>
              <a:t>more than 298,000 patients in 2011.</a:t>
            </a:r>
          </a:p>
          <a:p>
            <a:pPr lvl="0"/>
            <a:r>
              <a:rPr lang="en-US" sz="2800" b="1" dirty="0">
                <a:solidFill>
                  <a:schemeClr val="accent1">
                    <a:lumMod val="75000"/>
                  </a:schemeClr>
                </a:solidFill>
              </a:rPr>
              <a:t>Directly employs 18,000 people</a:t>
            </a:r>
          </a:p>
          <a:p>
            <a:pPr lvl="0"/>
            <a:r>
              <a:rPr lang="en-US" sz="2800" b="1" dirty="0">
                <a:solidFill>
                  <a:schemeClr val="accent1">
                    <a:lumMod val="75000"/>
                  </a:schemeClr>
                </a:solidFill>
              </a:rPr>
              <a:t>Approximately 1,000 helicopters</a:t>
            </a:r>
          </a:p>
          <a:p>
            <a:pPr lvl="0"/>
            <a:r>
              <a:rPr lang="en-US" sz="2800" b="1" dirty="0">
                <a:solidFill>
                  <a:schemeClr val="accent1">
                    <a:lumMod val="75000"/>
                  </a:schemeClr>
                </a:solidFill>
              </a:rPr>
              <a:t>$3.4 Billion per year industry </a:t>
            </a:r>
          </a:p>
          <a:p>
            <a:pPr lvl="0"/>
            <a:r>
              <a:rPr lang="en-US" sz="2800" b="1" dirty="0">
                <a:solidFill>
                  <a:schemeClr val="accent1">
                    <a:lumMod val="75000"/>
                  </a:schemeClr>
                </a:solidFill>
              </a:rPr>
              <a:t>Over $900 Million on safety improvements since 2006</a:t>
            </a:r>
          </a:p>
          <a:p>
            <a:endParaRPr lang="en-US" sz="2800" b="1" dirty="0">
              <a:solidFill>
                <a:schemeClr val="accent1">
                  <a:lumMod val="75000"/>
                </a:schemeClr>
              </a:solidFill>
            </a:endParaRPr>
          </a:p>
        </p:txBody>
      </p:sp>
      <p:sp>
        <p:nvSpPr>
          <p:cNvPr id="3" name="Title 2"/>
          <p:cNvSpPr>
            <a:spLocks noGrp="1"/>
          </p:cNvSpPr>
          <p:nvPr>
            <p:ph type="title"/>
          </p:nvPr>
        </p:nvSpPr>
        <p:spPr/>
        <p:txBody>
          <a:bodyPr/>
          <a:lstStyle/>
          <a:p>
            <a:r>
              <a:rPr lang="en-US" sz="2800" dirty="0">
                <a:effectLst/>
              </a:rPr>
              <a:t>Economic Impact of the HEMS </a:t>
            </a:r>
            <a:r>
              <a:rPr lang="en-US" sz="2800" dirty="0" smtClean="0">
                <a:effectLst/>
              </a:rPr>
              <a:t/>
            </a:r>
            <a:br>
              <a:rPr lang="en-US" sz="2800" dirty="0" smtClean="0">
                <a:effectLst/>
              </a:rPr>
            </a:br>
            <a:r>
              <a:rPr lang="en-US" sz="2800" dirty="0" smtClean="0">
                <a:effectLst/>
              </a:rPr>
              <a:t>Weather </a:t>
            </a:r>
            <a:r>
              <a:rPr lang="en-US" sz="2800" dirty="0">
                <a:effectLst/>
              </a:rPr>
              <a:t>Tool</a:t>
            </a:r>
            <a:endParaRPr lang="en-US" sz="2800" dirty="0"/>
          </a:p>
        </p:txBody>
      </p:sp>
      <p:sp>
        <p:nvSpPr>
          <p:cNvPr id="4" name="Slide Number Placeholder 3"/>
          <p:cNvSpPr>
            <a:spLocks noGrp="1"/>
          </p:cNvSpPr>
          <p:nvPr>
            <p:ph type="sldNum" sz="quarter" idx="12"/>
          </p:nvPr>
        </p:nvSpPr>
        <p:spPr/>
        <p:txBody>
          <a:bodyPr/>
          <a:lstStyle/>
          <a:p>
            <a:fld id="{BA2B506A-2681-490A-A747-9BFCB8852964}" type="slidenum">
              <a:rPr lang="en-US" smtClean="0"/>
              <a:t>45</a:t>
            </a:fld>
            <a:endParaRPr lang="en-US"/>
          </a:p>
        </p:txBody>
      </p:sp>
    </p:spTree>
    <p:extLst>
      <p:ext uri="{BB962C8B-B14F-4D97-AF65-F5344CB8AC3E}">
        <p14:creationId xmlns:p14="http://schemas.microsoft.com/office/powerpoint/2010/main" val="33574815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solidFill>
                  <a:schemeClr val="accent1">
                    <a:lumMod val="75000"/>
                  </a:schemeClr>
                </a:solidFill>
              </a:rPr>
              <a:t>HEMS Industry OCC’s and Weather</a:t>
            </a:r>
          </a:p>
          <a:p>
            <a:r>
              <a:rPr lang="en-US" sz="2800" b="1" dirty="0" smtClean="0">
                <a:solidFill>
                  <a:schemeClr val="accent1">
                    <a:lumMod val="75000"/>
                  </a:schemeClr>
                </a:solidFill>
              </a:rPr>
              <a:t>HEMS </a:t>
            </a:r>
            <a:r>
              <a:rPr lang="en-US" sz="2800" b="1" dirty="0">
                <a:solidFill>
                  <a:schemeClr val="accent1">
                    <a:lumMod val="75000"/>
                  </a:schemeClr>
                </a:solidFill>
              </a:rPr>
              <a:t>Operational Control Centers (OCC’s) direct aircraft dispatch, provide pilot information- </a:t>
            </a:r>
            <a:r>
              <a:rPr lang="en-US" sz="2800" b="1" i="1" dirty="0">
                <a:solidFill>
                  <a:schemeClr val="accent1">
                    <a:lumMod val="75000"/>
                  </a:schemeClr>
                </a:solidFill>
              </a:rPr>
              <a:t>weather most </a:t>
            </a:r>
            <a:r>
              <a:rPr lang="en-US" sz="2800" b="1" i="1" dirty="0" smtClean="0">
                <a:solidFill>
                  <a:schemeClr val="accent1">
                    <a:lumMod val="75000"/>
                  </a:schemeClr>
                </a:solidFill>
              </a:rPr>
              <a:t>critical.</a:t>
            </a:r>
            <a:endParaRPr lang="en-US" sz="2800" b="1" i="1" dirty="0">
              <a:solidFill>
                <a:schemeClr val="accent1">
                  <a:lumMod val="75000"/>
                </a:schemeClr>
              </a:solidFill>
            </a:endParaRPr>
          </a:p>
          <a:p>
            <a:r>
              <a:rPr lang="en-US" sz="2800" b="1" dirty="0">
                <a:solidFill>
                  <a:schemeClr val="accent1">
                    <a:lumMod val="75000"/>
                  </a:schemeClr>
                </a:solidFill>
              </a:rPr>
              <a:t>All HEMS OCC’s use </a:t>
            </a:r>
            <a:r>
              <a:rPr lang="en-US" sz="2800" b="1" dirty="0" smtClean="0">
                <a:solidFill>
                  <a:schemeClr val="accent1">
                    <a:lumMod val="75000"/>
                  </a:schemeClr>
                </a:solidFill>
              </a:rPr>
              <a:t>the Weather </a:t>
            </a:r>
            <a:r>
              <a:rPr lang="en-US" sz="2800" b="1" dirty="0">
                <a:solidFill>
                  <a:schemeClr val="accent1">
                    <a:lumMod val="75000"/>
                  </a:schemeClr>
                </a:solidFill>
              </a:rPr>
              <a:t>Tool</a:t>
            </a:r>
          </a:p>
          <a:p>
            <a:r>
              <a:rPr lang="en-US" sz="2800" b="1" dirty="0">
                <a:solidFill>
                  <a:schemeClr val="accent1">
                    <a:lumMod val="75000"/>
                  </a:schemeClr>
                </a:solidFill>
              </a:rPr>
              <a:t>Cost of OCC’s exceed $13 Million per year</a:t>
            </a:r>
          </a:p>
          <a:p>
            <a:r>
              <a:rPr lang="en-US" sz="2800" b="1" dirty="0">
                <a:solidFill>
                  <a:schemeClr val="accent1">
                    <a:lumMod val="75000"/>
                  </a:schemeClr>
                </a:solidFill>
              </a:rPr>
              <a:t>Weather reporting impacts as many as 20% of air medical flights (~$680 Million</a:t>
            </a:r>
            <a:r>
              <a:rPr lang="en-US" sz="2800" b="1" dirty="0" smtClean="0">
                <a:solidFill>
                  <a:schemeClr val="accent1">
                    <a:lumMod val="75000"/>
                  </a:schemeClr>
                </a:solidFill>
              </a:rPr>
              <a:t>)</a:t>
            </a:r>
            <a:endParaRPr lang="en-US" sz="2800" b="1" dirty="0">
              <a:solidFill>
                <a:schemeClr val="accent1">
                  <a:lumMod val="75000"/>
                </a:schemeClr>
              </a:solidFill>
            </a:endParaRPr>
          </a:p>
        </p:txBody>
      </p:sp>
      <p:sp>
        <p:nvSpPr>
          <p:cNvPr id="3" name="Title 2"/>
          <p:cNvSpPr>
            <a:spLocks noGrp="1"/>
          </p:cNvSpPr>
          <p:nvPr>
            <p:ph type="title"/>
          </p:nvPr>
        </p:nvSpPr>
        <p:spPr/>
        <p:txBody>
          <a:bodyPr/>
          <a:lstStyle/>
          <a:p>
            <a:r>
              <a:rPr lang="en-US" sz="2800" dirty="0">
                <a:effectLst/>
              </a:rPr>
              <a:t>Economic Impact of the HEMS </a:t>
            </a:r>
            <a:r>
              <a:rPr lang="en-US" sz="2800" dirty="0" smtClean="0">
                <a:effectLst/>
              </a:rPr>
              <a:t/>
            </a:r>
            <a:br>
              <a:rPr lang="en-US" sz="2800" dirty="0" smtClean="0">
                <a:effectLst/>
              </a:rPr>
            </a:br>
            <a:r>
              <a:rPr lang="en-US" sz="2800" dirty="0" smtClean="0">
                <a:effectLst/>
              </a:rPr>
              <a:t>Weather </a:t>
            </a:r>
            <a:r>
              <a:rPr lang="en-US" sz="2800" dirty="0">
                <a:effectLst/>
              </a:rPr>
              <a:t>Tool</a:t>
            </a:r>
            <a:endParaRPr lang="en-US" sz="2800" dirty="0"/>
          </a:p>
        </p:txBody>
      </p:sp>
      <p:sp>
        <p:nvSpPr>
          <p:cNvPr id="4" name="Slide Number Placeholder 3"/>
          <p:cNvSpPr>
            <a:spLocks noGrp="1"/>
          </p:cNvSpPr>
          <p:nvPr>
            <p:ph type="sldNum" sz="quarter" idx="12"/>
          </p:nvPr>
        </p:nvSpPr>
        <p:spPr/>
        <p:txBody>
          <a:bodyPr/>
          <a:lstStyle/>
          <a:p>
            <a:fld id="{BA2B506A-2681-490A-A747-9BFCB8852964}" type="slidenum">
              <a:rPr lang="en-US" smtClean="0"/>
              <a:t>46</a:t>
            </a:fld>
            <a:endParaRPr lang="en-US"/>
          </a:p>
        </p:txBody>
      </p:sp>
    </p:spTree>
    <p:extLst>
      <p:ext uri="{BB962C8B-B14F-4D97-AF65-F5344CB8AC3E}">
        <p14:creationId xmlns:p14="http://schemas.microsoft.com/office/powerpoint/2010/main" val="2776527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effectLst/>
              </a:rPr>
              <a:t>Economic Impact of the HEMS </a:t>
            </a:r>
            <a:r>
              <a:rPr lang="en-US" sz="2800" dirty="0" smtClean="0">
                <a:effectLst/>
              </a:rPr>
              <a:t/>
            </a:r>
            <a:br>
              <a:rPr lang="en-US" sz="2800" dirty="0" smtClean="0">
                <a:effectLst/>
              </a:rPr>
            </a:br>
            <a:r>
              <a:rPr lang="en-US" sz="2800" dirty="0" smtClean="0">
                <a:effectLst/>
              </a:rPr>
              <a:t>Weather </a:t>
            </a:r>
            <a:r>
              <a:rPr lang="en-US" sz="2800" dirty="0">
                <a:effectLst/>
              </a:rPr>
              <a:t>Tool</a:t>
            </a:r>
            <a:endParaRPr lang="en-US" sz="2800" dirty="0"/>
          </a:p>
        </p:txBody>
      </p:sp>
      <p:pic>
        <p:nvPicPr>
          <p:cNvPr id="4" name="Content Placeholder 4" descr="occ.jpg"/>
          <p:cNvPicPr>
            <a:picLocks noGrp="1" noChangeAspect="1"/>
          </p:cNvPicPr>
          <p:nvPr>
            <p:ph idx="1"/>
          </p:nvPr>
        </p:nvPicPr>
        <p:blipFill>
          <a:blip r:embed="rId2" cstate="print">
            <a:extLst>
              <a:ext uri="{28A0092B-C50C-407E-A947-70E740481C1C}">
                <a14:useLocalDpi xmlns:a14="http://schemas.microsoft.com/office/drawing/2010/main"/>
              </a:ext>
            </a:extLst>
          </a:blip>
          <a:srcRect/>
          <a:stretch>
            <a:fillRect/>
          </a:stretch>
        </p:blipFill>
        <p:spPr>
          <a:xfrm>
            <a:off x="756102" y="1901825"/>
            <a:ext cx="7631796" cy="3810000"/>
          </a:xfrm>
        </p:spPr>
      </p:pic>
      <p:sp>
        <p:nvSpPr>
          <p:cNvPr id="5" name="Slide Number Placeholder 4"/>
          <p:cNvSpPr>
            <a:spLocks noGrp="1"/>
          </p:cNvSpPr>
          <p:nvPr>
            <p:ph type="sldNum" sz="quarter" idx="12"/>
          </p:nvPr>
        </p:nvSpPr>
        <p:spPr/>
        <p:txBody>
          <a:bodyPr/>
          <a:lstStyle/>
          <a:p>
            <a:fld id="{BA2B506A-2681-490A-A747-9BFCB8852964}" type="slidenum">
              <a:rPr lang="en-US" smtClean="0"/>
              <a:t>47</a:t>
            </a:fld>
            <a:endParaRPr lang="en-US"/>
          </a:p>
        </p:txBody>
      </p:sp>
      <p:sp>
        <p:nvSpPr>
          <p:cNvPr id="2" name="TextBox 1"/>
          <p:cNvSpPr txBox="1"/>
          <p:nvPr/>
        </p:nvSpPr>
        <p:spPr>
          <a:xfrm>
            <a:off x="4035635" y="2111514"/>
            <a:ext cx="1386918" cy="923330"/>
          </a:xfrm>
          <a:prstGeom prst="rect">
            <a:avLst/>
          </a:prstGeom>
          <a:noFill/>
        </p:spPr>
        <p:txBody>
          <a:bodyPr wrap="none" rtlCol="0">
            <a:spAutoFit/>
          </a:bodyPr>
          <a:lstStyle/>
          <a:p>
            <a:r>
              <a:rPr lang="en-US" sz="5400" b="1" dirty="0" smtClean="0">
                <a:solidFill>
                  <a:schemeClr val="bg1"/>
                </a:solidFill>
                <a:effectLst>
                  <a:outerShdw blurRad="38100" dist="38100" dir="2700000" algn="tl">
                    <a:srgbClr val="000000">
                      <a:alpha val="43137"/>
                    </a:srgbClr>
                  </a:outerShdw>
                </a:effectLst>
              </a:rPr>
              <a:t>OCC</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6527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8229600" cy="4419599"/>
          </a:xfrm>
        </p:spPr>
        <p:txBody>
          <a:bodyPr>
            <a:noAutofit/>
          </a:bodyPr>
          <a:lstStyle/>
          <a:p>
            <a:pPr marL="0" indent="0">
              <a:buNone/>
            </a:pPr>
            <a:r>
              <a:rPr lang="en-US" b="1" dirty="0" smtClean="0">
                <a:solidFill>
                  <a:schemeClr val="accent1">
                    <a:lumMod val="75000"/>
                  </a:schemeClr>
                </a:solidFill>
              </a:rPr>
              <a:t>HEMS Industry </a:t>
            </a:r>
            <a:r>
              <a:rPr lang="en-US" b="1" dirty="0">
                <a:solidFill>
                  <a:schemeClr val="accent1">
                    <a:lumMod val="75000"/>
                  </a:schemeClr>
                </a:solidFill>
              </a:rPr>
              <a:t>Data </a:t>
            </a:r>
            <a:r>
              <a:rPr lang="en-US" b="1" dirty="0" smtClean="0">
                <a:solidFill>
                  <a:schemeClr val="accent1">
                    <a:lumMod val="75000"/>
                  </a:schemeClr>
                </a:solidFill>
              </a:rPr>
              <a:t>Points</a:t>
            </a:r>
          </a:p>
          <a:p>
            <a:r>
              <a:rPr lang="en-US" sz="2600" b="1" dirty="0" smtClean="0">
                <a:solidFill>
                  <a:schemeClr val="accent1">
                    <a:lumMod val="75000"/>
                  </a:schemeClr>
                </a:solidFill>
              </a:rPr>
              <a:t>298,000 </a:t>
            </a:r>
            <a:r>
              <a:rPr lang="en-US" sz="2600" b="1" dirty="0">
                <a:solidFill>
                  <a:schemeClr val="accent1">
                    <a:lumMod val="75000"/>
                  </a:schemeClr>
                </a:solidFill>
              </a:rPr>
              <a:t>patients transported in 2011</a:t>
            </a:r>
          </a:p>
          <a:p>
            <a:r>
              <a:rPr lang="en-US" sz="2600" b="1" dirty="0">
                <a:solidFill>
                  <a:schemeClr val="accent1">
                    <a:lumMod val="75000"/>
                  </a:schemeClr>
                </a:solidFill>
              </a:rPr>
              <a:t>Estimate 363,896 total flight hours in 2011</a:t>
            </a:r>
          </a:p>
          <a:p>
            <a:r>
              <a:rPr lang="en-US" sz="2600" b="1" dirty="0">
                <a:solidFill>
                  <a:schemeClr val="accent1">
                    <a:lumMod val="75000"/>
                  </a:schemeClr>
                </a:solidFill>
              </a:rPr>
              <a:t>Estimate 40%-60% of patient flight request turndown rate (of those, as many as 80% may be due to weather)</a:t>
            </a:r>
          </a:p>
          <a:p>
            <a:r>
              <a:rPr lang="en-US" sz="2600" b="1" dirty="0" smtClean="0">
                <a:solidFill>
                  <a:schemeClr val="accent1">
                    <a:lumMod val="75000"/>
                  </a:schemeClr>
                </a:solidFill>
              </a:rPr>
              <a:t>Approximately </a:t>
            </a:r>
            <a:r>
              <a:rPr lang="en-US" sz="2600" b="1" dirty="0">
                <a:solidFill>
                  <a:schemeClr val="accent1">
                    <a:lumMod val="75000"/>
                  </a:schemeClr>
                </a:solidFill>
              </a:rPr>
              <a:t>20% of REQUESTS may end in “aborts” in which the aircraft took off and turned back due to weather; those do not result in a patient transport and are not included in patient transport total.</a:t>
            </a:r>
          </a:p>
        </p:txBody>
      </p:sp>
      <p:sp>
        <p:nvSpPr>
          <p:cNvPr id="3" name="Title 2"/>
          <p:cNvSpPr>
            <a:spLocks noGrp="1"/>
          </p:cNvSpPr>
          <p:nvPr>
            <p:ph type="title"/>
          </p:nvPr>
        </p:nvSpPr>
        <p:spPr/>
        <p:txBody>
          <a:bodyPr/>
          <a:lstStyle/>
          <a:p>
            <a:r>
              <a:rPr lang="en-US" sz="2800" dirty="0">
                <a:effectLst/>
              </a:rPr>
              <a:t>Economic Impact of the HEMS </a:t>
            </a:r>
            <a:r>
              <a:rPr lang="en-US" sz="2800" dirty="0" smtClean="0">
                <a:effectLst/>
              </a:rPr>
              <a:t/>
            </a:r>
            <a:br>
              <a:rPr lang="en-US" sz="2800" dirty="0" smtClean="0">
                <a:effectLst/>
              </a:rPr>
            </a:br>
            <a:r>
              <a:rPr lang="en-US" sz="2800" dirty="0" smtClean="0">
                <a:effectLst/>
              </a:rPr>
              <a:t>Weather </a:t>
            </a:r>
            <a:r>
              <a:rPr lang="en-US" sz="2800" dirty="0">
                <a:effectLst/>
              </a:rPr>
              <a:t>Tool</a:t>
            </a:r>
            <a:endParaRPr lang="en-US" sz="2800" dirty="0"/>
          </a:p>
        </p:txBody>
      </p:sp>
      <p:sp>
        <p:nvSpPr>
          <p:cNvPr id="4" name="Slide Number Placeholder 3"/>
          <p:cNvSpPr>
            <a:spLocks noGrp="1"/>
          </p:cNvSpPr>
          <p:nvPr>
            <p:ph type="sldNum" sz="quarter" idx="12"/>
          </p:nvPr>
        </p:nvSpPr>
        <p:spPr/>
        <p:txBody>
          <a:bodyPr/>
          <a:lstStyle/>
          <a:p>
            <a:fld id="{BA2B506A-2681-490A-A747-9BFCB8852964}" type="slidenum">
              <a:rPr lang="en-US" smtClean="0"/>
              <a:t>48</a:t>
            </a:fld>
            <a:endParaRPr lang="en-US"/>
          </a:p>
        </p:txBody>
      </p:sp>
    </p:spTree>
    <p:extLst>
      <p:ext uri="{BB962C8B-B14F-4D97-AF65-F5344CB8AC3E}">
        <p14:creationId xmlns:p14="http://schemas.microsoft.com/office/powerpoint/2010/main" val="27765270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8229600" cy="4343399"/>
          </a:xfrm>
        </p:spPr>
        <p:txBody>
          <a:bodyPr>
            <a:normAutofit fontScale="92500" lnSpcReduction="10000"/>
          </a:bodyPr>
          <a:lstStyle/>
          <a:p>
            <a:pPr marL="0" indent="0">
              <a:buNone/>
            </a:pPr>
            <a:r>
              <a:rPr lang="en-US" sz="3500" b="1" dirty="0" smtClean="0">
                <a:solidFill>
                  <a:schemeClr val="accent1">
                    <a:lumMod val="75000"/>
                  </a:schemeClr>
                </a:solidFill>
              </a:rPr>
              <a:t>HEMS Industry Weather </a:t>
            </a:r>
            <a:r>
              <a:rPr lang="en-US" sz="3500" b="1" dirty="0">
                <a:solidFill>
                  <a:schemeClr val="accent1">
                    <a:lumMod val="75000"/>
                  </a:schemeClr>
                </a:solidFill>
              </a:rPr>
              <a:t>Aborts </a:t>
            </a:r>
            <a:endParaRPr lang="en-US" sz="3500" b="1" dirty="0" smtClean="0">
              <a:solidFill>
                <a:schemeClr val="accent1">
                  <a:lumMod val="75000"/>
                </a:schemeClr>
              </a:solidFill>
            </a:endParaRPr>
          </a:p>
          <a:p>
            <a:r>
              <a:rPr lang="en-US" sz="2800" b="1" dirty="0" smtClean="0">
                <a:solidFill>
                  <a:schemeClr val="accent1">
                    <a:lumMod val="75000"/>
                  </a:schemeClr>
                </a:solidFill>
              </a:rPr>
              <a:t>Weather </a:t>
            </a:r>
            <a:r>
              <a:rPr lang="en-US" sz="2800" b="1" dirty="0">
                <a:solidFill>
                  <a:schemeClr val="accent1">
                    <a:lumMod val="75000"/>
                  </a:schemeClr>
                </a:solidFill>
              </a:rPr>
              <a:t>Aborts increase risk, interrupt patient transport</a:t>
            </a:r>
          </a:p>
          <a:p>
            <a:r>
              <a:rPr lang="en-US" sz="2800" b="1" dirty="0">
                <a:solidFill>
                  <a:schemeClr val="accent1">
                    <a:lumMod val="75000"/>
                  </a:schemeClr>
                </a:solidFill>
              </a:rPr>
              <a:t>Frequency of these aborts can dramatically decrease with better, more accurate weather</a:t>
            </a:r>
          </a:p>
          <a:p>
            <a:r>
              <a:rPr lang="en-US" sz="2800" b="1" dirty="0">
                <a:solidFill>
                  <a:schemeClr val="accent1">
                    <a:lumMod val="75000"/>
                  </a:schemeClr>
                </a:solidFill>
              </a:rPr>
              <a:t>The lost economic value of these transports is hard to estimate, but the impact on safety and the medical system (as the patient is not transported) is profound.</a:t>
            </a:r>
          </a:p>
          <a:p>
            <a:r>
              <a:rPr lang="en-US" sz="2800" b="1" dirty="0">
                <a:solidFill>
                  <a:schemeClr val="accent1">
                    <a:lumMod val="75000"/>
                  </a:schemeClr>
                </a:solidFill>
              </a:rPr>
              <a:t>An enhanced HEMS Weather Tool used as a “legal” weather source can greatly reduce these events</a:t>
            </a:r>
            <a:r>
              <a:rPr lang="en-US" sz="2800" b="1" dirty="0" smtClean="0">
                <a:solidFill>
                  <a:schemeClr val="accent1">
                    <a:lumMod val="75000"/>
                  </a:schemeClr>
                </a:solidFill>
              </a:rPr>
              <a:t>.</a:t>
            </a:r>
            <a:endParaRPr lang="en-US" sz="2800"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BA2B506A-2681-490A-A747-9BFCB8852964}" type="slidenum">
              <a:rPr lang="en-US" smtClean="0"/>
              <a:t>49</a:t>
            </a:fld>
            <a:endParaRPr lang="en-US"/>
          </a:p>
        </p:txBody>
      </p:sp>
      <p:sp>
        <p:nvSpPr>
          <p:cNvPr id="4" name="Title 3"/>
          <p:cNvSpPr>
            <a:spLocks noGrp="1"/>
          </p:cNvSpPr>
          <p:nvPr>
            <p:ph type="title"/>
          </p:nvPr>
        </p:nvSpPr>
        <p:spPr/>
        <p:txBody>
          <a:bodyPr/>
          <a:lstStyle/>
          <a:p>
            <a:r>
              <a:rPr lang="en-US" sz="2800" dirty="0">
                <a:solidFill>
                  <a:prstClr val="white"/>
                </a:solidFill>
                <a:effectLst/>
              </a:rPr>
              <a:t>Economic Impact of the HEMS </a:t>
            </a:r>
            <a:br>
              <a:rPr lang="en-US" sz="2800" dirty="0">
                <a:solidFill>
                  <a:prstClr val="white"/>
                </a:solidFill>
                <a:effectLst/>
              </a:rPr>
            </a:br>
            <a:r>
              <a:rPr lang="en-US" sz="2800" dirty="0">
                <a:solidFill>
                  <a:prstClr val="white"/>
                </a:solidFill>
                <a:effectLst/>
              </a:rPr>
              <a:t>Weather Tool</a:t>
            </a:r>
            <a:endParaRPr lang="en-US" dirty="0"/>
          </a:p>
        </p:txBody>
      </p:sp>
    </p:spTree>
    <p:extLst>
      <p:ext uri="{BB962C8B-B14F-4D97-AF65-F5344CB8AC3E}">
        <p14:creationId xmlns:p14="http://schemas.microsoft.com/office/powerpoint/2010/main" val="2906653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pPr algn="ctr"/>
            <a:r>
              <a:rPr lang="en-US" sz="2800" dirty="0" smtClean="0">
                <a:solidFill>
                  <a:schemeClr val="accent1">
                    <a:lumMod val="75000"/>
                  </a:schemeClr>
                </a:solidFill>
                <a:effectLst>
                  <a:outerShdw blurRad="38100" dist="38100" dir="2700000" algn="tl">
                    <a:srgbClr val="000000">
                      <a:alpha val="43137"/>
                    </a:srgbClr>
                  </a:outerShdw>
                </a:effectLst>
              </a:rPr>
              <a:t>HEMS 135 On Demand</a:t>
            </a:r>
            <a:endParaRPr lang="en-US" sz="2800" dirty="0">
              <a:solidFill>
                <a:schemeClr val="accent1">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p:txBody>
          <a:bodyPr>
            <a:normAutofit/>
          </a:bodyPr>
          <a:lstStyle/>
          <a:p>
            <a:pPr>
              <a:buFont typeface="+mj-lt"/>
              <a:buAutoNum type="alphaUcPeriod"/>
            </a:pPr>
            <a:r>
              <a:rPr lang="en-US" sz="1600" b="1" dirty="0" smtClean="0">
                <a:solidFill>
                  <a:schemeClr val="accent1">
                    <a:lumMod val="75000"/>
                  </a:schemeClr>
                </a:solidFill>
              </a:rPr>
              <a:t>Unscheduled </a:t>
            </a:r>
          </a:p>
          <a:p>
            <a:pPr>
              <a:buFont typeface="+mj-lt"/>
              <a:buAutoNum type="alphaUcPeriod"/>
            </a:pPr>
            <a:r>
              <a:rPr lang="en-US" sz="1600" b="1" dirty="0" smtClean="0">
                <a:solidFill>
                  <a:schemeClr val="accent1">
                    <a:lumMod val="75000"/>
                  </a:schemeClr>
                </a:solidFill>
              </a:rPr>
              <a:t>Takeoff times 10min or less</a:t>
            </a:r>
          </a:p>
          <a:p>
            <a:pPr>
              <a:buFont typeface="+mj-lt"/>
              <a:buAutoNum type="alphaUcPeriod"/>
            </a:pPr>
            <a:r>
              <a:rPr lang="en-US" sz="1600" b="1" dirty="0" smtClean="0">
                <a:solidFill>
                  <a:schemeClr val="accent1">
                    <a:lumMod val="75000"/>
                  </a:schemeClr>
                </a:solidFill>
              </a:rPr>
              <a:t>Destination(s) identified at notification</a:t>
            </a:r>
          </a:p>
          <a:p>
            <a:pPr>
              <a:buFont typeface="+mj-lt"/>
              <a:buAutoNum type="alphaUcPeriod"/>
            </a:pPr>
            <a:r>
              <a:rPr lang="en-US" sz="1600" b="1" dirty="0" smtClean="0">
                <a:solidFill>
                  <a:schemeClr val="accent1">
                    <a:lumMod val="75000"/>
                  </a:schemeClr>
                </a:solidFill>
              </a:rPr>
              <a:t>Destination  can change enroute</a:t>
            </a:r>
          </a:p>
          <a:p>
            <a:pPr>
              <a:buFont typeface="+mj-lt"/>
              <a:buAutoNum type="alphaUcPeriod"/>
            </a:pPr>
            <a:r>
              <a:rPr lang="en-US" sz="1600" b="1" dirty="0" smtClean="0">
                <a:solidFill>
                  <a:schemeClr val="accent1">
                    <a:lumMod val="75000"/>
                  </a:schemeClr>
                </a:solidFill>
              </a:rPr>
              <a:t>Flight planning done individually</a:t>
            </a:r>
            <a:endParaRPr lang="en-US" sz="1600" b="1" dirty="0">
              <a:solidFill>
                <a:schemeClr val="accent1">
                  <a:lumMod val="75000"/>
                </a:schemeClr>
              </a:solidFill>
            </a:endParaRPr>
          </a:p>
          <a:p>
            <a:pPr>
              <a:buFont typeface="+mj-lt"/>
              <a:buAutoNum type="alphaUcPeriod"/>
            </a:pPr>
            <a:r>
              <a:rPr lang="en-US" sz="1600" b="1" dirty="0" smtClean="0">
                <a:solidFill>
                  <a:schemeClr val="accent1">
                    <a:lumMod val="75000"/>
                  </a:schemeClr>
                </a:solidFill>
              </a:rPr>
              <a:t>Off airport location (Hospitals)</a:t>
            </a:r>
          </a:p>
          <a:p>
            <a:pPr>
              <a:buFont typeface="+mj-lt"/>
              <a:buAutoNum type="alphaUcPeriod"/>
            </a:pPr>
            <a:r>
              <a:rPr lang="en-US" sz="1600" b="1" dirty="0" smtClean="0">
                <a:solidFill>
                  <a:schemeClr val="accent1">
                    <a:lumMod val="75000"/>
                  </a:schemeClr>
                </a:solidFill>
              </a:rPr>
              <a:t>Generally no onsite weather reporting</a:t>
            </a:r>
          </a:p>
          <a:p>
            <a:pPr>
              <a:buFont typeface="+mj-lt"/>
              <a:buAutoNum type="alphaUcPeriod"/>
            </a:pPr>
            <a:r>
              <a:rPr lang="en-US" sz="1600" b="1" dirty="0">
                <a:solidFill>
                  <a:schemeClr val="accent1">
                    <a:lumMod val="75000"/>
                  </a:schemeClr>
                </a:solidFill>
              </a:rPr>
              <a:t>limited </a:t>
            </a:r>
            <a:r>
              <a:rPr lang="en-US" sz="1600" b="1" dirty="0" err="1" smtClean="0">
                <a:solidFill>
                  <a:schemeClr val="accent1">
                    <a:lumMod val="75000"/>
                  </a:schemeClr>
                </a:solidFill>
              </a:rPr>
              <a:t>IFR</a:t>
            </a:r>
            <a:r>
              <a:rPr lang="en-US" sz="1600" b="1" dirty="0" smtClean="0">
                <a:solidFill>
                  <a:schemeClr val="accent1">
                    <a:lumMod val="75000"/>
                  </a:schemeClr>
                </a:solidFill>
              </a:rPr>
              <a:t> infrastructure</a:t>
            </a:r>
            <a:endParaRPr lang="en-US" sz="1600" b="1" dirty="0">
              <a:solidFill>
                <a:schemeClr val="accent1">
                  <a:lumMod val="75000"/>
                </a:schemeClr>
              </a:solidFill>
            </a:endParaRPr>
          </a:p>
          <a:p>
            <a:pPr>
              <a:buFont typeface="+mj-lt"/>
              <a:buAutoNum type="alphaUcPeriod"/>
            </a:pPr>
            <a:r>
              <a:rPr lang="en-US" sz="1600" b="1" dirty="0" smtClean="0">
                <a:solidFill>
                  <a:schemeClr val="accent1">
                    <a:lumMod val="75000"/>
                  </a:schemeClr>
                </a:solidFill>
              </a:rPr>
              <a:t>Weather 5000’ feet and below </a:t>
            </a:r>
          </a:p>
          <a:p>
            <a:pPr>
              <a:buFont typeface="+mj-lt"/>
              <a:buAutoNum type="alphaUcPeriod"/>
            </a:pPr>
            <a:r>
              <a:rPr lang="en-US" sz="1600" b="1" dirty="0">
                <a:solidFill>
                  <a:schemeClr val="accent1">
                    <a:lumMod val="75000"/>
                  </a:schemeClr>
                </a:solidFill>
              </a:rPr>
              <a:t>G</a:t>
            </a:r>
            <a:r>
              <a:rPr lang="en-US" sz="1600" b="1" dirty="0" smtClean="0">
                <a:solidFill>
                  <a:schemeClr val="accent1">
                    <a:lumMod val="75000"/>
                  </a:schemeClr>
                </a:solidFill>
              </a:rPr>
              <a:t>enerally cruising at 500’ to 1000’ </a:t>
            </a:r>
            <a:r>
              <a:rPr lang="en-US" sz="1600" b="1" dirty="0" err="1" smtClean="0">
                <a:solidFill>
                  <a:schemeClr val="accent1">
                    <a:lumMod val="75000"/>
                  </a:schemeClr>
                </a:solidFill>
              </a:rPr>
              <a:t>AGL</a:t>
            </a:r>
            <a:endParaRPr lang="en-US" sz="1600" b="1" dirty="0" smtClean="0">
              <a:solidFill>
                <a:schemeClr val="accent1">
                  <a:lumMod val="75000"/>
                </a:schemeClr>
              </a:solidFill>
            </a:endParaRPr>
          </a:p>
          <a:p>
            <a:pPr>
              <a:buFont typeface="+mj-lt"/>
              <a:buAutoNum type="alphaUcPeriod"/>
            </a:pPr>
            <a:r>
              <a:rPr lang="en-US" sz="1600" b="1" dirty="0" smtClean="0">
                <a:solidFill>
                  <a:schemeClr val="accent1">
                    <a:lumMod val="75000"/>
                  </a:schemeClr>
                </a:solidFill>
              </a:rPr>
              <a:t> Remote offsite scene operations</a:t>
            </a:r>
          </a:p>
          <a:p>
            <a:pPr>
              <a:buFont typeface="+mj-lt"/>
              <a:buAutoNum type="alphaUcPeriod"/>
            </a:pPr>
            <a:r>
              <a:rPr lang="en-US" sz="1600" b="1" dirty="0" smtClean="0">
                <a:solidFill>
                  <a:schemeClr val="accent1">
                    <a:lumMod val="75000"/>
                  </a:schemeClr>
                </a:solidFill>
              </a:rPr>
              <a:t>Time sensitive  &amp; critically ill or injured</a:t>
            </a:r>
            <a:endParaRPr lang="en-US" sz="1600" b="1" dirty="0">
              <a:solidFill>
                <a:schemeClr val="accent1">
                  <a:lumMod val="75000"/>
                </a:schemeClr>
              </a:solidFill>
            </a:endParaRPr>
          </a:p>
        </p:txBody>
      </p:sp>
      <p:sp>
        <p:nvSpPr>
          <p:cNvPr id="4" name="Text Placeholder 3"/>
          <p:cNvSpPr>
            <a:spLocks noGrp="1"/>
          </p:cNvSpPr>
          <p:nvPr>
            <p:ph type="body" sz="quarter" idx="3"/>
          </p:nvPr>
        </p:nvSpPr>
        <p:spPr/>
        <p:txBody>
          <a:bodyPr>
            <a:normAutofit/>
          </a:bodyPr>
          <a:lstStyle/>
          <a:p>
            <a:pPr algn="ctr"/>
            <a:r>
              <a:rPr lang="en-US" sz="2800" dirty="0" smtClean="0">
                <a:solidFill>
                  <a:schemeClr val="accent1">
                    <a:lumMod val="75000"/>
                  </a:schemeClr>
                </a:solidFill>
                <a:effectLst>
                  <a:outerShdw blurRad="38100" dist="38100" dir="2700000" algn="tl">
                    <a:srgbClr val="000000">
                      <a:alpha val="43137"/>
                    </a:srgbClr>
                  </a:outerShdw>
                </a:effectLst>
              </a:rPr>
              <a:t>Part 121</a:t>
            </a:r>
            <a:endParaRPr lang="en-US" sz="2800" dirty="0">
              <a:solidFill>
                <a:schemeClr val="accent1">
                  <a:lumMod val="75000"/>
                </a:schemeClr>
              </a:solidFill>
              <a:effectLst>
                <a:outerShdw blurRad="38100" dist="38100" dir="2700000" algn="tl">
                  <a:srgbClr val="000000">
                    <a:alpha val="43137"/>
                  </a:srgbClr>
                </a:outerShdw>
              </a:effectLst>
            </a:endParaRPr>
          </a:p>
        </p:txBody>
      </p:sp>
      <p:sp>
        <p:nvSpPr>
          <p:cNvPr id="5" name="Content Placeholder 4"/>
          <p:cNvSpPr>
            <a:spLocks noGrp="1"/>
          </p:cNvSpPr>
          <p:nvPr>
            <p:ph sz="quarter" idx="4"/>
          </p:nvPr>
        </p:nvSpPr>
        <p:spPr/>
        <p:txBody>
          <a:bodyPr>
            <a:normAutofit/>
          </a:bodyPr>
          <a:lstStyle/>
          <a:p>
            <a:pPr>
              <a:buFont typeface="+mj-lt"/>
              <a:buAutoNum type="alphaUcPeriod"/>
            </a:pPr>
            <a:r>
              <a:rPr lang="en-US" sz="1600" b="1" dirty="0" smtClean="0">
                <a:solidFill>
                  <a:schemeClr val="accent1">
                    <a:lumMod val="75000"/>
                  </a:schemeClr>
                </a:solidFill>
              </a:rPr>
              <a:t>Scheduled </a:t>
            </a:r>
          </a:p>
          <a:p>
            <a:pPr>
              <a:buFont typeface="+mj-lt"/>
              <a:buAutoNum type="alphaUcPeriod"/>
            </a:pPr>
            <a:r>
              <a:rPr lang="en-US" sz="1600" b="1" dirty="0">
                <a:solidFill>
                  <a:schemeClr val="accent1">
                    <a:lumMod val="75000"/>
                  </a:schemeClr>
                </a:solidFill>
              </a:rPr>
              <a:t>T</a:t>
            </a:r>
            <a:r>
              <a:rPr lang="en-US" sz="1600" b="1" dirty="0" smtClean="0">
                <a:solidFill>
                  <a:schemeClr val="accent1">
                    <a:lumMod val="75000"/>
                  </a:schemeClr>
                </a:solidFill>
              </a:rPr>
              <a:t>akeoff times known months in advance</a:t>
            </a:r>
          </a:p>
          <a:p>
            <a:pPr>
              <a:buFont typeface="+mj-lt"/>
              <a:buAutoNum type="alphaUcPeriod"/>
            </a:pPr>
            <a:r>
              <a:rPr lang="en-US" sz="1600" b="1" dirty="0" smtClean="0">
                <a:solidFill>
                  <a:schemeClr val="accent1">
                    <a:lumMod val="75000"/>
                  </a:schemeClr>
                </a:solidFill>
              </a:rPr>
              <a:t>Destination(s) known months in advance</a:t>
            </a:r>
          </a:p>
          <a:p>
            <a:pPr>
              <a:buFont typeface="+mj-lt"/>
              <a:buAutoNum type="alphaUcPeriod"/>
            </a:pPr>
            <a:r>
              <a:rPr lang="en-US" sz="1600" b="1" dirty="0" smtClean="0">
                <a:solidFill>
                  <a:schemeClr val="accent1">
                    <a:lumMod val="75000"/>
                  </a:schemeClr>
                </a:solidFill>
              </a:rPr>
              <a:t>Destination never changes</a:t>
            </a:r>
          </a:p>
          <a:p>
            <a:pPr>
              <a:buFont typeface="+mj-lt"/>
              <a:buAutoNum type="alphaUcPeriod"/>
            </a:pPr>
            <a:r>
              <a:rPr lang="en-US" sz="1600" b="1" dirty="0" smtClean="0">
                <a:solidFill>
                  <a:schemeClr val="accent1">
                    <a:lumMod val="75000"/>
                  </a:schemeClr>
                </a:solidFill>
              </a:rPr>
              <a:t>Flight planning  teams </a:t>
            </a:r>
          </a:p>
          <a:p>
            <a:pPr>
              <a:buFont typeface="+mj-lt"/>
              <a:buAutoNum type="alphaUcPeriod"/>
            </a:pPr>
            <a:r>
              <a:rPr lang="en-US" sz="1600" b="1" dirty="0" smtClean="0">
                <a:solidFill>
                  <a:schemeClr val="accent1">
                    <a:lumMod val="75000"/>
                  </a:schemeClr>
                </a:solidFill>
              </a:rPr>
              <a:t>Terminal locations, airports only</a:t>
            </a:r>
          </a:p>
          <a:p>
            <a:pPr>
              <a:buFont typeface="+mj-lt"/>
              <a:buAutoNum type="alphaUcPeriod"/>
            </a:pPr>
            <a:r>
              <a:rPr lang="en-US" sz="1600" b="1" dirty="0" smtClean="0">
                <a:solidFill>
                  <a:schemeClr val="accent1">
                    <a:lumMod val="75000"/>
                  </a:schemeClr>
                </a:solidFill>
              </a:rPr>
              <a:t>Always onsite weather reporting</a:t>
            </a:r>
          </a:p>
          <a:p>
            <a:pPr>
              <a:buFont typeface="+mj-lt"/>
              <a:buAutoNum type="alphaUcPeriod"/>
            </a:pPr>
            <a:r>
              <a:rPr lang="en-US" sz="1600" b="1" dirty="0" smtClean="0">
                <a:solidFill>
                  <a:schemeClr val="accent1">
                    <a:lumMod val="75000"/>
                  </a:schemeClr>
                </a:solidFill>
              </a:rPr>
              <a:t>Fully accessible </a:t>
            </a:r>
            <a:r>
              <a:rPr lang="en-US" sz="1600" b="1" dirty="0" err="1" smtClean="0">
                <a:solidFill>
                  <a:schemeClr val="accent1">
                    <a:lumMod val="75000"/>
                  </a:schemeClr>
                </a:solidFill>
              </a:rPr>
              <a:t>IFR</a:t>
            </a:r>
            <a:r>
              <a:rPr lang="en-US" sz="1600" b="1" dirty="0" smtClean="0">
                <a:solidFill>
                  <a:schemeClr val="accent1">
                    <a:lumMod val="75000"/>
                  </a:schemeClr>
                </a:solidFill>
              </a:rPr>
              <a:t>  infrastructure</a:t>
            </a:r>
          </a:p>
          <a:p>
            <a:pPr>
              <a:buFont typeface="+mj-lt"/>
              <a:buAutoNum type="alphaUcPeriod"/>
            </a:pPr>
            <a:r>
              <a:rPr lang="en-US" sz="1600" b="1" dirty="0" smtClean="0">
                <a:solidFill>
                  <a:schemeClr val="accent1">
                    <a:lumMod val="75000"/>
                  </a:schemeClr>
                </a:solidFill>
              </a:rPr>
              <a:t>Weather above 12,000’</a:t>
            </a:r>
          </a:p>
          <a:p>
            <a:pPr>
              <a:buFont typeface="+mj-lt"/>
              <a:buAutoNum type="alphaUcPeriod"/>
            </a:pPr>
            <a:r>
              <a:rPr lang="en-US" sz="1600" b="1" dirty="0" smtClean="0">
                <a:solidFill>
                  <a:schemeClr val="accent1">
                    <a:lumMod val="75000"/>
                  </a:schemeClr>
                </a:solidFill>
              </a:rPr>
              <a:t>Generally cruising at 12,000’ </a:t>
            </a:r>
            <a:r>
              <a:rPr lang="en-US" sz="1600" b="1" dirty="0" err="1" smtClean="0">
                <a:solidFill>
                  <a:schemeClr val="accent1">
                    <a:lumMod val="75000"/>
                  </a:schemeClr>
                </a:solidFill>
              </a:rPr>
              <a:t>MSL</a:t>
            </a:r>
            <a:r>
              <a:rPr lang="en-US" sz="1600" b="1" dirty="0" smtClean="0">
                <a:solidFill>
                  <a:schemeClr val="accent1">
                    <a:lumMod val="75000"/>
                  </a:schemeClr>
                </a:solidFill>
              </a:rPr>
              <a:t> and up</a:t>
            </a:r>
          </a:p>
          <a:p>
            <a:pPr>
              <a:buFont typeface="+mj-lt"/>
              <a:buAutoNum type="alphaUcPeriod"/>
            </a:pPr>
            <a:r>
              <a:rPr lang="en-US" sz="1600" b="1" dirty="0" smtClean="0">
                <a:solidFill>
                  <a:schemeClr val="accent1">
                    <a:lumMod val="75000"/>
                  </a:schemeClr>
                </a:solidFill>
              </a:rPr>
              <a:t>No offsite operations</a:t>
            </a:r>
          </a:p>
          <a:p>
            <a:pPr>
              <a:buFont typeface="+mj-lt"/>
              <a:buAutoNum type="alphaUcPeriod"/>
            </a:pPr>
            <a:r>
              <a:rPr lang="en-US" sz="1600" b="1" dirty="0" smtClean="0">
                <a:solidFill>
                  <a:schemeClr val="accent1">
                    <a:lumMod val="75000"/>
                  </a:schemeClr>
                </a:solidFill>
              </a:rPr>
              <a:t>Standard passengers</a:t>
            </a:r>
            <a:endParaRPr lang="en-US" sz="1600" b="1" dirty="0">
              <a:solidFill>
                <a:schemeClr val="accent1">
                  <a:lumMod val="75000"/>
                </a:schemeClr>
              </a:solidFill>
            </a:endParaRPr>
          </a:p>
        </p:txBody>
      </p:sp>
      <p:sp>
        <p:nvSpPr>
          <p:cNvPr id="8" name="Title 2"/>
          <p:cNvSpPr>
            <a:spLocks noGrp="1"/>
          </p:cNvSpPr>
          <p:nvPr>
            <p:ph type="title"/>
          </p:nvPr>
        </p:nvSpPr>
        <p:spPr>
          <a:xfrm>
            <a:off x="76200" y="76200"/>
            <a:ext cx="8229600" cy="1143000"/>
          </a:xfrm>
        </p:spPr>
        <p:txBody>
          <a:bodyPr/>
          <a:lstStyle/>
          <a:p>
            <a:r>
              <a:rPr lang="en-US" sz="2800" dirty="0"/>
              <a:t>HEMS Part 135 compared to other Charter Part 135 &amp; </a:t>
            </a:r>
            <a:r>
              <a:rPr lang="en-US" sz="2800" dirty="0" smtClean="0"/>
              <a:t>121</a:t>
            </a:r>
            <a:endParaRPr lang="en-US" sz="2000" i="1" dirty="0"/>
          </a:p>
        </p:txBody>
      </p:sp>
      <p:sp>
        <p:nvSpPr>
          <p:cNvPr id="9" name="Slide Number Placeholder 8"/>
          <p:cNvSpPr>
            <a:spLocks noGrp="1"/>
          </p:cNvSpPr>
          <p:nvPr>
            <p:ph type="sldNum" sz="quarter" idx="12"/>
          </p:nvPr>
        </p:nvSpPr>
        <p:spPr/>
        <p:txBody>
          <a:bodyPr/>
          <a:lstStyle/>
          <a:p>
            <a:fld id="{BA2B506A-2681-490A-A747-9BFCB8852964}" type="slidenum">
              <a:rPr lang="en-US" smtClean="0"/>
              <a:t>5</a:t>
            </a:fld>
            <a:endParaRPr lang="en-US"/>
          </a:p>
        </p:txBody>
      </p:sp>
    </p:spTree>
    <p:extLst>
      <p:ext uri="{BB962C8B-B14F-4D97-AF65-F5344CB8AC3E}">
        <p14:creationId xmlns:p14="http://schemas.microsoft.com/office/powerpoint/2010/main" val="3562022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8229600" cy="4343399"/>
          </a:xfrm>
        </p:spPr>
        <p:txBody>
          <a:bodyPr>
            <a:normAutofit/>
          </a:bodyPr>
          <a:lstStyle/>
          <a:p>
            <a:pPr marL="0" indent="0">
              <a:buNone/>
            </a:pPr>
            <a:r>
              <a:rPr lang="en-US" b="1" dirty="0">
                <a:solidFill>
                  <a:schemeClr val="accent1">
                    <a:lumMod val="75000"/>
                  </a:schemeClr>
                </a:solidFill>
              </a:rPr>
              <a:t>HEMS Industry Data Points</a:t>
            </a:r>
          </a:p>
          <a:p>
            <a:endParaRPr lang="en-US" sz="2800" b="1" dirty="0" smtClean="0">
              <a:solidFill>
                <a:schemeClr val="accent1">
                  <a:lumMod val="75000"/>
                </a:schemeClr>
              </a:solidFill>
            </a:endParaRPr>
          </a:p>
          <a:p>
            <a:r>
              <a:rPr lang="en-US" sz="2800" b="1" dirty="0" smtClean="0">
                <a:solidFill>
                  <a:schemeClr val="accent1">
                    <a:lumMod val="75000"/>
                  </a:schemeClr>
                </a:solidFill>
              </a:rPr>
              <a:t>NTSB </a:t>
            </a:r>
            <a:r>
              <a:rPr lang="en-US" sz="2800" b="1" dirty="0">
                <a:solidFill>
                  <a:schemeClr val="accent1">
                    <a:lumMod val="75000"/>
                  </a:schemeClr>
                </a:solidFill>
              </a:rPr>
              <a:t>cites weather as causal factor in 11 fatal accidents involving 34 fatalities from 2007 to 2013.</a:t>
            </a:r>
          </a:p>
          <a:p>
            <a:endParaRPr lang="en-US" sz="2800" b="1" dirty="0" smtClean="0">
              <a:solidFill>
                <a:schemeClr val="accent1">
                  <a:lumMod val="75000"/>
                </a:schemeClr>
              </a:solidFill>
            </a:endParaRPr>
          </a:p>
          <a:p>
            <a:r>
              <a:rPr lang="en-US" sz="2800" b="1" dirty="0" smtClean="0">
                <a:solidFill>
                  <a:schemeClr val="accent1">
                    <a:lumMod val="75000"/>
                  </a:schemeClr>
                </a:solidFill>
              </a:rPr>
              <a:t>DOT </a:t>
            </a:r>
            <a:r>
              <a:rPr lang="en-US" sz="2800" b="1" dirty="0">
                <a:solidFill>
                  <a:schemeClr val="accent1">
                    <a:lumMod val="75000"/>
                  </a:schemeClr>
                </a:solidFill>
              </a:rPr>
              <a:t>Value of Statistical Life (</a:t>
            </a:r>
            <a:r>
              <a:rPr lang="en-US" sz="2800" b="1" dirty="0" err="1">
                <a:solidFill>
                  <a:schemeClr val="accent1">
                    <a:lumMod val="75000"/>
                  </a:schemeClr>
                </a:solidFill>
              </a:rPr>
              <a:t>VSL</a:t>
            </a:r>
            <a:r>
              <a:rPr lang="en-US" sz="2800" b="1" dirty="0">
                <a:solidFill>
                  <a:schemeClr val="accent1">
                    <a:lumMod val="75000"/>
                  </a:schemeClr>
                </a:solidFill>
              </a:rPr>
              <a:t>) for 2012 is $9.1 Million. 34 X $9.1= $309 Million</a:t>
            </a:r>
          </a:p>
        </p:txBody>
      </p:sp>
      <p:sp>
        <p:nvSpPr>
          <p:cNvPr id="3" name="Title 2"/>
          <p:cNvSpPr>
            <a:spLocks noGrp="1"/>
          </p:cNvSpPr>
          <p:nvPr>
            <p:ph type="title"/>
          </p:nvPr>
        </p:nvSpPr>
        <p:spPr/>
        <p:txBody>
          <a:bodyPr/>
          <a:lstStyle/>
          <a:p>
            <a:r>
              <a:rPr lang="en-US" sz="2800" dirty="0">
                <a:effectLst/>
              </a:rPr>
              <a:t>Economic Impact of the HEMS </a:t>
            </a:r>
            <a:r>
              <a:rPr lang="en-US" sz="2800" dirty="0" smtClean="0">
                <a:effectLst/>
              </a:rPr>
              <a:t/>
            </a:r>
            <a:br>
              <a:rPr lang="en-US" sz="2800" dirty="0" smtClean="0">
                <a:effectLst/>
              </a:rPr>
            </a:br>
            <a:r>
              <a:rPr lang="en-US" sz="2800" dirty="0" smtClean="0">
                <a:effectLst/>
              </a:rPr>
              <a:t>Weather </a:t>
            </a:r>
            <a:r>
              <a:rPr lang="en-US" sz="2800" dirty="0">
                <a:effectLst/>
              </a:rPr>
              <a:t>Tool</a:t>
            </a:r>
            <a:endParaRPr lang="en-US" sz="2800" dirty="0"/>
          </a:p>
        </p:txBody>
      </p:sp>
      <p:sp>
        <p:nvSpPr>
          <p:cNvPr id="4" name="Slide Number Placeholder 3"/>
          <p:cNvSpPr>
            <a:spLocks noGrp="1"/>
          </p:cNvSpPr>
          <p:nvPr>
            <p:ph type="sldNum" sz="quarter" idx="12"/>
          </p:nvPr>
        </p:nvSpPr>
        <p:spPr/>
        <p:txBody>
          <a:bodyPr/>
          <a:lstStyle/>
          <a:p>
            <a:fld id="{BA2B506A-2681-490A-A747-9BFCB8852964}" type="slidenum">
              <a:rPr lang="en-US" smtClean="0"/>
              <a:t>50</a:t>
            </a:fld>
            <a:endParaRPr lang="en-US"/>
          </a:p>
        </p:txBody>
      </p:sp>
    </p:spTree>
    <p:extLst>
      <p:ext uri="{BB962C8B-B14F-4D97-AF65-F5344CB8AC3E}">
        <p14:creationId xmlns:p14="http://schemas.microsoft.com/office/powerpoint/2010/main" val="42647031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5987"/>
            <a:ext cx="7772400" cy="2157413"/>
          </a:xfrm>
        </p:spPr>
        <p:txBody>
          <a:bodyPr>
            <a:noAutofit/>
          </a:bodyPr>
          <a:lstStyle/>
          <a:p>
            <a:r>
              <a:rPr lang="en-US" dirty="0" smtClean="0"/>
              <a:t>HEMS </a:t>
            </a:r>
            <a:r>
              <a:rPr lang="en-US" dirty="0"/>
              <a:t>Weather Tool for other Aviation </a:t>
            </a:r>
            <a:r>
              <a:rPr lang="en-US" dirty="0" smtClean="0"/>
              <a:t>Operations</a:t>
            </a:r>
            <a:br>
              <a:rPr lang="en-US" dirty="0" smtClean="0"/>
            </a:br>
            <a:r>
              <a:rPr lang="en-US" dirty="0" smtClean="0"/>
              <a:t/>
            </a:r>
            <a:br>
              <a:rPr lang="en-US" dirty="0" smtClean="0"/>
            </a:br>
            <a:r>
              <a:rPr lang="en-US" sz="1800" dirty="0" smtClean="0"/>
              <a:t>	J Heffernan</a:t>
            </a:r>
            <a:endParaRPr lang="en-US" sz="1800" dirty="0"/>
          </a:p>
        </p:txBody>
      </p:sp>
      <p:sp>
        <p:nvSpPr>
          <p:cNvPr id="4" name="Slide Number Placeholder 3"/>
          <p:cNvSpPr>
            <a:spLocks noGrp="1"/>
          </p:cNvSpPr>
          <p:nvPr>
            <p:ph type="sldNum" sz="quarter" idx="12"/>
          </p:nvPr>
        </p:nvSpPr>
        <p:spPr/>
        <p:txBody>
          <a:bodyPr/>
          <a:lstStyle/>
          <a:p>
            <a:fld id="{BA2B506A-2681-490A-A747-9BFCB8852964}" type="slidenum">
              <a:rPr lang="en-US" smtClean="0"/>
              <a:t>51</a:t>
            </a:fld>
            <a:endParaRPr lang="en-US"/>
          </a:p>
        </p:txBody>
      </p:sp>
    </p:spTree>
    <p:extLst>
      <p:ext uri="{BB962C8B-B14F-4D97-AF65-F5344CB8AC3E}">
        <p14:creationId xmlns:p14="http://schemas.microsoft.com/office/powerpoint/2010/main" val="28394349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accent1">
                    <a:lumMod val="75000"/>
                  </a:schemeClr>
                </a:solidFill>
              </a:rPr>
              <a:t>HAI currently recognizes 28 commercial helicopter uses in addition to </a:t>
            </a:r>
            <a:r>
              <a:rPr lang="en-US" b="1" dirty="0" smtClean="0">
                <a:solidFill>
                  <a:schemeClr val="accent1">
                    <a:lumMod val="75000"/>
                  </a:schemeClr>
                </a:solidFill>
              </a:rPr>
              <a:t>HEMS</a:t>
            </a:r>
          </a:p>
          <a:p>
            <a:pPr lvl="1"/>
            <a:r>
              <a:rPr lang="en-US" b="1" dirty="0">
                <a:solidFill>
                  <a:schemeClr val="accent1">
                    <a:lumMod val="75000"/>
                  </a:schemeClr>
                </a:solidFill>
              </a:rPr>
              <a:t>From Oil and Gas to Livestock Management</a:t>
            </a:r>
          </a:p>
          <a:p>
            <a:pPr lvl="1"/>
            <a:r>
              <a:rPr lang="en-US" b="1" dirty="0">
                <a:solidFill>
                  <a:schemeClr val="accent1">
                    <a:lumMod val="75000"/>
                  </a:schemeClr>
                </a:solidFill>
              </a:rPr>
              <a:t>In both Urban and Wilderness scenarios</a:t>
            </a:r>
          </a:p>
          <a:p>
            <a:pPr lvl="1"/>
            <a:r>
              <a:rPr lang="en-US" b="1" dirty="0">
                <a:solidFill>
                  <a:schemeClr val="accent1">
                    <a:lumMod val="75000"/>
                  </a:schemeClr>
                </a:solidFill>
              </a:rPr>
              <a:t>Many performed in joint operations with or </a:t>
            </a:r>
            <a:r>
              <a:rPr lang="en-US" b="1" dirty="0" smtClean="0">
                <a:solidFill>
                  <a:schemeClr val="accent1">
                    <a:lumMod val="75000"/>
                  </a:schemeClr>
                </a:solidFill>
              </a:rPr>
              <a:t>in direct </a:t>
            </a:r>
            <a:r>
              <a:rPr lang="en-US" b="1" dirty="0">
                <a:solidFill>
                  <a:schemeClr val="accent1">
                    <a:lumMod val="75000"/>
                  </a:schemeClr>
                </a:solidFill>
              </a:rPr>
              <a:t>support of Fixed Wing Aircraft</a:t>
            </a:r>
          </a:p>
          <a:p>
            <a:endParaRPr lang="en-US" b="1" dirty="0">
              <a:solidFill>
                <a:schemeClr val="accent1">
                  <a:lumMod val="75000"/>
                </a:schemeClr>
              </a:solidFill>
            </a:endParaRPr>
          </a:p>
        </p:txBody>
      </p:sp>
      <p:sp>
        <p:nvSpPr>
          <p:cNvPr id="3" name="Title 2"/>
          <p:cNvSpPr>
            <a:spLocks noGrp="1"/>
          </p:cNvSpPr>
          <p:nvPr>
            <p:ph type="title"/>
          </p:nvPr>
        </p:nvSpPr>
        <p:spPr/>
        <p:txBody>
          <a:bodyPr/>
          <a:lstStyle/>
          <a:p>
            <a:r>
              <a:rPr lang="en-US" sz="2800" dirty="0"/>
              <a:t>HEMS Weather Tool for other </a:t>
            </a:r>
            <a:r>
              <a:rPr lang="en-US" sz="2800" dirty="0" smtClean="0"/>
              <a:t/>
            </a:r>
            <a:br>
              <a:rPr lang="en-US" sz="2800" dirty="0" smtClean="0"/>
            </a:br>
            <a:r>
              <a:rPr lang="en-US" sz="2800" dirty="0" smtClean="0"/>
              <a:t>Aviation </a:t>
            </a:r>
            <a:r>
              <a:rPr lang="en-US" sz="2800" dirty="0"/>
              <a:t>Operations</a:t>
            </a:r>
          </a:p>
        </p:txBody>
      </p:sp>
      <p:sp>
        <p:nvSpPr>
          <p:cNvPr id="4" name="Slide Number Placeholder 3"/>
          <p:cNvSpPr>
            <a:spLocks noGrp="1"/>
          </p:cNvSpPr>
          <p:nvPr>
            <p:ph type="sldNum" sz="quarter" idx="12"/>
          </p:nvPr>
        </p:nvSpPr>
        <p:spPr/>
        <p:txBody>
          <a:bodyPr/>
          <a:lstStyle/>
          <a:p>
            <a:fld id="{BA2B506A-2681-490A-A747-9BFCB8852964}" type="slidenum">
              <a:rPr lang="en-US" smtClean="0"/>
              <a:t>52</a:t>
            </a:fld>
            <a:endParaRPr lang="en-US"/>
          </a:p>
        </p:txBody>
      </p:sp>
    </p:spTree>
    <p:extLst>
      <p:ext uri="{BB962C8B-B14F-4D97-AF65-F5344CB8AC3E}">
        <p14:creationId xmlns:p14="http://schemas.microsoft.com/office/powerpoint/2010/main" val="7513818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solidFill>
                  <a:schemeClr val="accent1">
                    <a:lumMod val="75000"/>
                  </a:schemeClr>
                </a:solidFill>
              </a:rPr>
              <a:t>The HEMS tool provides</a:t>
            </a:r>
            <a:r>
              <a:rPr lang="en-US" b="1" dirty="0" smtClean="0">
                <a:solidFill>
                  <a:schemeClr val="accent1">
                    <a:lumMod val="75000"/>
                  </a:schemeClr>
                </a:solidFill>
              </a:rPr>
              <a:t>:</a:t>
            </a:r>
          </a:p>
          <a:p>
            <a:pPr lvl="1"/>
            <a:r>
              <a:rPr lang="en-US" b="1" dirty="0">
                <a:solidFill>
                  <a:schemeClr val="accent1">
                    <a:lumMod val="75000"/>
                  </a:schemeClr>
                </a:solidFill>
              </a:rPr>
              <a:t>Specific localized weather.</a:t>
            </a:r>
          </a:p>
          <a:p>
            <a:pPr lvl="1"/>
            <a:r>
              <a:rPr lang="en-US" b="1" dirty="0">
                <a:solidFill>
                  <a:schemeClr val="accent1">
                    <a:lumMod val="75000"/>
                  </a:schemeClr>
                </a:solidFill>
              </a:rPr>
              <a:t>The ability to study surrounding area weather and projected weather.</a:t>
            </a:r>
          </a:p>
          <a:p>
            <a:pPr lvl="1"/>
            <a:r>
              <a:rPr lang="en-US" b="1" dirty="0">
                <a:solidFill>
                  <a:schemeClr val="accent1">
                    <a:lumMod val="75000"/>
                  </a:schemeClr>
                </a:solidFill>
              </a:rPr>
              <a:t>Creates a “Sense of the weather” </a:t>
            </a:r>
            <a:r>
              <a:rPr lang="en-US" b="1" dirty="0" smtClean="0">
                <a:solidFill>
                  <a:schemeClr val="accent1">
                    <a:lumMod val="75000"/>
                  </a:schemeClr>
                </a:solidFill>
              </a:rPr>
              <a:t>mindset.</a:t>
            </a:r>
            <a:endParaRPr lang="en-US" b="1" dirty="0">
              <a:solidFill>
                <a:schemeClr val="accent1">
                  <a:lumMod val="75000"/>
                </a:schemeClr>
              </a:solidFill>
            </a:endParaRPr>
          </a:p>
          <a:p>
            <a:pPr lvl="1"/>
            <a:r>
              <a:rPr lang="en-US" b="1" dirty="0">
                <a:solidFill>
                  <a:schemeClr val="accent1">
                    <a:lumMod val="75000"/>
                  </a:schemeClr>
                </a:solidFill>
              </a:rPr>
              <a:t>Allows the pilot to “use” the weather </a:t>
            </a:r>
            <a:r>
              <a:rPr lang="en-US" b="1" dirty="0" smtClean="0">
                <a:solidFill>
                  <a:schemeClr val="accent1">
                    <a:lumMod val="75000"/>
                  </a:schemeClr>
                </a:solidFill>
              </a:rPr>
              <a:t>rather than </a:t>
            </a:r>
            <a:r>
              <a:rPr lang="en-US" b="1" dirty="0">
                <a:solidFill>
                  <a:schemeClr val="accent1">
                    <a:lumMod val="75000"/>
                  </a:schemeClr>
                </a:solidFill>
              </a:rPr>
              <a:t>“fight” the </a:t>
            </a:r>
            <a:r>
              <a:rPr lang="en-US" b="1" dirty="0" smtClean="0">
                <a:solidFill>
                  <a:schemeClr val="accent1">
                    <a:lumMod val="75000"/>
                  </a:schemeClr>
                </a:solidFill>
              </a:rPr>
              <a:t>weather.</a:t>
            </a:r>
            <a:endParaRPr lang="en-US" b="1" dirty="0">
              <a:solidFill>
                <a:schemeClr val="accent1">
                  <a:lumMod val="75000"/>
                </a:schemeClr>
              </a:solidFill>
            </a:endParaRPr>
          </a:p>
          <a:p>
            <a:endParaRPr lang="en-US" b="1" dirty="0">
              <a:solidFill>
                <a:schemeClr val="accent1">
                  <a:lumMod val="75000"/>
                </a:schemeClr>
              </a:solidFill>
            </a:endParaRPr>
          </a:p>
        </p:txBody>
      </p:sp>
      <p:sp>
        <p:nvSpPr>
          <p:cNvPr id="3" name="Title 2"/>
          <p:cNvSpPr>
            <a:spLocks noGrp="1"/>
          </p:cNvSpPr>
          <p:nvPr>
            <p:ph type="title"/>
          </p:nvPr>
        </p:nvSpPr>
        <p:spPr/>
        <p:txBody>
          <a:bodyPr/>
          <a:lstStyle/>
          <a:p>
            <a:r>
              <a:rPr lang="en-US" sz="2800" dirty="0"/>
              <a:t>HEMS Weather Tool for other </a:t>
            </a:r>
            <a:r>
              <a:rPr lang="en-US" sz="2800" dirty="0" smtClean="0"/>
              <a:t/>
            </a:r>
            <a:br>
              <a:rPr lang="en-US" sz="2800" dirty="0" smtClean="0"/>
            </a:br>
            <a:r>
              <a:rPr lang="en-US" sz="2800" dirty="0" smtClean="0"/>
              <a:t>Aviation </a:t>
            </a:r>
            <a:r>
              <a:rPr lang="en-US" sz="2800" dirty="0"/>
              <a:t>Operations</a:t>
            </a:r>
          </a:p>
        </p:txBody>
      </p:sp>
      <p:sp>
        <p:nvSpPr>
          <p:cNvPr id="4" name="Slide Number Placeholder 3"/>
          <p:cNvSpPr>
            <a:spLocks noGrp="1"/>
          </p:cNvSpPr>
          <p:nvPr>
            <p:ph type="sldNum" sz="quarter" idx="12"/>
          </p:nvPr>
        </p:nvSpPr>
        <p:spPr/>
        <p:txBody>
          <a:bodyPr/>
          <a:lstStyle/>
          <a:p>
            <a:fld id="{BA2B506A-2681-490A-A747-9BFCB8852964}" type="slidenum">
              <a:rPr lang="en-US" smtClean="0"/>
              <a:t>53</a:t>
            </a:fld>
            <a:endParaRPr lang="en-US"/>
          </a:p>
        </p:txBody>
      </p:sp>
    </p:spTree>
    <p:extLst>
      <p:ext uri="{BB962C8B-B14F-4D97-AF65-F5344CB8AC3E}">
        <p14:creationId xmlns:p14="http://schemas.microsoft.com/office/powerpoint/2010/main" val="16160434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108295"/>
          </a:xfrm>
        </p:spPr>
        <p:txBody>
          <a:bodyPr>
            <a:normAutofit/>
          </a:bodyPr>
          <a:lstStyle/>
          <a:p>
            <a:pPr marL="0" indent="0" algn="ctr">
              <a:buNone/>
            </a:pPr>
            <a:endParaRPr lang="en-US" sz="4000" b="1" dirty="0" smtClean="0">
              <a:effectLst>
                <a:outerShdw blurRad="38100" dist="38100" dir="2700000" algn="tl">
                  <a:srgbClr val="000000">
                    <a:alpha val="43137"/>
                  </a:srgbClr>
                </a:outerShdw>
              </a:effectLst>
              <a:latin typeface="+mj-lt"/>
            </a:endParaRPr>
          </a:p>
          <a:p>
            <a:pPr marL="0" indent="0" algn="ctr">
              <a:buNone/>
            </a:pPr>
            <a:r>
              <a:rPr lang="en-US" sz="4000" b="1" i="1" dirty="0" smtClean="0">
                <a:solidFill>
                  <a:schemeClr val="accent1">
                    <a:lumMod val="75000"/>
                  </a:schemeClr>
                </a:solidFill>
                <a:effectLst>
                  <a:outerShdw blurRad="38100" dist="38100" dir="2700000" algn="tl">
                    <a:srgbClr val="000000">
                      <a:alpha val="43137"/>
                    </a:srgbClr>
                  </a:outerShdw>
                </a:effectLst>
                <a:latin typeface="+mj-lt"/>
              </a:rPr>
              <a:t>USABLE </a:t>
            </a:r>
            <a:r>
              <a:rPr lang="en-US" sz="4000" b="1" i="1" dirty="0">
                <a:solidFill>
                  <a:schemeClr val="accent1">
                    <a:lumMod val="75000"/>
                  </a:schemeClr>
                </a:solidFill>
                <a:effectLst>
                  <a:outerShdw blurRad="38100" dist="38100" dir="2700000" algn="tl">
                    <a:srgbClr val="000000">
                      <a:alpha val="43137"/>
                    </a:srgbClr>
                  </a:outerShdw>
                </a:effectLst>
                <a:latin typeface="+mj-lt"/>
              </a:rPr>
              <a:t>WEATHER INFORMATION FOR A HELICOPTER IS BY LOGICAL EXTENSION USABLE WEATHER INFORMATION FOR A FIXED WING AIRCRAFT</a:t>
            </a:r>
          </a:p>
        </p:txBody>
      </p:sp>
      <p:sp>
        <p:nvSpPr>
          <p:cNvPr id="3" name="Title 2"/>
          <p:cNvSpPr>
            <a:spLocks noGrp="1"/>
          </p:cNvSpPr>
          <p:nvPr>
            <p:ph type="title"/>
          </p:nvPr>
        </p:nvSpPr>
        <p:spPr/>
        <p:txBody>
          <a:bodyPr/>
          <a:lstStyle/>
          <a:p>
            <a:r>
              <a:rPr lang="en-US" sz="2800" dirty="0"/>
              <a:t>HEMS Weather Tool for other </a:t>
            </a:r>
            <a:r>
              <a:rPr lang="en-US" sz="2800" dirty="0" smtClean="0"/>
              <a:t/>
            </a:r>
            <a:br>
              <a:rPr lang="en-US" sz="2800" dirty="0" smtClean="0"/>
            </a:br>
            <a:r>
              <a:rPr lang="en-US" sz="2800" dirty="0" smtClean="0"/>
              <a:t>Aviation </a:t>
            </a:r>
            <a:r>
              <a:rPr lang="en-US" sz="2800" dirty="0"/>
              <a:t>Operations</a:t>
            </a:r>
          </a:p>
        </p:txBody>
      </p:sp>
      <p:sp>
        <p:nvSpPr>
          <p:cNvPr id="4" name="Slide Number Placeholder 3"/>
          <p:cNvSpPr>
            <a:spLocks noGrp="1"/>
          </p:cNvSpPr>
          <p:nvPr>
            <p:ph type="sldNum" sz="quarter" idx="12"/>
          </p:nvPr>
        </p:nvSpPr>
        <p:spPr/>
        <p:txBody>
          <a:bodyPr/>
          <a:lstStyle/>
          <a:p>
            <a:fld id="{BA2B506A-2681-490A-A747-9BFCB8852964}" type="slidenum">
              <a:rPr lang="en-US" smtClean="0"/>
              <a:t>54</a:t>
            </a:fld>
            <a:endParaRPr lang="en-US"/>
          </a:p>
        </p:txBody>
      </p:sp>
    </p:spTree>
    <p:extLst>
      <p:ext uri="{BB962C8B-B14F-4D97-AF65-F5344CB8AC3E}">
        <p14:creationId xmlns:p14="http://schemas.microsoft.com/office/powerpoint/2010/main" val="4654949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3500" b="1" dirty="0">
                <a:solidFill>
                  <a:schemeClr val="accent1">
                    <a:lumMod val="75000"/>
                  </a:schemeClr>
                </a:solidFill>
              </a:rPr>
              <a:t>Currently the major limitation for the HEMS Weather Tool is </a:t>
            </a:r>
            <a:r>
              <a:rPr lang="en-US" sz="3500" b="1" dirty="0" smtClean="0">
                <a:solidFill>
                  <a:schemeClr val="accent1">
                    <a:lumMod val="75000"/>
                  </a:schemeClr>
                </a:solidFill>
              </a:rPr>
              <a:t>INPUT</a:t>
            </a:r>
          </a:p>
          <a:p>
            <a:pPr lvl="1"/>
            <a:r>
              <a:rPr lang="en-US" b="1" dirty="0">
                <a:solidFill>
                  <a:schemeClr val="accent1">
                    <a:lumMod val="75000"/>
                  </a:schemeClr>
                </a:solidFill>
              </a:rPr>
              <a:t>Many excellent sources of information already exist</a:t>
            </a:r>
          </a:p>
          <a:p>
            <a:pPr lvl="1"/>
            <a:r>
              <a:rPr lang="en-US" b="1" dirty="0" err="1">
                <a:solidFill>
                  <a:schemeClr val="accent1">
                    <a:lumMod val="75000"/>
                  </a:schemeClr>
                </a:solidFill>
              </a:rPr>
              <a:t>AWOS</a:t>
            </a:r>
            <a:r>
              <a:rPr lang="en-US" b="1" dirty="0">
                <a:solidFill>
                  <a:schemeClr val="accent1">
                    <a:lumMod val="75000"/>
                  </a:schemeClr>
                </a:solidFill>
              </a:rPr>
              <a:t>, Law Enforcement, Interstate Highway System, Railroads</a:t>
            </a:r>
          </a:p>
          <a:p>
            <a:pPr lvl="1"/>
            <a:r>
              <a:rPr lang="en-US" b="1" dirty="0">
                <a:solidFill>
                  <a:schemeClr val="accent1">
                    <a:lumMod val="75000"/>
                  </a:schemeClr>
                </a:solidFill>
              </a:rPr>
              <a:t>Potential to add an acceptable reporting system at </a:t>
            </a:r>
            <a:r>
              <a:rPr lang="en-US" b="1" dirty="0" err="1">
                <a:solidFill>
                  <a:schemeClr val="accent1">
                    <a:lumMod val="75000"/>
                  </a:schemeClr>
                </a:solidFill>
              </a:rPr>
              <a:t>VOR</a:t>
            </a:r>
            <a:r>
              <a:rPr lang="en-US" b="1" dirty="0">
                <a:solidFill>
                  <a:schemeClr val="accent1">
                    <a:lumMod val="75000"/>
                  </a:schemeClr>
                </a:solidFill>
              </a:rPr>
              <a:t> sites</a:t>
            </a:r>
          </a:p>
          <a:p>
            <a:pPr lvl="1"/>
            <a:r>
              <a:rPr lang="en-US" b="1" dirty="0">
                <a:solidFill>
                  <a:schemeClr val="accent1">
                    <a:lumMod val="75000"/>
                  </a:schemeClr>
                </a:solidFill>
              </a:rPr>
              <a:t>Increase types of weather approved by NWS to gain acceptance by FAA Administrator</a:t>
            </a:r>
          </a:p>
          <a:p>
            <a:endParaRPr lang="en-US" b="1" dirty="0">
              <a:solidFill>
                <a:schemeClr val="accent1">
                  <a:lumMod val="75000"/>
                </a:schemeClr>
              </a:solidFill>
            </a:endParaRPr>
          </a:p>
        </p:txBody>
      </p:sp>
      <p:sp>
        <p:nvSpPr>
          <p:cNvPr id="3" name="Title 2"/>
          <p:cNvSpPr>
            <a:spLocks noGrp="1"/>
          </p:cNvSpPr>
          <p:nvPr>
            <p:ph type="title"/>
          </p:nvPr>
        </p:nvSpPr>
        <p:spPr/>
        <p:txBody>
          <a:bodyPr/>
          <a:lstStyle/>
          <a:p>
            <a:r>
              <a:rPr lang="en-US" sz="2800" dirty="0"/>
              <a:t>HEMS Weather Tool for other </a:t>
            </a:r>
            <a:r>
              <a:rPr lang="en-US" sz="2800" dirty="0" smtClean="0"/>
              <a:t/>
            </a:r>
            <a:br>
              <a:rPr lang="en-US" sz="2800" dirty="0" smtClean="0"/>
            </a:br>
            <a:r>
              <a:rPr lang="en-US" sz="2800" dirty="0" smtClean="0"/>
              <a:t>Aviation </a:t>
            </a:r>
            <a:r>
              <a:rPr lang="en-US" sz="2800" dirty="0"/>
              <a:t>Operations</a:t>
            </a:r>
          </a:p>
        </p:txBody>
      </p:sp>
      <p:sp>
        <p:nvSpPr>
          <p:cNvPr id="4" name="Slide Number Placeholder 3"/>
          <p:cNvSpPr>
            <a:spLocks noGrp="1"/>
          </p:cNvSpPr>
          <p:nvPr>
            <p:ph type="sldNum" sz="quarter" idx="12"/>
          </p:nvPr>
        </p:nvSpPr>
        <p:spPr/>
        <p:txBody>
          <a:bodyPr/>
          <a:lstStyle/>
          <a:p>
            <a:fld id="{BA2B506A-2681-490A-A747-9BFCB8852964}" type="slidenum">
              <a:rPr lang="en-US" smtClean="0"/>
              <a:t>55</a:t>
            </a:fld>
            <a:endParaRPr lang="en-US"/>
          </a:p>
        </p:txBody>
      </p:sp>
    </p:spTree>
    <p:extLst>
      <p:ext uri="{BB962C8B-B14F-4D97-AF65-F5344CB8AC3E}">
        <p14:creationId xmlns:p14="http://schemas.microsoft.com/office/powerpoint/2010/main" val="14909516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b="1" dirty="0">
                <a:solidFill>
                  <a:schemeClr val="accent1">
                    <a:lumMod val="75000"/>
                  </a:schemeClr>
                </a:solidFill>
              </a:rPr>
              <a:t>Based on 7+ years of </a:t>
            </a:r>
            <a:r>
              <a:rPr lang="en-US" sz="3600" b="1" dirty="0" smtClean="0">
                <a:solidFill>
                  <a:schemeClr val="accent1">
                    <a:lumMod val="75000"/>
                  </a:schemeClr>
                </a:solidFill>
              </a:rPr>
              <a:t>usage</a:t>
            </a:r>
          </a:p>
          <a:p>
            <a:endParaRPr lang="en-US" b="1" dirty="0">
              <a:solidFill>
                <a:schemeClr val="accent1">
                  <a:lumMod val="75000"/>
                </a:schemeClr>
              </a:solidFill>
            </a:endParaRPr>
          </a:p>
          <a:p>
            <a:pPr lvl="1"/>
            <a:r>
              <a:rPr lang="en-US" b="1" i="1" dirty="0" smtClean="0">
                <a:solidFill>
                  <a:schemeClr val="accent1">
                    <a:lumMod val="75000"/>
                  </a:schemeClr>
                </a:solidFill>
                <a:effectLst>
                  <a:outerShdw blurRad="38100" dist="38100" dir="2700000" algn="tl">
                    <a:srgbClr val="000000">
                      <a:alpha val="43137"/>
                    </a:srgbClr>
                  </a:outerShdw>
                </a:effectLst>
              </a:rPr>
              <a:t>Move the </a:t>
            </a:r>
            <a:r>
              <a:rPr lang="en-US" b="1" i="1" dirty="0">
                <a:solidFill>
                  <a:schemeClr val="accent1">
                    <a:lumMod val="75000"/>
                  </a:schemeClr>
                </a:solidFill>
                <a:effectLst>
                  <a:outerShdw blurRad="38100" dist="38100" dir="2700000" algn="tl">
                    <a:srgbClr val="000000">
                      <a:alpha val="43137"/>
                    </a:srgbClr>
                  </a:outerShdw>
                </a:effectLst>
              </a:rPr>
              <a:t>HEMS </a:t>
            </a:r>
            <a:r>
              <a:rPr lang="en-US" b="1" i="1" dirty="0" smtClean="0">
                <a:solidFill>
                  <a:schemeClr val="accent1">
                    <a:lumMod val="75000"/>
                  </a:schemeClr>
                </a:solidFill>
                <a:effectLst>
                  <a:outerShdw blurRad="38100" dist="38100" dir="2700000" algn="tl">
                    <a:srgbClr val="000000">
                      <a:alpha val="43137"/>
                    </a:srgbClr>
                  </a:outerShdw>
                </a:effectLst>
              </a:rPr>
              <a:t>Weather Tool from </a:t>
            </a:r>
            <a:r>
              <a:rPr lang="en-US" b="1" i="1" dirty="0">
                <a:solidFill>
                  <a:schemeClr val="accent1">
                    <a:lumMod val="75000"/>
                  </a:schemeClr>
                </a:solidFill>
                <a:effectLst>
                  <a:outerShdw blurRad="38100" dist="38100" dir="2700000" algn="tl">
                    <a:srgbClr val="000000">
                      <a:alpha val="43137"/>
                    </a:srgbClr>
                  </a:outerShdw>
                </a:effectLst>
              </a:rPr>
              <a:t>Experimental status to full support by </a:t>
            </a:r>
            <a:r>
              <a:rPr lang="en-US" b="1" i="1" dirty="0" smtClean="0">
                <a:solidFill>
                  <a:schemeClr val="accent1">
                    <a:lumMod val="75000"/>
                  </a:schemeClr>
                </a:solidFill>
                <a:effectLst>
                  <a:outerShdw blurRad="38100" dist="38100" dir="2700000" algn="tl">
                    <a:srgbClr val="000000">
                      <a:alpha val="43137"/>
                    </a:srgbClr>
                  </a:outerShdw>
                </a:effectLst>
              </a:rPr>
              <a:t>NWS</a:t>
            </a:r>
            <a:endParaRPr lang="en-US" b="1" i="1" dirty="0">
              <a:solidFill>
                <a:schemeClr val="accent1">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p:txBody>
          <a:bodyPr/>
          <a:lstStyle/>
          <a:p>
            <a:r>
              <a:rPr lang="en-US" sz="2800" dirty="0">
                <a:solidFill>
                  <a:prstClr val="white"/>
                </a:solidFill>
              </a:rPr>
              <a:t>HEMS Weather Tool for other </a:t>
            </a:r>
            <a:br>
              <a:rPr lang="en-US" sz="2800" dirty="0">
                <a:solidFill>
                  <a:prstClr val="white"/>
                </a:solidFill>
              </a:rPr>
            </a:br>
            <a:r>
              <a:rPr lang="en-US" sz="2800" dirty="0">
                <a:solidFill>
                  <a:prstClr val="white"/>
                </a:solidFill>
              </a:rPr>
              <a:t>Aviation Operations</a:t>
            </a:r>
            <a:endParaRPr lang="en-US" dirty="0"/>
          </a:p>
        </p:txBody>
      </p:sp>
      <p:sp>
        <p:nvSpPr>
          <p:cNvPr id="4" name="Slide Number Placeholder 3"/>
          <p:cNvSpPr>
            <a:spLocks noGrp="1"/>
          </p:cNvSpPr>
          <p:nvPr>
            <p:ph type="sldNum" sz="quarter" idx="12"/>
          </p:nvPr>
        </p:nvSpPr>
        <p:spPr/>
        <p:txBody>
          <a:bodyPr/>
          <a:lstStyle/>
          <a:p>
            <a:fld id="{BA2B506A-2681-490A-A747-9BFCB8852964}" type="slidenum">
              <a:rPr lang="en-US" smtClean="0"/>
              <a:t>56</a:t>
            </a:fld>
            <a:endParaRPr lang="en-US"/>
          </a:p>
        </p:txBody>
      </p:sp>
    </p:spTree>
    <p:extLst>
      <p:ext uri="{BB962C8B-B14F-4D97-AF65-F5344CB8AC3E}">
        <p14:creationId xmlns:p14="http://schemas.microsoft.com/office/powerpoint/2010/main" val="3618574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185987"/>
            <a:ext cx="7772400" cy="2157413"/>
          </a:xfrm>
        </p:spPr>
        <p:txBody>
          <a:bodyPr>
            <a:noAutofit/>
          </a:bodyPr>
          <a:lstStyle/>
          <a:p>
            <a:r>
              <a:rPr lang="en-US" dirty="0">
                <a:effectLst/>
              </a:rPr>
              <a:t>HEMS Weather Tool Input </a:t>
            </a:r>
            <a:r>
              <a:rPr lang="en-US" dirty="0" smtClean="0">
                <a:effectLst/>
              </a:rPr>
              <a:t>Data</a:t>
            </a:r>
            <a:br>
              <a:rPr lang="en-US" dirty="0" smtClean="0">
                <a:effectLst/>
              </a:rPr>
            </a:br>
            <a:r>
              <a:rPr lang="en-US" dirty="0" smtClean="0">
                <a:effectLst/>
              </a:rPr>
              <a:t/>
            </a:r>
            <a:br>
              <a:rPr lang="en-US" dirty="0" smtClean="0">
                <a:effectLst/>
              </a:rPr>
            </a:br>
            <a:r>
              <a:rPr lang="en-US" dirty="0">
                <a:effectLst/>
              </a:rPr>
              <a:t/>
            </a:r>
            <a:br>
              <a:rPr lang="en-US" dirty="0">
                <a:effectLst/>
              </a:rPr>
            </a:br>
            <a:r>
              <a:rPr lang="en-US" dirty="0" smtClean="0">
                <a:effectLst/>
              </a:rPr>
              <a:t>	</a:t>
            </a:r>
            <a:r>
              <a:rPr lang="en-US" sz="1800" dirty="0" smtClean="0">
                <a:effectLst/>
              </a:rPr>
              <a:t>Rex Alexander</a:t>
            </a:r>
            <a:endParaRPr lang="en-US" sz="1800" dirty="0"/>
          </a:p>
        </p:txBody>
      </p:sp>
      <p:sp>
        <p:nvSpPr>
          <p:cNvPr id="4" name="Slide Number Placeholder 3"/>
          <p:cNvSpPr>
            <a:spLocks noGrp="1"/>
          </p:cNvSpPr>
          <p:nvPr>
            <p:ph type="sldNum" sz="quarter" idx="12"/>
          </p:nvPr>
        </p:nvSpPr>
        <p:spPr/>
        <p:txBody>
          <a:bodyPr/>
          <a:lstStyle/>
          <a:p>
            <a:fld id="{BA2B506A-2681-490A-A747-9BFCB8852964}" type="slidenum">
              <a:rPr lang="en-US" smtClean="0"/>
              <a:t>57</a:t>
            </a:fld>
            <a:endParaRPr lang="en-US"/>
          </a:p>
        </p:txBody>
      </p:sp>
    </p:spTree>
    <p:extLst>
      <p:ext uri="{BB962C8B-B14F-4D97-AF65-F5344CB8AC3E}">
        <p14:creationId xmlns:p14="http://schemas.microsoft.com/office/powerpoint/2010/main" val="2393309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1"/>
            <a:ext cx="4038600" cy="4108295"/>
          </a:xfrm>
        </p:spPr>
        <p:txBody>
          <a:bodyPr>
            <a:normAutofit fontScale="92500" lnSpcReduction="10000"/>
          </a:bodyPr>
          <a:lstStyle/>
          <a:p>
            <a:r>
              <a:rPr lang="en-US" sz="2800" b="1" dirty="0" smtClean="0">
                <a:solidFill>
                  <a:schemeClr val="accent1">
                    <a:lumMod val="75000"/>
                  </a:schemeClr>
                </a:solidFill>
              </a:rPr>
              <a:t>Weather Interpretation </a:t>
            </a:r>
            <a:r>
              <a:rPr lang="en-US" sz="2800" b="1" dirty="0">
                <a:solidFill>
                  <a:schemeClr val="accent1">
                    <a:lumMod val="75000"/>
                  </a:schemeClr>
                </a:solidFill>
              </a:rPr>
              <a:t>and the </a:t>
            </a:r>
            <a:r>
              <a:rPr lang="en-US" sz="2800" b="1" dirty="0" smtClean="0">
                <a:solidFill>
                  <a:schemeClr val="accent1">
                    <a:lumMod val="75000"/>
                  </a:schemeClr>
                </a:solidFill>
              </a:rPr>
              <a:t>Gestalt Effect.</a:t>
            </a:r>
          </a:p>
          <a:p>
            <a:endParaRPr lang="en-US" sz="1100" b="1" dirty="0">
              <a:solidFill>
                <a:schemeClr val="accent1">
                  <a:lumMod val="75000"/>
                </a:schemeClr>
              </a:solidFill>
            </a:endParaRPr>
          </a:p>
          <a:p>
            <a:pPr lvl="1"/>
            <a:r>
              <a:rPr lang="en-US" sz="2400" b="1" dirty="0" smtClean="0">
                <a:solidFill>
                  <a:schemeClr val="accent1">
                    <a:lumMod val="75000"/>
                  </a:schemeClr>
                </a:solidFill>
              </a:rPr>
              <a:t>Pilots interpret weather information differently, based on:</a:t>
            </a:r>
          </a:p>
          <a:p>
            <a:pPr lvl="2"/>
            <a:r>
              <a:rPr lang="en-US" sz="1800" b="1" dirty="0" smtClean="0">
                <a:solidFill>
                  <a:schemeClr val="accent1">
                    <a:lumMod val="75000"/>
                  </a:schemeClr>
                </a:solidFill>
              </a:rPr>
              <a:t>Experience</a:t>
            </a:r>
          </a:p>
          <a:p>
            <a:pPr lvl="2"/>
            <a:r>
              <a:rPr lang="en-US" sz="1800" b="1" dirty="0" smtClean="0">
                <a:solidFill>
                  <a:schemeClr val="accent1">
                    <a:lumMod val="75000"/>
                  </a:schemeClr>
                </a:solidFill>
              </a:rPr>
              <a:t>Training</a:t>
            </a:r>
          </a:p>
          <a:p>
            <a:pPr lvl="2"/>
            <a:r>
              <a:rPr lang="en-US" sz="1800" b="1" dirty="0" smtClean="0">
                <a:solidFill>
                  <a:schemeClr val="accent1">
                    <a:lumMod val="75000"/>
                  </a:schemeClr>
                </a:solidFill>
              </a:rPr>
              <a:t>Education</a:t>
            </a:r>
          </a:p>
          <a:p>
            <a:pPr lvl="2"/>
            <a:r>
              <a:rPr lang="en-US" sz="1800" b="1" dirty="0" smtClean="0">
                <a:solidFill>
                  <a:schemeClr val="accent1">
                    <a:lumMod val="75000"/>
                  </a:schemeClr>
                </a:solidFill>
              </a:rPr>
              <a:t>Mood</a:t>
            </a:r>
          </a:p>
          <a:p>
            <a:pPr lvl="2"/>
            <a:r>
              <a:rPr lang="en-US" sz="1800" b="1" dirty="0" smtClean="0">
                <a:solidFill>
                  <a:schemeClr val="accent1">
                    <a:lumMod val="75000"/>
                  </a:schemeClr>
                </a:solidFill>
              </a:rPr>
              <a:t>Internal Pressures</a:t>
            </a:r>
          </a:p>
          <a:p>
            <a:pPr lvl="2"/>
            <a:r>
              <a:rPr lang="en-US" sz="1800" b="1" dirty="0" smtClean="0">
                <a:solidFill>
                  <a:schemeClr val="accent1">
                    <a:lumMod val="75000"/>
                  </a:schemeClr>
                </a:solidFill>
              </a:rPr>
              <a:t>External Pressures</a:t>
            </a:r>
          </a:p>
          <a:p>
            <a:pPr lvl="2"/>
            <a:r>
              <a:rPr lang="en-US" sz="1800" b="1" dirty="0" smtClean="0">
                <a:solidFill>
                  <a:schemeClr val="accent1">
                    <a:lumMod val="75000"/>
                  </a:schemeClr>
                </a:solidFill>
              </a:rPr>
              <a:t>Equipment</a:t>
            </a:r>
            <a:endParaRPr lang="en-US" sz="1800" b="1" dirty="0">
              <a:solidFill>
                <a:schemeClr val="accent1">
                  <a:lumMod val="75000"/>
                </a:schemeClr>
              </a:solidFill>
            </a:endParaRPr>
          </a:p>
        </p:txBody>
      </p:sp>
      <p:sp>
        <p:nvSpPr>
          <p:cNvPr id="3" name="Title 2"/>
          <p:cNvSpPr>
            <a:spLocks noGrp="1"/>
          </p:cNvSpPr>
          <p:nvPr>
            <p:ph type="title"/>
          </p:nvPr>
        </p:nvSpPr>
        <p:spPr/>
        <p:txBody>
          <a:bodyPr/>
          <a:lstStyle/>
          <a:p>
            <a:r>
              <a:rPr lang="en-US" sz="2800" dirty="0"/>
              <a:t>HEMS Weather Tool Input Data</a:t>
            </a:r>
          </a:p>
        </p:txBody>
      </p:sp>
      <p:sp>
        <p:nvSpPr>
          <p:cNvPr id="6" name="Slide Number Placeholder 5"/>
          <p:cNvSpPr>
            <a:spLocks noGrp="1"/>
          </p:cNvSpPr>
          <p:nvPr>
            <p:ph type="sldNum" sz="quarter" idx="12"/>
          </p:nvPr>
        </p:nvSpPr>
        <p:spPr/>
        <p:txBody>
          <a:bodyPr/>
          <a:lstStyle/>
          <a:p>
            <a:fld id="{BA2B506A-2681-490A-A747-9BFCB8852964}" type="slidenum">
              <a:rPr lang="en-US" smtClean="0"/>
              <a:t>58</a:t>
            </a:fld>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622170"/>
            <a:ext cx="3690727" cy="4092830"/>
          </a:xfrm>
          <a:prstGeom prst="rect">
            <a:avLst/>
          </a:prstGeom>
        </p:spPr>
      </p:pic>
    </p:spTree>
    <p:extLst>
      <p:ext uri="{BB962C8B-B14F-4D97-AF65-F5344CB8AC3E}">
        <p14:creationId xmlns:p14="http://schemas.microsoft.com/office/powerpoint/2010/main" val="32310517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105400" y="2447925"/>
            <a:ext cx="3429000" cy="3648075"/>
          </a:xfrm>
        </p:spPr>
      </p:pic>
      <p:sp>
        <p:nvSpPr>
          <p:cNvPr id="2" name="Content Placeholder 1"/>
          <p:cNvSpPr>
            <a:spLocks noGrp="1"/>
          </p:cNvSpPr>
          <p:nvPr>
            <p:ph sz="half" idx="1"/>
          </p:nvPr>
        </p:nvSpPr>
        <p:spPr>
          <a:xfrm>
            <a:off x="457200" y="1752600"/>
            <a:ext cx="4114800" cy="4343400"/>
          </a:xfrm>
        </p:spPr>
        <p:txBody>
          <a:bodyPr>
            <a:normAutofit fontScale="25000" lnSpcReduction="20000"/>
          </a:bodyPr>
          <a:lstStyle/>
          <a:p>
            <a:pPr marL="0" indent="0">
              <a:buNone/>
            </a:pPr>
            <a:r>
              <a:rPr lang="en-US" sz="8000" b="1" dirty="0">
                <a:solidFill>
                  <a:schemeClr val="accent1">
                    <a:lumMod val="75000"/>
                  </a:schemeClr>
                </a:solidFill>
              </a:rPr>
              <a:t>The HEMS Weather Tool </a:t>
            </a:r>
            <a:r>
              <a:rPr lang="en-US" sz="8000" b="1" dirty="0" smtClean="0">
                <a:solidFill>
                  <a:schemeClr val="accent1">
                    <a:lumMod val="75000"/>
                  </a:schemeClr>
                </a:solidFill>
              </a:rPr>
              <a:t>helps cut </a:t>
            </a:r>
            <a:r>
              <a:rPr lang="en-US" sz="8000" b="1" dirty="0">
                <a:solidFill>
                  <a:schemeClr val="accent1">
                    <a:lumMod val="75000"/>
                  </a:schemeClr>
                </a:solidFill>
              </a:rPr>
              <a:t>through pilot </a:t>
            </a:r>
            <a:r>
              <a:rPr lang="en-US" sz="8000" b="1" dirty="0" smtClean="0">
                <a:solidFill>
                  <a:schemeClr val="accent1">
                    <a:lumMod val="75000"/>
                  </a:schemeClr>
                </a:solidFill>
              </a:rPr>
              <a:t>misinterpretation. </a:t>
            </a:r>
            <a:endParaRPr lang="en-US" sz="8000" b="1" dirty="0">
              <a:solidFill>
                <a:schemeClr val="accent1">
                  <a:lumMod val="75000"/>
                </a:schemeClr>
              </a:solidFill>
            </a:endParaRPr>
          </a:p>
          <a:p>
            <a:pPr marL="0" indent="0">
              <a:buNone/>
            </a:pPr>
            <a:endParaRPr lang="en-US" dirty="0"/>
          </a:p>
          <a:p>
            <a:pPr marL="0" indent="0">
              <a:buNone/>
            </a:pPr>
            <a:r>
              <a:rPr lang="en-US" sz="3800" dirty="0" err="1"/>
              <a:t>KAID</a:t>
            </a:r>
            <a:r>
              <a:rPr lang="en-US" sz="3800" dirty="0"/>
              <a:t> 152047Z 26010G20KT 10SM OVC048 M07/M12 A3004=</a:t>
            </a:r>
          </a:p>
          <a:p>
            <a:pPr marL="0" indent="0">
              <a:buNone/>
            </a:pPr>
            <a:r>
              <a:rPr lang="en-US" sz="3800" dirty="0" err="1"/>
              <a:t>KANQ</a:t>
            </a:r>
            <a:r>
              <a:rPr lang="en-US" sz="3800" dirty="0"/>
              <a:t> 152155Z AUTO 25010KT 10SM FEW025 OVC029 A2994 </a:t>
            </a:r>
            <a:r>
              <a:rPr lang="en-US" sz="3800" dirty="0" err="1"/>
              <a:t>RMK</a:t>
            </a:r>
            <a:r>
              <a:rPr lang="en-US" sz="3800" dirty="0"/>
              <a:t>=</a:t>
            </a:r>
          </a:p>
          <a:p>
            <a:pPr marL="0" indent="0">
              <a:buNone/>
            </a:pPr>
            <a:r>
              <a:rPr lang="en-US" sz="3800" dirty="0" err="1"/>
              <a:t>KANQ</a:t>
            </a:r>
            <a:r>
              <a:rPr lang="en-US" sz="3800" dirty="0"/>
              <a:t> 152135Z AUTO 26010KT 10SM OVC029 A2993 </a:t>
            </a:r>
            <a:r>
              <a:rPr lang="en-US" sz="3800" dirty="0" err="1"/>
              <a:t>RMK</a:t>
            </a:r>
            <a:r>
              <a:rPr lang="en-US" sz="3800" dirty="0"/>
              <a:t>=</a:t>
            </a:r>
          </a:p>
          <a:p>
            <a:pPr marL="0" indent="0">
              <a:buNone/>
            </a:pPr>
            <a:r>
              <a:rPr lang="en-US" sz="3800" dirty="0" err="1"/>
              <a:t>KANQ</a:t>
            </a:r>
            <a:r>
              <a:rPr lang="en-US" sz="3800" dirty="0"/>
              <a:t> 152115Z AUTO 26012KT 10SM OVC027 A2993 </a:t>
            </a:r>
            <a:r>
              <a:rPr lang="en-US" sz="3800" dirty="0" err="1"/>
              <a:t>RMK</a:t>
            </a:r>
            <a:r>
              <a:rPr lang="en-US" sz="3800" dirty="0"/>
              <a:t>=</a:t>
            </a:r>
          </a:p>
          <a:p>
            <a:pPr marL="0" indent="0">
              <a:buNone/>
            </a:pPr>
            <a:r>
              <a:rPr lang="en-US" sz="3800" dirty="0" err="1"/>
              <a:t>KANQ</a:t>
            </a:r>
            <a:r>
              <a:rPr lang="en-US" sz="3800" dirty="0"/>
              <a:t> 152055Z AUTO 26013KT 220V290 10SM OVC027 A2992 </a:t>
            </a:r>
            <a:r>
              <a:rPr lang="en-US" sz="3800" dirty="0" err="1"/>
              <a:t>RMK</a:t>
            </a:r>
            <a:r>
              <a:rPr lang="en-US" sz="3800" dirty="0"/>
              <a:t>=</a:t>
            </a:r>
          </a:p>
          <a:p>
            <a:pPr marL="0" indent="0">
              <a:buNone/>
            </a:pPr>
            <a:r>
              <a:rPr lang="en-US" sz="3800" dirty="0" err="1"/>
              <a:t>KASW</a:t>
            </a:r>
            <a:r>
              <a:rPr lang="en-US" sz="3800" dirty="0"/>
              <a:t> 152155Z AUTO 26012KT 10SM BKN070 OVC090 M09/M12 A3001</a:t>
            </a:r>
          </a:p>
          <a:p>
            <a:pPr marL="0" indent="0">
              <a:buNone/>
            </a:pPr>
            <a:r>
              <a:rPr lang="en-US" sz="3800" dirty="0"/>
              <a:t>     </a:t>
            </a:r>
            <a:r>
              <a:rPr lang="en-US" sz="3800" dirty="0" err="1"/>
              <a:t>RMK</a:t>
            </a:r>
            <a:r>
              <a:rPr lang="en-US" sz="3800" dirty="0"/>
              <a:t> AO2=</a:t>
            </a:r>
          </a:p>
          <a:p>
            <a:pPr marL="0" indent="0">
              <a:buNone/>
            </a:pPr>
            <a:r>
              <a:rPr lang="en-US" sz="3800" dirty="0" err="1"/>
              <a:t>KASW</a:t>
            </a:r>
            <a:r>
              <a:rPr lang="en-US" sz="3800" dirty="0"/>
              <a:t> 152135Z AUTO 26012G17KT 10SM SCT060 SCT075 BKN090</a:t>
            </a:r>
          </a:p>
          <a:p>
            <a:pPr marL="0" indent="0">
              <a:buNone/>
            </a:pPr>
            <a:r>
              <a:rPr lang="en-US" sz="3800" dirty="0"/>
              <a:t>     M09/M13 A3000 </a:t>
            </a:r>
            <a:r>
              <a:rPr lang="en-US" sz="3800" dirty="0" err="1"/>
              <a:t>RMK</a:t>
            </a:r>
            <a:r>
              <a:rPr lang="en-US" sz="3800" dirty="0"/>
              <a:t> AO2=</a:t>
            </a:r>
          </a:p>
          <a:p>
            <a:pPr marL="0" indent="0">
              <a:buNone/>
            </a:pPr>
            <a:r>
              <a:rPr lang="en-US" sz="3800" dirty="0" err="1"/>
              <a:t>KASW</a:t>
            </a:r>
            <a:r>
              <a:rPr lang="en-US" sz="3800" dirty="0"/>
              <a:t> 152115Z AUTO 25011KT 10SM OVC060 M09/M13 A2999 </a:t>
            </a:r>
            <a:r>
              <a:rPr lang="en-US" sz="3800" dirty="0" err="1"/>
              <a:t>RMK</a:t>
            </a:r>
            <a:r>
              <a:rPr lang="en-US" sz="3800" dirty="0"/>
              <a:t> AO2=</a:t>
            </a:r>
          </a:p>
          <a:p>
            <a:pPr marL="0" indent="0">
              <a:buNone/>
            </a:pPr>
            <a:r>
              <a:rPr lang="en-US" sz="3800" dirty="0" err="1"/>
              <a:t>KASW</a:t>
            </a:r>
            <a:r>
              <a:rPr lang="en-US" sz="3800" dirty="0"/>
              <a:t> 152055Z AUTO 26014KT 10SM OVC060 M08/M13 A2998 </a:t>
            </a:r>
            <a:r>
              <a:rPr lang="en-US" sz="3800" dirty="0" err="1"/>
              <a:t>RMK</a:t>
            </a:r>
            <a:r>
              <a:rPr lang="en-US" sz="3800" dirty="0"/>
              <a:t> AO2=</a:t>
            </a:r>
          </a:p>
          <a:p>
            <a:pPr marL="0" indent="0">
              <a:buNone/>
            </a:pPr>
            <a:r>
              <a:rPr lang="en-US" sz="3800" dirty="0" err="1"/>
              <a:t>KBAK</a:t>
            </a:r>
            <a:r>
              <a:rPr lang="en-US" sz="3800" dirty="0"/>
              <a:t> 152145Z 26008KT 10SM OVC070 M03/M07 A3009=</a:t>
            </a:r>
          </a:p>
          <a:p>
            <a:pPr marL="0" indent="0">
              <a:buNone/>
            </a:pPr>
            <a:r>
              <a:rPr lang="en-US" sz="3800" dirty="0" err="1"/>
              <a:t>KBAK</a:t>
            </a:r>
            <a:r>
              <a:rPr lang="en-US" sz="3800" dirty="0"/>
              <a:t> 152045Z 24011KT 10SM SCT047 OVC070 M03/M06 A3009=</a:t>
            </a:r>
          </a:p>
          <a:p>
            <a:pPr marL="0" indent="0">
              <a:buNone/>
            </a:pPr>
            <a:r>
              <a:rPr lang="en-US" sz="3800" dirty="0" err="1"/>
              <a:t>KBMG</a:t>
            </a:r>
            <a:r>
              <a:rPr lang="en-US" sz="3800" dirty="0"/>
              <a:t> 152153Z 25009KT 7SM SCT018 OVC070 M04/M08 A3009 </a:t>
            </a:r>
            <a:r>
              <a:rPr lang="en-US" sz="3800" dirty="0" err="1"/>
              <a:t>RMK</a:t>
            </a:r>
            <a:r>
              <a:rPr lang="en-US" sz="3800" dirty="0"/>
              <a:t> AO2</a:t>
            </a:r>
          </a:p>
          <a:p>
            <a:pPr marL="0" indent="0">
              <a:buNone/>
            </a:pPr>
            <a:r>
              <a:rPr lang="en-US" sz="3800" dirty="0"/>
              <a:t>     SLP198 T10391078=</a:t>
            </a:r>
          </a:p>
          <a:p>
            <a:pPr marL="0" indent="0">
              <a:buNone/>
            </a:pPr>
            <a:r>
              <a:rPr lang="en-US" sz="3800" dirty="0" err="1"/>
              <a:t>KBMG</a:t>
            </a:r>
            <a:r>
              <a:rPr lang="en-US" sz="3800" dirty="0"/>
              <a:t> 152127Z 26009KT 7SM BKN017 OVC065 M04/M08 A3009 </a:t>
            </a:r>
            <a:r>
              <a:rPr lang="en-US" sz="3800" dirty="0" err="1"/>
              <a:t>RMK</a:t>
            </a:r>
            <a:r>
              <a:rPr lang="en-US" sz="3800" dirty="0"/>
              <a:t> AO2</a:t>
            </a:r>
          </a:p>
          <a:p>
            <a:pPr marL="0" indent="0">
              <a:buNone/>
            </a:pPr>
            <a:r>
              <a:rPr lang="en-US" sz="3800" dirty="0"/>
              <a:t>     T10391078= (</a:t>
            </a:r>
            <a:r>
              <a:rPr lang="en-US" sz="3800" dirty="0" err="1"/>
              <a:t>SPECI</a:t>
            </a:r>
            <a:r>
              <a:rPr lang="en-US" sz="3800" dirty="0"/>
              <a:t>)</a:t>
            </a:r>
          </a:p>
          <a:p>
            <a:pPr marL="0" indent="0">
              <a:buNone/>
            </a:pPr>
            <a:r>
              <a:rPr lang="en-US" sz="3800" dirty="0" err="1"/>
              <a:t>KBMG</a:t>
            </a:r>
            <a:r>
              <a:rPr lang="en-US" sz="3800" dirty="0"/>
              <a:t> 152053Z 25010KT 8SM OVC070 M04/M08 A3007 </a:t>
            </a:r>
            <a:r>
              <a:rPr lang="en-US" sz="3800" dirty="0" err="1"/>
              <a:t>RMK</a:t>
            </a:r>
            <a:r>
              <a:rPr lang="en-US" sz="3800" dirty="0"/>
              <a:t> AO2 SLP192</a:t>
            </a:r>
          </a:p>
          <a:p>
            <a:pPr marL="0" indent="0">
              <a:buNone/>
            </a:pPr>
            <a:r>
              <a:rPr lang="en-US" sz="3800" dirty="0"/>
              <a:t>     T10391083 56002=</a:t>
            </a:r>
          </a:p>
          <a:p>
            <a:pPr marL="0" indent="0">
              <a:buNone/>
            </a:pPr>
            <a:r>
              <a:rPr lang="en-US" sz="3800" dirty="0" err="1"/>
              <a:t>KEKM</a:t>
            </a:r>
            <a:r>
              <a:rPr lang="en-US" sz="3800" dirty="0"/>
              <a:t> 152150Z 25011KT 4SM -SN OVC027 M09/M13 A2999 </a:t>
            </a:r>
            <a:r>
              <a:rPr lang="en-US" sz="3800" dirty="0" err="1"/>
              <a:t>RMK</a:t>
            </a:r>
            <a:r>
              <a:rPr lang="en-US" sz="3800" dirty="0"/>
              <a:t> AO2=</a:t>
            </a:r>
          </a:p>
          <a:p>
            <a:pPr marL="0" indent="0">
              <a:buNone/>
            </a:pPr>
            <a:r>
              <a:rPr lang="en-US" sz="3800" dirty="0" err="1"/>
              <a:t>KEKM</a:t>
            </a:r>
            <a:r>
              <a:rPr lang="en-US" sz="3800" dirty="0"/>
              <a:t> 152050Z 24012G16KT 5SM -SN OVC023 M08/M13 A2997 </a:t>
            </a:r>
            <a:r>
              <a:rPr lang="en-US" sz="3800" dirty="0" err="1"/>
              <a:t>RMK</a:t>
            </a:r>
            <a:r>
              <a:rPr lang="en-US" sz="3800" dirty="0"/>
              <a:t> AO2=</a:t>
            </a:r>
          </a:p>
          <a:p>
            <a:pPr marL="0" indent="0">
              <a:buNone/>
            </a:pPr>
            <a:r>
              <a:rPr lang="en-US" sz="3800" dirty="0" err="1"/>
              <a:t>KEVV</a:t>
            </a:r>
            <a:r>
              <a:rPr lang="en-US" sz="3800" dirty="0"/>
              <a:t> 152154Z 23007KT 10SM OVC019 M01/M05 A3017 </a:t>
            </a:r>
            <a:r>
              <a:rPr lang="en-US" sz="3800" dirty="0" err="1"/>
              <a:t>RMK</a:t>
            </a:r>
            <a:r>
              <a:rPr lang="en-US" sz="3800" dirty="0"/>
              <a:t> AO2 SLP219</a:t>
            </a:r>
          </a:p>
          <a:p>
            <a:pPr marL="0" indent="0">
              <a:buNone/>
            </a:pPr>
            <a:r>
              <a:rPr lang="en-US" sz="3800" dirty="0"/>
              <a:t>     T10111050=</a:t>
            </a:r>
          </a:p>
          <a:p>
            <a:endParaRPr lang="en-US" sz="3600" dirty="0"/>
          </a:p>
        </p:txBody>
      </p:sp>
      <p:sp>
        <p:nvSpPr>
          <p:cNvPr id="4" name="Title 3"/>
          <p:cNvSpPr>
            <a:spLocks noGrp="1"/>
          </p:cNvSpPr>
          <p:nvPr>
            <p:ph type="title"/>
          </p:nvPr>
        </p:nvSpPr>
        <p:spPr/>
        <p:txBody>
          <a:bodyPr/>
          <a:lstStyle/>
          <a:p>
            <a:r>
              <a:rPr lang="en-US" sz="2800" dirty="0">
                <a:solidFill>
                  <a:prstClr val="white"/>
                </a:solidFill>
              </a:rPr>
              <a:t>HEMS Weather Tool Input Data</a:t>
            </a:r>
            <a:endParaRPr lang="en-US" dirty="0"/>
          </a:p>
        </p:txBody>
      </p:sp>
      <p:pic>
        <p:nvPicPr>
          <p:cNvPr id="9" name="Content Placeholder 4"/>
          <p:cNvPicPr>
            <a:picLocks noChangeAspect="1"/>
          </p:cNvPicPr>
          <p:nvPr/>
        </p:nvPicPr>
        <p:blipFill rotWithShape="1">
          <a:blip r:embed="rId2" cstate="print">
            <a:extLst>
              <a:ext uri="{28A0092B-C50C-407E-A947-70E740481C1C}">
                <a14:useLocalDpi xmlns:a14="http://schemas.microsoft.com/office/drawing/2010/main"/>
              </a:ext>
            </a:extLst>
          </a:blip>
          <a:srcRect l="40202" r="41097" b="65579"/>
          <a:stretch/>
        </p:blipFill>
        <p:spPr>
          <a:xfrm>
            <a:off x="6477000" y="2447925"/>
            <a:ext cx="641268" cy="1255713"/>
          </a:xfrm>
          <a:prstGeom prst="rect">
            <a:avLst/>
          </a:prstGeom>
        </p:spPr>
      </p:pic>
      <p:sp>
        <p:nvSpPr>
          <p:cNvPr id="10" name="Slide Number Placeholder 9"/>
          <p:cNvSpPr>
            <a:spLocks noGrp="1"/>
          </p:cNvSpPr>
          <p:nvPr>
            <p:ph type="sldNum" sz="quarter" idx="12"/>
          </p:nvPr>
        </p:nvSpPr>
        <p:spPr/>
        <p:txBody>
          <a:bodyPr/>
          <a:lstStyle/>
          <a:p>
            <a:fld id="{BA2B506A-2681-490A-A747-9BFCB8852964}" type="slidenum">
              <a:rPr lang="en-US" smtClean="0"/>
              <a:t>59</a:t>
            </a:fld>
            <a:endParaRPr lang="en-US"/>
          </a:p>
        </p:txBody>
      </p:sp>
      <p:sp>
        <p:nvSpPr>
          <p:cNvPr id="11" name="TextBox 10"/>
          <p:cNvSpPr txBox="1"/>
          <p:nvPr/>
        </p:nvSpPr>
        <p:spPr>
          <a:xfrm>
            <a:off x="5000424" y="1498937"/>
            <a:ext cx="3659143" cy="1015663"/>
          </a:xfrm>
          <a:prstGeom prst="rect">
            <a:avLst/>
          </a:prstGeom>
          <a:noFill/>
        </p:spPr>
        <p:txBody>
          <a:bodyPr wrap="none" rtlCol="0">
            <a:spAutoFit/>
          </a:bodyPr>
          <a:lstStyle/>
          <a:p>
            <a:pPr algn="ctr"/>
            <a:r>
              <a:rPr lang="en-US" sz="2000" b="1" dirty="0" smtClean="0">
                <a:solidFill>
                  <a:schemeClr val="accent1">
                    <a:lumMod val="75000"/>
                  </a:schemeClr>
                </a:solidFill>
              </a:rPr>
              <a:t>Additional data points help fill in</a:t>
            </a:r>
          </a:p>
          <a:p>
            <a:pPr algn="ctr"/>
            <a:r>
              <a:rPr lang="en-US" sz="2000" b="1" dirty="0" smtClean="0">
                <a:solidFill>
                  <a:schemeClr val="accent1">
                    <a:lumMod val="75000"/>
                  </a:schemeClr>
                </a:solidFill>
              </a:rPr>
              <a:t>the blanks for offsite locations</a:t>
            </a:r>
          </a:p>
          <a:p>
            <a:pPr algn="ctr"/>
            <a:r>
              <a:rPr lang="en-US" sz="2000" b="1" dirty="0">
                <a:solidFill>
                  <a:schemeClr val="accent1">
                    <a:lumMod val="75000"/>
                  </a:schemeClr>
                </a:solidFill>
              </a:rPr>
              <a:t>w</a:t>
            </a:r>
            <a:r>
              <a:rPr lang="en-US" sz="2000" b="1" dirty="0" smtClean="0">
                <a:solidFill>
                  <a:schemeClr val="accent1">
                    <a:lumMod val="75000"/>
                  </a:schemeClr>
                </a:solidFill>
              </a:rPr>
              <a:t>here HEMS pilots operate.</a:t>
            </a:r>
            <a:endParaRPr lang="en-US" sz="2000" b="1" dirty="0">
              <a:solidFill>
                <a:schemeClr val="accent1">
                  <a:lumMod val="75000"/>
                </a:schemeClr>
              </a:solidFill>
            </a:endParaRPr>
          </a:p>
        </p:txBody>
      </p:sp>
    </p:spTree>
    <p:extLst>
      <p:ext uri="{BB962C8B-B14F-4D97-AF65-F5344CB8AC3E}">
        <p14:creationId xmlns:p14="http://schemas.microsoft.com/office/powerpoint/2010/main" val="366303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6200" y="76200"/>
            <a:ext cx="8229600" cy="1143000"/>
          </a:xfrm>
        </p:spPr>
        <p:txBody>
          <a:bodyPr/>
          <a:lstStyle/>
          <a:p>
            <a:r>
              <a:rPr lang="en-US" sz="2800" dirty="0"/>
              <a:t>HEMS Part 135 compared to other Charter Part 135 &amp; </a:t>
            </a:r>
            <a:r>
              <a:rPr lang="en-US" sz="2800" dirty="0" smtClean="0"/>
              <a:t>121</a:t>
            </a:r>
            <a:endParaRPr lang="en-US" sz="2000" i="1" dirty="0"/>
          </a:p>
        </p:txBody>
      </p:sp>
      <p:sp>
        <p:nvSpPr>
          <p:cNvPr id="5" name="Content Placeholder 4"/>
          <p:cNvSpPr>
            <a:spLocks noGrp="1"/>
          </p:cNvSpPr>
          <p:nvPr>
            <p:ph idx="1"/>
          </p:nvPr>
        </p:nvSpPr>
        <p:spPr/>
        <p:txBody>
          <a:bodyPr/>
          <a:lstStyle/>
          <a:p>
            <a:r>
              <a:rPr lang="en-US" b="1" dirty="0" smtClean="0">
                <a:solidFill>
                  <a:schemeClr val="bg1"/>
                </a:solidFill>
                <a:effectLst>
                  <a:outerShdw blurRad="38100" dist="38100" dir="2700000" algn="tl">
                    <a:srgbClr val="000000">
                      <a:alpha val="43137"/>
                    </a:srgbClr>
                  </a:outerShdw>
                </a:effectLst>
              </a:rPr>
              <a:t>What HEMS pilots have had to work with in the past to accomplish this.</a:t>
            </a:r>
          </a:p>
        </p:txBody>
      </p:sp>
      <p:sp>
        <p:nvSpPr>
          <p:cNvPr id="2" name="Slide Number Placeholder 1"/>
          <p:cNvSpPr>
            <a:spLocks noGrp="1"/>
          </p:cNvSpPr>
          <p:nvPr>
            <p:ph type="sldNum" sz="quarter" idx="12"/>
          </p:nvPr>
        </p:nvSpPr>
        <p:spPr/>
        <p:txBody>
          <a:bodyPr/>
          <a:lstStyle/>
          <a:p>
            <a:fld id="{BA2B506A-2681-490A-A747-9BFCB8852964}" type="slidenum">
              <a:rPr lang="en-US" smtClean="0"/>
              <a:t>6</a:t>
            </a:fld>
            <a:endParaRPr lang="en-US"/>
          </a:p>
        </p:txBody>
      </p:sp>
    </p:spTree>
    <p:extLst>
      <p:ext uri="{BB962C8B-B14F-4D97-AF65-F5344CB8AC3E}">
        <p14:creationId xmlns:p14="http://schemas.microsoft.com/office/powerpoint/2010/main" val="23215854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prstClr val="white"/>
                </a:solidFill>
              </a:rPr>
              <a:t>HEMS Weather Tool Input Data</a:t>
            </a:r>
            <a:endParaRPr lang="en-US" dirty="0"/>
          </a:p>
        </p:txBody>
      </p:sp>
      <p:sp>
        <p:nvSpPr>
          <p:cNvPr id="5" name="Content Placeholder 4"/>
          <p:cNvSpPr>
            <a:spLocks noGrp="1"/>
          </p:cNvSpPr>
          <p:nvPr>
            <p:ph idx="1"/>
          </p:nvPr>
        </p:nvSpPr>
        <p:spPr>
          <a:xfrm>
            <a:off x="457200" y="1752601"/>
            <a:ext cx="4343400" cy="4108295"/>
          </a:xfrm>
        </p:spPr>
        <p:txBody>
          <a:bodyPr>
            <a:normAutofit lnSpcReduction="10000"/>
          </a:bodyPr>
          <a:lstStyle/>
          <a:p>
            <a:r>
              <a:rPr lang="en-US" b="1" dirty="0" smtClean="0">
                <a:solidFill>
                  <a:schemeClr val="accent1">
                    <a:lumMod val="75000"/>
                  </a:schemeClr>
                </a:solidFill>
              </a:rPr>
              <a:t>Indiana, a case study</a:t>
            </a:r>
          </a:p>
          <a:p>
            <a:pPr lvl="1"/>
            <a:r>
              <a:rPr lang="en-US" b="1" dirty="0" err="1" smtClean="0">
                <a:solidFill>
                  <a:schemeClr val="accent1">
                    <a:lumMod val="75000"/>
                  </a:schemeClr>
                </a:solidFill>
              </a:rPr>
              <a:t>AWOS</a:t>
            </a:r>
            <a:r>
              <a:rPr lang="en-US" b="1" dirty="0" smtClean="0">
                <a:solidFill>
                  <a:schemeClr val="accent1">
                    <a:lumMod val="75000"/>
                  </a:schemeClr>
                </a:solidFill>
              </a:rPr>
              <a:t> &amp; </a:t>
            </a:r>
            <a:r>
              <a:rPr lang="en-US" b="1" dirty="0" err="1" smtClean="0">
                <a:solidFill>
                  <a:schemeClr val="accent1">
                    <a:lumMod val="75000"/>
                  </a:schemeClr>
                </a:solidFill>
              </a:rPr>
              <a:t>ASOS</a:t>
            </a:r>
            <a:r>
              <a:rPr lang="en-US" b="1" dirty="0" smtClean="0">
                <a:solidFill>
                  <a:schemeClr val="accent1">
                    <a:lumMod val="75000"/>
                  </a:schemeClr>
                </a:solidFill>
              </a:rPr>
              <a:t> Sites reporting into the HEMS Weather System.</a:t>
            </a:r>
          </a:p>
          <a:p>
            <a:pPr lvl="2"/>
            <a:r>
              <a:rPr lang="en-US" b="1" dirty="0" smtClean="0">
                <a:solidFill>
                  <a:schemeClr val="accent1">
                    <a:lumMod val="75000"/>
                  </a:schemeClr>
                </a:solidFill>
              </a:rPr>
              <a:t>Current</a:t>
            </a:r>
          </a:p>
          <a:p>
            <a:pPr lvl="2"/>
            <a:r>
              <a:rPr lang="en-US" b="1" dirty="0" smtClean="0">
                <a:solidFill>
                  <a:schemeClr val="accent1">
                    <a:lumMod val="75000"/>
                  </a:schemeClr>
                </a:solidFill>
              </a:rPr>
              <a:t>Potential</a:t>
            </a:r>
          </a:p>
          <a:p>
            <a:pPr lvl="1"/>
            <a:r>
              <a:rPr lang="en-US" b="1" dirty="0" smtClean="0">
                <a:solidFill>
                  <a:schemeClr val="accent1">
                    <a:lumMod val="75000"/>
                  </a:schemeClr>
                </a:solidFill>
              </a:rPr>
              <a:t>Source</a:t>
            </a:r>
          </a:p>
          <a:p>
            <a:pPr lvl="2"/>
            <a:r>
              <a:rPr lang="en-US" sz="2000" b="1" dirty="0" smtClean="0">
                <a:solidFill>
                  <a:schemeClr val="accent1">
                    <a:lumMod val="75000"/>
                  </a:schemeClr>
                </a:solidFill>
              </a:rPr>
              <a:t>HEMS Weather Tool</a:t>
            </a:r>
          </a:p>
          <a:p>
            <a:pPr lvl="2"/>
            <a:r>
              <a:rPr lang="en-US" sz="2000" b="1" dirty="0" smtClean="0">
                <a:solidFill>
                  <a:schemeClr val="accent1">
                    <a:lumMod val="75000"/>
                  </a:schemeClr>
                </a:solidFill>
              </a:rPr>
              <a:t>Airport Directory</a:t>
            </a:r>
            <a:endParaRPr lang="en-US" sz="2000" b="1" dirty="0">
              <a:solidFill>
                <a:schemeClr val="accent1">
                  <a:lumMod val="75000"/>
                </a:schemeClr>
              </a:solidFill>
            </a:endParaRPr>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45208" y="914400"/>
            <a:ext cx="3593992" cy="4945083"/>
          </a:xfrm>
          <a:prstGeom prst="rect">
            <a:avLst/>
          </a:prstGeom>
        </p:spPr>
      </p:pic>
      <p:sp>
        <p:nvSpPr>
          <p:cNvPr id="8" name="Rectangle 7"/>
          <p:cNvSpPr/>
          <p:nvPr/>
        </p:nvSpPr>
        <p:spPr>
          <a:xfrm>
            <a:off x="8229600" y="990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68294" y="1279566"/>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77200" y="16764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220694" y="25146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0" y="33528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080169" y="35052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96200" y="4191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391400" y="4327566"/>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967131" y="4479966"/>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82444" y="48768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809067" y="4816434"/>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585963" y="342999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32867" y="1162792"/>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21658" y="26670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912702" y="3080527"/>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21088" y="3281548"/>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239000" y="3060735"/>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230094" y="3581400"/>
            <a:ext cx="152400" cy="152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25"/>
          <p:cNvSpPr>
            <a:spLocks noGrp="1"/>
          </p:cNvSpPr>
          <p:nvPr>
            <p:ph type="sldNum" sz="quarter" idx="12"/>
          </p:nvPr>
        </p:nvSpPr>
        <p:spPr/>
        <p:txBody>
          <a:bodyPr/>
          <a:lstStyle/>
          <a:p>
            <a:fld id="{BA2B506A-2681-490A-A747-9BFCB8852964}" type="slidenum">
              <a:rPr lang="en-US" smtClean="0"/>
              <a:t>60</a:t>
            </a:fld>
            <a:endParaRPr lang="en-US"/>
          </a:p>
        </p:txBody>
      </p:sp>
      <p:sp>
        <p:nvSpPr>
          <p:cNvPr id="2" name="Oval 1"/>
          <p:cNvSpPr/>
          <p:nvPr/>
        </p:nvSpPr>
        <p:spPr>
          <a:xfrm>
            <a:off x="1371600" y="3962400"/>
            <a:ext cx="228600" cy="228600"/>
          </a:xfrm>
          <a:prstGeom prst="ellipse">
            <a:avLst/>
          </a:prstGeom>
          <a:solidFill>
            <a:srgbClr val="00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71600" y="4343400"/>
            <a:ext cx="228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21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prstClr val="white"/>
                </a:solidFill>
              </a:rPr>
              <a:t>HEMS Weather Tool Input Data</a:t>
            </a:r>
            <a:endParaRPr lang="en-US" dirty="0"/>
          </a:p>
        </p:txBody>
      </p:sp>
      <p:sp>
        <p:nvSpPr>
          <p:cNvPr id="6" name="Content Placeholder 5"/>
          <p:cNvSpPr>
            <a:spLocks noGrp="1"/>
          </p:cNvSpPr>
          <p:nvPr>
            <p:ph idx="1"/>
          </p:nvPr>
        </p:nvSpPr>
        <p:spPr/>
        <p:txBody>
          <a:bodyPr/>
          <a:lstStyle/>
          <a:p>
            <a:r>
              <a:rPr lang="en-US" b="1" dirty="0" smtClean="0">
                <a:solidFill>
                  <a:schemeClr val="accent1">
                    <a:lumMod val="75000"/>
                  </a:schemeClr>
                </a:solidFill>
              </a:rPr>
              <a:t>The Low Hanging Fruit</a:t>
            </a:r>
          </a:p>
          <a:p>
            <a:pPr lvl="1"/>
            <a:r>
              <a:rPr lang="en-US" b="1" dirty="0" smtClean="0">
                <a:solidFill>
                  <a:schemeClr val="accent1">
                    <a:lumMod val="75000"/>
                  </a:schemeClr>
                </a:solidFill>
              </a:rPr>
              <a:t>Example: Indiana</a:t>
            </a:r>
          </a:p>
          <a:p>
            <a:pPr lvl="2"/>
            <a:r>
              <a:rPr lang="en-US" sz="2000" b="1" dirty="0" smtClean="0">
                <a:solidFill>
                  <a:schemeClr val="accent1">
                    <a:lumMod val="75000"/>
                  </a:schemeClr>
                </a:solidFill>
              </a:rPr>
              <a:t>FAA Airport Facilities Directory</a:t>
            </a:r>
          </a:p>
          <a:p>
            <a:pPr marL="914400" lvl="2" indent="0">
              <a:buNone/>
            </a:pPr>
            <a:r>
              <a:rPr lang="en-US" sz="1800" dirty="0" smtClean="0">
                <a:solidFill>
                  <a:schemeClr val="accent1">
                    <a:lumMod val="75000"/>
                  </a:schemeClr>
                </a:solidFill>
              </a:rPr>
              <a:t>Compiled:  </a:t>
            </a:r>
            <a:r>
              <a:rPr lang="en-US" sz="1800" dirty="0">
                <a:solidFill>
                  <a:schemeClr val="accent1">
                    <a:lumMod val="75000"/>
                  </a:schemeClr>
                </a:solidFill>
              </a:rPr>
              <a:t>05/08/2012</a:t>
            </a:r>
          </a:p>
        </p:txBody>
      </p:sp>
      <p:graphicFrame>
        <p:nvGraphicFramePr>
          <p:cNvPr id="8" name="Table 7"/>
          <p:cNvGraphicFramePr>
            <a:graphicFrameLocks noGrp="1"/>
          </p:cNvGraphicFramePr>
          <p:nvPr>
            <p:extLst>
              <p:ext uri="{D42A27DB-BD31-4B8C-83A1-F6EECF244321}">
                <p14:modId xmlns:p14="http://schemas.microsoft.com/office/powerpoint/2010/main" val="3550722217"/>
              </p:ext>
            </p:extLst>
          </p:nvPr>
        </p:nvGraphicFramePr>
        <p:xfrm>
          <a:off x="381000" y="3924299"/>
          <a:ext cx="4953000" cy="571501"/>
        </p:xfrm>
        <a:graphic>
          <a:graphicData uri="http://schemas.openxmlformats.org/drawingml/2006/table">
            <a:tbl>
              <a:tblPr/>
              <a:tblGrid>
                <a:gridCol w="725578"/>
                <a:gridCol w="599538"/>
                <a:gridCol w="643823"/>
                <a:gridCol w="776673"/>
                <a:gridCol w="831177"/>
                <a:gridCol w="572286"/>
                <a:gridCol w="803925"/>
              </a:tblGrid>
              <a:tr h="197827">
                <a:tc>
                  <a:txBody>
                    <a:bodyPr/>
                    <a:lstStyle/>
                    <a:p>
                      <a:pPr algn="ctr" fontAlgn="b"/>
                      <a:r>
                        <a:rPr lang="en-US" sz="1100" b="1" i="0" u="none" strike="noStrike" dirty="0">
                          <a:solidFill>
                            <a:srgbClr val="FF0000"/>
                          </a:solidFill>
                          <a:effectLst/>
                          <a:latin typeface="Arial"/>
                        </a:rPr>
                        <a:t>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1" i="0" u="none" strike="noStrike">
                          <a:solidFill>
                            <a:srgbClr val="FF0000"/>
                          </a:solidFill>
                          <a:effectLst/>
                          <a:latin typeface="Arial"/>
                        </a:rPr>
                        <a:t>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1" i="0" u="none" strike="noStrike">
                          <a:solidFill>
                            <a:srgbClr val="FF0000"/>
                          </a:solidFill>
                          <a:effectLst/>
                          <a:latin typeface="Arial"/>
                        </a:rPr>
                        <a:t>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1" i="0" u="none" strike="noStrike" dirty="0">
                          <a:solidFill>
                            <a:srgbClr val="FF0000"/>
                          </a:solidFill>
                          <a:effectLst/>
                          <a:latin typeface="Arial"/>
                        </a:rPr>
                        <a:t>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1" i="0" u="none" strike="noStrike">
                          <a:solidFill>
                            <a:srgbClr val="FF0000"/>
                          </a:solidFill>
                          <a:effectLst/>
                          <a:latin typeface="Arial"/>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1" i="0" u="none" strike="noStrike">
                          <a:solidFill>
                            <a:srgbClr val="FF0000"/>
                          </a:solidFill>
                          <a:effectLst/>
                          <a:latin typeface="Arial"/>
                        </a:rPr>
                        <a:t>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b"/>
                      <a:r>
                        <a:rPr lang="en-US" sz="1100" b="1" i="0" u="none" strike="noStrike">
                          <a:solidFill>
                            <a:srgbClr val="FF0000"/>
                          </a:solidFill>
                          <a:effectLst/>
                          <a:latin typeface="Arial"/>
                        </a:rPr>
                        <a:t>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186837">
                <a:tc>
                  <a:txBody>
                    <a:bodyPr/>
                    <a:lstStyle/>
                    <a:p>
                      <a:pPr algn="ctr" fontAlgn="b"/>
                      <a:r>
                        <a:rPr lang="en-US" sz="1100" b="1" i="0" u="none" strike="noStrike">
                          <a:effectLst/>
                          <a:latin typeface="Arial"/>
                        </a:rPr>
                        <a:t>AWOS-III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1100" b="1" i="0" u="none" strike="noStrike">
                          <a:effectLst/>
                          <a:latin typeface="Arial"/>
                        </a:rPr>
                        <a:t>ASOS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a:txBody>
                    <a:bodyPr/>
                    <a:lstStyle/>
                    <a:p>
                      <a:pPr algn="ctr" fontAlgn="b"/>
                      <a:r>
                        <a:rPr lang="en-US" sz="1100" b="1" i="0" u="none" strike="noStrike">
                          <a:effectLst/>
                          <a:latin typeface="Arial"/>
                        </a:rPr>
                        <a:t>NOAA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dirty="0">
                          <a:effectLst/>
                          <a:latin typeface="Arial"/>
                        </a:rPr>
                        <a:t>HEMS Tool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effectLst/>
                          <a:latin typeface="Arial"/>
                        </a:rPr>
                        <a:t>Any AWOS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effectLst/>
                          <a:latin typeface="Arial"/>
                        </a:rPr>
                        <a:t>DUAT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100" b="1" i="0" u="none" strike="noStrike">
                          <a:effectLst/>
                          <a:latin typeface="Arial"/>
                        </a:rPr>
                        <a:t>UCAR List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86837">
                <a:tc gridSpan="2">
                  <a:txBody>
                    <a:bodyPr/>
                    <a:lstStyle/>
                    <a:p>
                      <a:pPr algn="ctr" fontAlgn="b"/>
                      <a:r>
                        <a:rPr lang="en-US" sz="1100" b="1" i="0" u="none" strike="noStrike">
                          <a:solidFill>
                            <a:srgbClr val="FF0000"/>
                          </a:solidFill>
                          <a:effectLst/>
                          <a:latin typeface="Arial"/>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99FF"/>
                    </a:solidFill>
                  </a:tcPr>
                </a:tc>
                <a:tc hMerge="1">
                  <a:txBody>
                    <a:bodyPr/>
                    <a:lstStyle/>
                    <a:p>
                      <a:endParaRPr lang="en-US"/>
                    </a:p>
                  </a:txBody>
                  <a:tcPr/>
                </a:tc>
                <a:tc>
                  <a:txBody>
                    <a:bodyPr/>
                    <a:lstStyle/>
                    <a:p>
                      <a:pPr algn="ctr" fontAlgn="b"/>
                      <a:endParaRPr lang="en-US" sz="1100" b="0" i="0" u="none" strike="noStrike" dirty="0">
                        <a:effectLst/>
                        <a:latin typeface="Arial"/>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dirty="0">
                        <a:effectLst/>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26042123"/>
              </p:ext>
            </p:extLst>
          </p:nvPr>
        </p:nvGraphicFramePr>
        <p:xfrm>
          <a:off x="304801" y="4724400"/>
          <a:ext cx="5181601" cy="971550"/>
        </p:xfrm>
        <a:graphic>
          <a:graphicData uri="http://schemas.openxmlformats.org/drawingml/2006/table">
            <a:tbl>
              <a:tblPr>
                <a:tableStyleId>{5C22544A-7EE6-4342-B048-85BDC9FD1C3A}</a:tableStyleId>
              </a:tblPr>
              <a:tblGrid>
                <a:gridCol w="1837038"/>
                <a:gridCol w="461319"/>
                <a:gridCol w="584886"/>
                <a:gridCol w="483287"/>
                <a:gridCol w="518984"/>
                <a:gridCol w="626076"/>
                <a:gridCol w="670011"/>
              </a:tblGrid>
              <a:tr h="161925">
                <a:tc>
                  <a:txBody>
                    <a:bodyPr/>
                    <a:lstStyle/>
                    <a:p>
                      <a:pPr algn="ctr" fontAlgn="b"/>
                      <a:r>
                        <a:rPr lang="en-US" sz="1000" u="none" strike="noStrike" dirty="0">
                          <a:effectLst/>
                        </a:rPr>
                        <a:t>Weather Reporting Web Sites</a:t>
                      </a:r>
                      <a:endParaRPr lang="en-US" sz="1000" b="1" i="0" u="none" strike="noStrike" dirty="0">
                        <a:effectLst/>
                        <a:latin typeface="Arial"/>
                      </a:endParaRPr>
                    </a:p>
                  </a:txBody>
                  <a:tcPr marL="9525" marR="9525" marT="9525" marB="0" anchor="b"/>
                </a:tc>
                <a:tc>
                  <a:txBody>
                    <a:bodyPr/>
                    <a:lstStyle/>
                    <a:p>
                      <a:pPr algn="ctr" fontAlgn="b"/>
                      <a:endParaRPr lang="en-US" sz="1000" b="0" i="0" u="none" strike="noStrike">
                        <a:effectLst/>
                        <a:latin typeface="Arial"/>
                      </a:endParaRPr>
                    </a:p>
                  </a:txBody>
                  <a:tcPr marL="9525" marR="9525" marT="9525" marB="0" anchor="b"/>
                </a:tc>
                <a:tc>
                  <a:txBody>
                    <a:bodyPr/>
                    <a:lstStyle/>
                    <a:p>
                      <a:pPr algn="ctr" fontAlgn="b"/>
                      <a:endParaRPr lang="en-US" sz="1000" b="0" i="0" u="none" strike="noStrike">
                        <a:effectLst/>
                        <a:latin typeface="Arial"/>
                      </a:endParaRPr>
                    </a:p>
                  </a:txBody>
                  <a:tcPr marL="9525" marR="9525" marT="9525" marB="0" anchor="b"/>
                </a:tc>
                <a:tc>
                  <a:txBody>
                    <a:bodyPr/>
                    <a:lstStyle/>
                    <a:p>
                      <a:pPr algn="ctr" fontAlgn="b"/>
                      <a:endParaRPr lang="en-US" sz="1000" b="0" i="0" u="none" strike="noStrike">
                        <a:effectLst/>
                        <a:latin typeface="Arial"/>
                      </a:endParaRPr>
                    </a:p>
                  </a:txBody>
                  <a:tcPr marL="9525" marR="9525" marT="9525" marB="0" anchor="b"/>
                </a:tc>
                <a:tc>
                  <a:txBody>
                    <a:bodyPr/>
                    <a:lstStyle/>
                    <a:p>
                      <a:pPr algn="ctr"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r>
              <a:tr h="161925">
                <a:tc>
                  <a:txBody>
                    <a:bodyPr/>
                    <a:lstStyle/>
                    <a:p>
                      <a:pPr algn="r" fontAlgn="b"/>
                      <a:r>
                        <a:rPr lang="en-US" sz="1000" u="none" strike="noStrike">
                          <a:effectLst/>
                        </a:rPr>
                        <a:t>NOAA AWOS Map:</a:t>
                      </a:r>
                      <a:endParaRPr lang="en-US" sz="1000" b="1" i="0" u="none" strike="noStrike">
                        <a:solidFill>
                          <a:srgbClr val="0000FF"/>
                        </a:solidFill>
                        <a:effectLst/>
                        <a:latin typeface="Arial"/>
                      </a:endParaRPr>
                    </a:p>
                  </a:txBody>
                  <a:tcPr marL="9525" marR="9525" marT="9525" marB="0" anchor="b"/>
                </a:tc>
                <a:tc gridSpan="6">
                  <a:txBody>
                    <a:bodyPr/>
                    <a:lstStyle/>
                    <a:p>
                      <a:pPr algn="l" fontAlgn="b"/>
                      <a:r>
                        <a:rPr lang="en-US" sz="1000" u="sng" strike="noStrike">
                          <a:effectLst/>
                          <a:hlinkClick r:id="rId2"/>
                        </a:rPr>
                        <a:t>http://www.wrh.noaa.gov/zoa/mwmap3.php?map=usa </a:t>
                      </a:r>
                      <a:endParaRPr lang="en-US" sz="1000" b="0" i="0" u="sng" strike="noStrike">
                        <a:solidFill>
                          <a:srgbClr val="0000FF"/>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r" fontAlgn="b"/>
                      <a:r>
                        <a:rPr lang="en-US" sz="1000" u="none" strike="noStrike">
                          <a:effectLst/>
                        </a:rPr>
                        <a:t>HEMS Weather Tool:</a:t>
                      </a:r>
                      <a:endParaRPr lang="en-US" sz="1000" b="1" i="0" u="none" strike="noStrike">
                        <a:solidFill>
                          <a:srgbClr val="0000FF"/>
                        </a:solidFill>
                        <a:effectLst/>
                        <a:latin typeface="Arial"/>
                      </a:endParaRPr>
                    </a:p>
                  </a:txBody>
                  <a:tcPr marL="9525" marR="9525" marT="9525" marB="0" anchor="b"/>
                </a:tc>
                <a:tc gridSpan="6">
                  <a:txBody>
                    <a:bodyPr/>
                    <a:lstStyle/>
                    <a:p>
                      <a:pPr algn="l" fontAlgn="b"/>
                      <a:r>
                        <a:rPr lang="en-US" sz="1000" u="sng" strike="noStrike" dirty="0">
                          <a:effectLst/>
                          <a:hlinkClick r:id="rId3"/>
                        </a:rPr>
                        <a:t>http://weather.aero/tools/desktopapps/hemstool </a:t>
                      </a:r>
                      <a:endParaRPr lang="en-US" sz="1000" b="0" i="0" u="sng" strike="noStrike" dirty="0">
                        <a:solidFill>
                          <a:srgbClr val="0000FF"/>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r" fontAlgn="b"/>
                      <a:r>
                        <a:rPr lang="en-US" sz="1000" u="none" strike="noStrike">
                          <a:effectLst/>
                        </a:rPr>
                        <a:t>Any AWOS:</a:t>
                      </a:r>
                      <a:endParaRPr lang="en-US" sz="1000" b="1" i="0" u="none" strike="noStrike">
                        <a:solidFill>
                          <a:srgbClr val="0000FF"/>
                        </a:solidFill>
                        <a:effectLst/>
                        <a:latin typeface="Arial"/>
                      </a:endParaRPr>
                    </a:p>
                  </a:txBody>
                  <a:tcPr marL="9525" marR="9525" marT="9525" marB="0" anchor="b"/>
                </a:tc>
                <a:tc gridSpan="6">
                  <a:txBody>
                    <a:bodyPr/>
                    <a:lstStyle/>
                    <a:p>
                      <a:pPr algn="l" fontAlgn="b"/>
                      <a:r>
                        <a:rPr lang="en-US" sz="1000" u="sng" strike="noStrike">
                          <a:effectLst/>
                          <a:hlinkClick r:id="rId4"/>
                        </a:rPr>
                        <a:t>http://www.anyawos.com/ </a:t>
                      </a:r>
                      <a:endParaRPr lang="en-US" sz="1000" b="0" i="0" u="sng" strike="noStrike">
                        <a:solidFill>
                          <a:srgbClr val="0000FF"/>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r" fontAlgn="b"/>
                      <a:r>
                        <a:rPr lang="en-US" sz="1000" u="none" strike="noStrike">
                          <a:effectLst/>
                        </a:rPr>
                        <a:t>DUAT:</a:t>
                      </a:r>
                      <a:endParaRPr lang="en-US" sz="1000" b="1" i="0" u="none" strike="noStrike">
                        <a:solidFill>
                          <a:srgbClr val="0000FF"/>
                        </a:solidFill>
                        <a:effectLst/>
                        <a:latin typeface="Arial"/>
                      </a:endParaRPr>
                    </a:p>
                  </a:txBody>
                  <a:tcPr marL="9525" marR="9525" marT="9525" marB="0" anchor="b"/>
                </a:tc>
                <a:tc gridSpan="6">
                  <a:txBody>
                    <a:bodyPr/>
                    <a:lstStyle/>
                    <a:p>
                      <a:pPr algn="l" fontAlgn="b"/>
                      <a:r>
                        <a:rPr lang="en-US" sz="1000" u="sng" strike="noStrike">
                          <a:effectLst/>
                          <a:hlinkClick r:id="rId5"/>
                        </a:rPr>
                        <a:t>https://www.duat.com/ </a:t>
                      </a:r>
                      <a:endParaRPr lang="en-US" sz="1000" b="0" i="0" u="sng" strike="noStrike">
                        <a:solidFill>
                          <a:srgbClr val="0000FF"/>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r" fontAlgn="b"/>
                      <a:r>
                        <a:rPr lang="en-US" sz="1000" u="none" strike="noStrike">
                          <a:effectLst/>
                        </a:rPr>
                        <a:t>UCAR Surface Stations:</a:t>
                      </a:r>
                      <a:endParaRPr lang="en-US" sz="1000" b="1" i="0" u="none" strike="noStrike">
                        <a:solidFill>
                          <a:srgbClr val="0000FF"/>
                        </a:solidFill>
                        <a:effectLst/>
                        <a:latin typeface="Arial"/>
                      </a:endParaRPr>
                    </a:p>
                  </a:txBody>
                  <a:tcPr marL="9525" marR="9525" marT="9525" marB="0" anchor="b"/>
                </a:tc>
                <a:tc gridSpan="6">
                  <a:txBody>
                    <a:bodyPr/>
                    <a:lstStyle/>
                    <a:p>
                      <a:pPr algn="l" fontAlgn="b"/>
                      <a:r>
                        <a:rPr lang="en-US" sz="1000" u="sng" strike="noStrike" dirty="0">
                          <a:effectLst/>
                          <a:hlinkClick r:id="rId6"/>
                        </a:rPr>
                        <a:t>http://weather.rap.ucar.edu/surface/stations.txt </a:t>
                      </a:r>
                      <a:endParaRPr lang="en-US" sz="1000" b="0" i="0" u="sng" strike="noStrike" dirty="0">
                        <a:solidFill>
                          <a:srgbClr val="0000FF"/>
                        </a:solidFill>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5121" name="Picture 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10200" y="824901"/>
            <a:ext cx="3509962" cy="5101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2362200" y="3886200"/>
            <a:ext cx="762000" cy="638299"/>
          </a:xfrm>
          <a:prstGeom prst="ellipse">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62400" y="3886200"/>
            <a:ext cx="609600" cy="609600"/>
          </a:xfrm>
          <a:prstGeom prst="ellipse">
            <a:avLst/>
          </a:prstGeom>
          <a:no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BA2B506A-2681-490A-A747-9BFCB8852964}" type="slidenum">
              <a:rPr lang="en-US" smtClean="0"/>
              <a:t>61</a:t>
            </a:fld>
            <a:endParaRPr lang="en-US"/>
          </a:p>
        </p:txBody>
      </p:sp>
    </p:spTree>
    <p:extLst>
      <p:ext uri="{BB962C8B-B14F-4D97-AF65-F5344CB8AC3E}">
        <p14:creationId xmlns:p14="http://schemas.microsoft.com/office/powerpoint/2010/main" val="58997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A2B506A-2681-490A-A747-9BFCB8852964}" type="slidenum">
              <a:rPr lang="en-US" smtClean="0"/>
              <a:t>62</a:t>
            </a:fld>
            <a:endParaRPr lang="en-US"/>
          </a:p>
        </p:txBody>
      </p:sp>
      <p:sp>
        <p:nvSpPr>
          <p:cNvPr id="4" name="Title 3"/>
          <p:cNvSpPr>
            <a:spLocks noGrp="1"/>
          </p:cNvSpPr>
          <p:nvPr>
            <p:ph type="title"/>
          </p:nvPr>
        </p:nvSpPr>
        <p:spPr/>
        <p:txBody>
          <a:bodyPr/>
          <a:lstStyle/>
          <a:p>
            <a:r>
              <a:rPr lang="en-US" sz="2800" dirty="0">
                <a:solidFill>
                  <a:prstClr val="white"/>
                </a:solidFill>
              </a:rPr>
              <a:t>HEMS Weather Tool Input Data</a:t>
            </a:r>
            <a:endParaRPr lang="en-US" dirty="0"/>
          </a:p>
        </p:txBody>
      </p:sp>
      <p:sp>
        <p:nvSpPr>
          <p:cNvPr id="6" name="Content Placeholder 5"/>
          <p:cNvSpPr>
            <a:spLocks noGrp="1"/>
          </p:cNvSpPr>
          <p:nvPr>
            <p:ph idx="1"/>
          </p:nvPr>
        </p:nvSpPr>
        <p:spPr>
          <a:xfrm>
            <a:off x="457200" y="1752601"/>
            <a:ext cx="5105400" cy="4108295"/>
          </a:xfrm>
        </p:spPr>
        <p:txBody>
          <a:bodyPr>
            <a:normAutofit fontScale="92500"/>
          </a:bodyPr>
          <a:lstStyle/>
          <a:p>
            <a:r>
              <a:rPr lang="en-US" b="1" dirty="0" smtClean="0">
                <a:solidFill>
                  <a:schemeClr val="accent1">
                    <a:lumMod val="75000"/>
                  </a:schemeClr>
                </a:solidFill>
              </a:rPr>
              <a:t>D.O.T. Road </a:t>
            </a:r>
            <a:r>
              <a:rPr lang="en-US" b="1" dirty="0">
                <a:solidFill>
                  <a:schemeClr val="accent1">
                    <a:lumMod val="75000"/>
                  </a:schemeClr>
                </a:solidFill>
              </a:rPr>
              <a:t>Weather </a:t>
            </a:r>
            <a:r>
              <a:rPr lang="en-US" b="1" dirty="0" smtClean="0">
                <a:solidFill>
                  <a:schemeClr val="accent1">
                    <a:lumMod val="75000"/>
                  </a:schemeClr>
                </a:solidFill>
              </a:rPr>
              <a:t>Sensors</a:t>
            </a:r>
          </a:p>
          <a:p>
            <a:pPr lvl="1"/>
            <a:r>
              <a:rPr lang="en-US" dirty="0" smtClean="0">
                <a:solidFill>
                  <a:schemeClr val="accent1">
                    <a:lumMod val="75000"/>
                  </a:schemeClr>
                </a:solidFill>
              </a:rPr>
              <a:t>Weather Station</a:t>
            </a:r>
          </a:p>
          <a:p>
            <a:pPr lvl="1"/>
            <a:r>
              <a:rPr lang="en-US" dirty="0" smtClean="0">
                <a:solidFill>
                  <a:schemeClr val="accent1">
                    <a:lumMod val="75000"/>
                  </a:schemeClr>
                </a:solidFill>
              </a:rPr>
              <a:t>Weather </a:t>
            </a:r>
            <a:r>
              <a:rPr lang="en-US" dirty="0">
                <a:solidFill>
                  <a:schemeClr val="accent1">
                    <a:lumMod val="75000"/>
                  </a:schemeClr>
                </a:solidFill>
              </a:rPr>
              <a:t>Station </a:t>
            </a:r>
            <a:r>
              <a:rPr lang="en-US" dirty="0" smtClean="0">
                <a:solidFill>
                  <a:schemeClr val="accent1">
                    <a:lumMod val="75000"/>
                  </a:schemeClr>
                </a:solidFill>
              </a:rPr>
              <a:t>w/Camera</a:t>
            </a:r>
          </a:p>
          <a:p>
            <a:pPr lvl="2"/>
            <a:r>
              <a:rPr lang="en-US" sz="2200" dirty="0" smtClean="0">
                <a:solidFill>
                  <a:schemeClr val="accent1">
                    <a:lumMod val="75000"/>
                  </a:schemeClr>
                </a:solidFill>
              </a:rPr>
              <a:t>Air Temperature</a:t>
            </a:r>
          </a:p>
          <a:p>
            <a:pPr lvl="2"/>
            <a:r>
              <a:rPr lang="en-US" sz="2200" dirty="0" smtClean="0">
                <a:solidFill>
                  <a:schemeClr val="accent1">
                    <a:lumMod val="75000"/>
                  </a:schemeClr>
                </a:solidFill>
              </a:rPr>
              <a:t>Humidity</a:t>
            </a:r>
          </a:p>
          <a:p>
            <a:pPr lvl="2"/>
            <a:r>
              <a:rPr lang="en-US" sz="2200" dirty="0" smtClean="0">
                <a:solidFill>
                  <a:schemeClr val="accent1">
                    <a:lumMod val="75000"/>
                  </a:schemeClr>
                </a:solidFill>
              </a:rPr>
              <a:t>Dew Point</a:t>
            </a:r>
          </a:p>
          <a:p>
            <a:pPr lvl="2"/>
            <a:r>
              <a:rPr lang="en-US" sz="2200" dirty="0" smtClean="0">
                <a:solidFill>
                  <a:schemeClr val="accent1">
                    <a:lumMod val="75000"/>
                  </a:schemeClr>
                </a:solidFill>
              </a:rPr>
              <a:t>Wind Speed</a:t>
            </a:r>
          </a:p>
          <a:p>
            <a:pPr lvl="2"/>
            <a:r>
              <a:rPr lang="en-US" sz="2200" dirty="0" smtClean="0">
                <a:solidFill>
                  <a:schemeClr val="accent1">
                    <a:lumMod val="75000"/>
                  </a:schemeClr>
                </a:solidFill>
              </a:rPr>
              <a:t>Wind Gust</a:t>
            </a:r>
          </a:p>
          <a:p>
            <a:pPr lvl="2"/>
            <a:r>
              <a:rPr lang="en-US" sz="2200" dirty="0" smtClean="0">
                <a:solidFill>
                  <a:schemeClr val="accent1">
                    <a:lumMod val="75000"/>
                  </a:schemeClr>
                </a:solidFill>
              </a:rPr>
              <a:t>Wind Direction</a:t>
            </a:r>
            <a:endParaRPr lang="en-US" sz="2200" dirty="0">
              <a:solidFill>
                <a:schemeClr val="accent1">
                  <a:lumMod val="75000"/>
                </a:schemeClr>
              </a:solidFill>
            </a:endParaRPr>
          </a:p>
        </p:txBody>
      </p:sp>
      <p:pic>
        <p:nvPicPr>
          <p:cNvPr id="7" name="Content Placeholder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257800" y="718832"/>
            <a:ext cx="3505200" cy="5300968"/>
          </a:xfrm>
          <a:prstGeom prst="rect">
            <a:avLst/>
          </a:prstGeom>
        </p:spPr>
      </p:pic>
      <p:sp>
        <p:nvSpPr>
          <p:cNvPr id="9" name="Isosceles Triangle 8"/>
          <p:cNvSpPr/>
          <p:nvPr/>
        </p:nvSpPr>
        <p:spPr>
          <a:xfrm>
            <a:off x="929640" y="2286000"/>
            <a:ext cx="365760" cy="365760"/>
          </a:xfrm>
          <a:prstGeom prst="triangle">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914400" y="2743200"/>
            <a:ext cx="365760" cy="365760"/>
          </a:xfrm>
          <a:prstGeom prst="triangle">
            <a:avLst/>
          </a:prstGeom>
          <a:solidFill>
            <a:schemeClr val="tx2"/>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5337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err="1" smtClean="0">
                <a:solidFill>
                  <a:schemeClr val="accent1">
                    <a:lumMod val="75000"/>
                  </a:schemeClr>
                </a:solidFill>
              </a:rPr>
              <a:t>RAWS</a:t>
            </a:r>
            <a:r>
              <a:rPr lang="en-US" dirty="0" smtClean="0">
                <a:solidFill>
                  <a:schemeClr val="accent1">
                    <a:lumMod val="75000"/>
                  </a:schemeClr>
                </a:solidFill>
              </a:rPr>
              <a:t> – Remote Automatic Weather Stations</a:t>
            </a:r>
          </a:p>
          <a:p>
            <a:pPr lvl="1"/>
            <a:r>
              <a:rPr lang="en-US" sz="2400" dirty="0">
                <a:solidFill>
                  <a:schemeClr val="accent1">
                    <a:lumMod val="75000"/>
                  </a:schemeClr>
                </a:solidFill>
                <a:hlinkClick r:id="rId2"/>
              </a:rPr>
              <a:t>http://</a:t>
            </a:r>
            <a:r>
              <a:rPr lang="en-US" sz="2400" dirty="0" smtClean="0">
                <a:solidFill>
                  <a:schemeClr val="accent1">
                    <a:lumMod val="75000"/>
                  </a:schemeClr>
                </a:solidFill>
                <a:hlinkClick r:id="rId2"/>
              </a:rPr>
              <a:t>raws.fam.nwcg.gov/index.html</a:t>
            </a:r>
            <a:r>
              <a:rPr lang="en-US" sz="2400" dirty="0" smtClean="0">
                <a:solidFill>
                  <a:schemeClr val="accent1">
                    <a:lumMod val="75000"/>
                  </a:schemeClr>
                </a:solidFill>
              </a:rPr>
              <a:t> </a:t>
            </a:r>
          </a:p>
          <a:p>
            <a:r>
              <a:rPr lang="en-US" b="1" dirty="0">
                <a:solidFill>
                  <a:schemeClr val="accent1">
                    <a:lumMod val="75000"/>
                  </a:schemeClr>
                </a:solidFill>
              </a:rPr>
              <a:t>ROMAN </a:t>
            </a:r>
            <a:r>
              <a:rPr lang="en-US" dirty="0">
                <a:solidFill>
                  <a:schemeClr val="accent1">
                    <a:lumMod val="75000"/>
                  </a:schemeClr>
                </a:solidFill>
              </a:rPr>
              <a:t>– Real time Observation Monitor and Analysis Network</a:t>
            </a:r>
            <a:r>
              <a:rPr lang="en-US" dirty="0" smtClean="0">
                <a:solidFill>
                  <a:schemeClr val="accent1">
                    <a:lumMod val="75000"/>
                  </a:schemeClr>
                </a:solidFill>
              </a:rPr>
              <a:t>.</a:t>
            </a:r>
          </a:p>
          <a:p>
            <a:pPr lvl="1"/>
            <a:r>
              <a:rPr lang="en-US" sz="2400" dirty="0">
                <a:solidFill>
                  <a:schemeClr val="accent1">
                    <a:lumMod val="75000"/>
                  </a:schemeClr>
                </a:solidFill>
                <a:hlinkClick r:id="rId3"/>
              </a:rPr>
              <a:t>http://raws.wrh.noaa.gov/roman</a:t>
            </a:r>
            <a:r>
              <a:rPr lang="en-US" sz="2400" dirty="0" smtClean="0">
                <a:solidFill>
                  <a:schemeClr val="accent1">
                    <a:lumMod val="75000"/>
                  </a:schemeClr>
                </a:solidFill>
                <a:hlinkClick r:id="rId3"/>
              </a:rPr>
              <a:t>/</a:t>
            </a:r>
            <a:r>
              <a:rPr lang="en-US" sz="2400" dirty="0" smtClean="0">
                <a:solidFill>
                  <a:schemeClr val="accent1">
                    <a:lumMod val="75000"/>
                  </a:schemeClr>
                </a:solidFill>
              </a:rPr>
              <a:t> </a:t>
            </a:r>
            <a:endParaRPr lang="en-US" sz="2400" dirty="0">
              <a:solidFill>
                <a:schemeClr val="accent1">
                  <a:lumMod val="75000"/>
                </a:schemeClr>
              </a:solidFill>
            </a:endParaRPr>
          </a:p>
          <a:p>
            <a:endParaRPr lang="en-US" dirty="0" smtClean="0">
              <a:solidFill>
                <a:schemeClr val="accent1">
                  <a:lumMod val="75000"/>
                </a:schemeClr>
              </a:solidFill>
            </a:endParaRPr>
          </a:p>
          <a:p>
            <a:pPr lvl="1"/>
            <a:r>
              <a:rPr lang="en-US" b="1" dirty="0" smtClean="0">
                <a:solidFill>
                  <a:schemeClr val="accent1">
                    <a:lumMod val="75000"/>
                  </a:schemeClr>
                </a:solidFill>
              </a:rPr>
              <a:t>Indiana has 8 </a:t>
            </a:r>
            <a:r>
              <a:rPr lang="en-US" b="1" dirty="0" err="1" smtClean="0">
                <a:solidFill>
                  <a:schemeClr val="accent1">
                    <a:lumMod val="75000"/>
                  </a:schemeClr>
                </a:solidFill>
              </a:rPr>
              <a:t>RAWS</a:t>
            </a:r>
            <a:r>
              <a:rPr lang="en-US" b="1" dirty="0" smtClean="0">
                <a:solidFill>
                  <a:schemeClr val="accent1">
                    <a:lumMod val="75000"/>
                  </a:schemeClr>
                </a:solidFill>
              </a:rPr>
              <a:t> sites</a:t>
            </a:r>
            <a:endParaRPr lang="en-US"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BA2B506A-2681-490A-A747-9BFCB8852964}" type="slidenum">
              <a:rPr lang="en-US" smtClean="0"/>
              <a:t>63</a:t>
            </a:fld>
            <a:endParaRPr lang="en-US"/>
          </a:p>
        </p:txBody>
      </p:sp>
      <p:sp>
        <p:nvSpPr>
          <p:cNvPr id="4" name="Title 3"/>
          <p:cNvSpPr>
            <a:spLocks noGrp="1"/>
          </p:cNvSpPr>
          <p:nvPr>
            <p:ph type="title"/>
          </p:nvPr>
        </p:nvSpPr>
        <p:spPr/>
        <p:txBody>
          <a:bodyPr/>
          <a:lstStyle/>
          <a:p>
            <a:r>
              <a:rPr lang="en-US" sz="2800" dirty="0">
                <a:solidFill>
                  <a:prstClr val="white"/>
                </a:solidFill>
              </a:rPr>
              <a:t>HEMS Weather Tool Input Data</a:t>
            </a:r>
            <a:endParaRPr lang="en-US" dirty="0"/>
          </a:p>
        </p:txBody>
      </p:sp>
    </p:spTree>
    <p:extLst>
      <p:ext uri="{BB962C8B-B14F-4D97-AF65-F5344CB8AC3E}">
        <p14:creationId xmlns:p14="http://schemas.microsoft.com/office/powerpoint/2010/main" val="6437576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solidFill>
                  <a:prstClr val="white"/>
                </a:solidFill>
              </a:rPr>
              <a:t>HEMS Weather Tool Input Data</a:t>
            </a:r>
            <a:endParaRPr lang="en-US" dirty="0"/>
          </a:p>
        </p:txBody>
      </p:sp>
      <p:sp>
        <p:nvSpPr>
          <p:cNvPr id="5" name="Content Placeholder 4"/>
          <p:cNvSpPr>
            <a:spLocks noGrp="1"/>
          </p:cNvSpPr>
          <p:nvPr>
            <p:ph idx="1"/>
          </p:nvPr>
        </p:nvSpPr>
        <p:spPr>
          <a:xfrm>
            <a:off x="457200" y="1752601"/>
            <a:ext cx="4648200" cy="4108295"/>
          </a:xfrm>
        </p:spPr>
        <p:txBody>
          <a:bodyPr/>
          <a:lstStyle/>
          <a:p>
            <a:r>
              <a:rPr lang="en-US" b="1" dirty="0" smtClean="0">
                <a:solidFill>
                  <a:schemeClr val="accent1">
                    <a:lumMod val="75000"/>
                  </a:schemeClr>
                </a:solidFill>
              </a:rPr>
              <a:t>Potential Weather Reporting Sites</a:t>
            </a:r>
          </a:p>
          <a:p>
            <a:pPr marL="457200" lvl="1" indent="0">
              <a:buNone/>
            </a:pPr>
            <a:r>
              <a:rPr lang="en-US" b="1" dirty="0" smtClean="0">
                <a:solidFill>
                  <a:schemeClr val="accent1">
                    <a:lumMod val="75000"/>
                  </a:schemeClr>
                </a:solidFill>
              </a:rPr>
              <a:t>	</a:t>
            </a:r>
            <a:r>
              <a:rPr lang="en-US" sz="3200" b="1" u="sng" dirty="0" smtClean="0">
                <a:solidFill>
                  <a:schemeClr val="accent1">
                    <a:lumMod val="75000"/>
                  </a:schemeClr>
                </a:solidFill>
              </a:rPr>
              <a:t>147</a:t>
            </a:r>
          </a:p>
          <a:p>
            <a:pPr marL="457200" lvl="1" indent="0">
              <a:buNone/>
            </a:pPr>
            <a:endParaRPr lang="en-US" sz="3200" b="1" u="sng" dirty="0">
              <a:solidFill>
                <a:schemeClr val="accent1">
                  <a:lumMod val="75000"/>
                </a:schemeClr>
              </a:solidFill>
            </a:endParaRPr>
          </a:p>
          <a:p>
            <a:pPr lvl="1"/>
            <a:r>
              <a:rPr lang="en-US" b="1" dirty="0" smtClean="0">
                <a:solidFill>
                  <a:schemeClr val="accent1">
                    <a:lumMod val="75000"/>
                  </a:schemeClr>
                </a:solidFill>
              </a:rPr>
              <a:t>Source</a:t>
            </a:r>
          </a:p>
          <a:p>
            <a:pPr lvl="2"/>
            <a:r>
              <a:rPr lang="en-US" b="1" dirty="0" smtClean="0">
                <a:solidFill>
                  <a:schemeClr val="accent1">
                    <a:lumMod val="75000"/>
                  </a:schemeClr>
                </a:solidFill>
              </a:rPr>
              <a:t>Weather Graphics</a:t>
            </a:r>
            <a:endParaRPr lang="en-US" sz="1400" b="1" dirty="0">
              <a:solidFill>
                <a:schemeClr val="accent1">
                  <a:lumMod val="75000"/>
                </a:schemeClr>
              </a:solidFill>
            </a:endParaRPr>
          </a:p>
          <a:p>
            <a:pPr marL="0" indent="0">
              <a:buNone/>
            </a:pPr>
            <a:r>
              <a:rPr lang="en-US" sz="1400" b="1" dirty="0" smtClean="0">
                <a:solidFill>
                  <a:schemeClr val="accent1">
                    <a:lumMod val="75000"/>
                  </a:schemeClr>
                </a:solidFill>
              </a:rPr>
              <a:t>	http</a:t>
            </a:r>
            <a:r>
              <a:rPr lang="en-US" sz="1400" b="1" dirty="0">
                <a:solidFill>
                  <a:schemeClr val="accent1">
                    <a:lumMod val="75000"/>
                  </a:schemeClr>
                </a:solidFill>
              </a:rPr>
              <a:t>://www.weathergraphics.com/identifiers/</a:t>
            </a:r>
          </a:p>
        </p:txBody>
      </p:sp>
      <p:pic>
        <p:nvPicPr>
          <p:cNvPr id="6"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34000" y="914400"/>
            <a:ext cx="3561919" cy="4946904"/>
          </a:xfrm>
          <a:prstGeom prst="rect">
            <a:avLst/>
          </a:prstGeom>
        </p:spPr>
      </p:pic>
      <p:sp>
        <p:nvSpPr>
          <p:cNvPr id="7" name="Slide Number Placeholder 6"/>
          <p:cNvSpPr>
            <a:spLocks noGrp="1"/>
          </p:cNvSpPr>
          <p:nvPr>
            <p:ph type="sldNum" sz="quarter" idx="12"/>
          </p:nvPr>
        </p:nvSpPr>
        <p:spPr/>
        <p:txBody>
          <a:bodyPr/>
          <a:lstStyle/>
          <a:p>
            <a:fld id="{BA2B506A-2681-490A-A747-9BFCB8852964}" type="slidenum">
              <a:rPr lang="en-US" smtClean="0"/>
              <a:t>64</a:t>
            </a:fld>
            <a:endParaRPr lang="en-US"/>
          </a:p>
        </p:txBody>
      </p:sp>
    </p:spTree>
    <p:extLst>
      <p:ext uri="{BB962C8B-B14F-4D97-AF65-F5344CB8AC3E}">
        <p14:creationId xmlns:p14="http://schemas.microsoft.com/office/powerpoint/2010/main" val="10840425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0" y="0"/>
            <a:ext cx="9151792" cy="5943600"/>
          </a:xfrm>
        </p:spPr>
      </p:pic>
      <p:sp>
        <p:nvSpPr>
          <p:cNvPr id="3" name="Title 2"/>
          <p:cNvSpPr>
            <a:spLocks noGrp="1"/>
          </p:cNvSpPr>
          <p:nvPr>
            <p:ph type="title"/>
          </p:nvPr>
        </p:nvSpPr>
        <p:spPr/>
        <p:txBody>
          <a:bodyPr/>
          <a:lstStyle/>
          <a:p>
            <a:pPr algn="r"/>
            <a:r>
              <a:rPr lang="en-US" sz="2800" dirty="0" smtClean="0">
                <a:solidFill>
                  <a:prstClr val="white"/>
                </a:solidFill>
              </a:rPr>
              <a:t>HEMS Accidents 1983-2013</a:t>
            </a:r>
            <a:endParaRPr lang="en-US" sz="2800" dirty="0"/>
          </a:p>
        </p:txBody>
      </p:sp>
      <p:sp>
        <p:nvSpPr>
          <p:cNvPr id="5" name="Slide Number Placeholder 4"/>
          <p:cNvSpPr>
            <a:spLocks noGrp="1"/>
          </p:cNvSpPr>
          <p:nvPr>
            <p:ph type="sldNum" sz="quarter" idx="12"/>
          </p:nvPr>
        </p:nvSpPr>
        <p:spPr/>
        <p:txBody>
          <a:bodyPr/>
          <a:lstStyle/>
          <a:p>
            <a:fld id="{BA2B506A-2681-490A-A747-9BFCB8852964}" type="slidenum">
              <a:rPr lang="en-US" smtClean="0"/>
              <a:t>65</a:t>
            </a:fld>
            <a:endParaRPr lang="en-US"/>
          </a:p>
        </p:txBody>
      </p:sp>
      <p:sp>
        <p:nvSpPr>
          <p:cNvPr id="7" name="TextBox 6"/>
          <p:cNvSpPr txBox="1"/>
          <p:nvPr/>
        </p:nvSpPr>
        <p:spPr>
          <a:xfrm>
            <a:off x="5029200" y="762000"/>
            <a:ext cx="3192862" cy="369332"/>
          </a:xfrm>
          <a:prstGeom prst="rect">
            <a:avLst/>
          </a:prstGeom>
          <a:noFill/>
        </p:spPr>
        <p:txBody>
          <a:bodyPr wrap="none" rtlCol="0">
            <a:spAutoFit/>
          </a:bodyPr>
          <a:lstStyle/>
          <a:p>
            <a:r>
              <a:rPr lang="en-US" dirty="0" smtClean="0">
                <a:solidFill>
                  <a:schemeClr val="bg1"/>
                </a:solidFill>
              </a:rPr>
              <a:t>References from NTSB Database</a:t>
            </a:r>
            <a:endParaRPr lang="en-US" dirty="0">
              <a:solidFill>
                <a:schemeClr val="bg1"/>
              </a:solidFill>
            </a:endParaRPr>
          </a:p>
        </p:txBody>
      </p:sp>
    </p:spTree>
    <p:extLst>
      <p:ext uri="{BB962C8B-B14F-4D97-AF65-F5344CB8AC3E}">
        <p14:creationId xmlns:p14="http://schemas.microsoft.com/office/powerpoint/2010/main" val="26194577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a:stretch/>
        </p:blipFill>
        <p:spPr>
          <a:xfrm>
            <a:off x="3498" y="0"/>
            <a:ext cx="9143130" cy="5943600"/>
          </a:xfrm>
        </p:spPr>
      </p:pic>
      <p:sp>
        <p:nvSpPr>
          <p:cNvPr id="3" name="Slide Number Placeholder 2"/>
          <p:cNvSpPr>
            <a:spLocks noGrp="1"/>
          </p:cNvSpPr>
          <p:nvPr>
            <p:ph type="sldNum" sz="quarter" idx="12"/>
          </p:nvPr>
        </p:nvSpPr>
        <p:spPr/>
        <p:txBody>
          <a:bodyPr/>
          <a:lstStyle/>
          <a:p>
            <a:fld id="{BA2B506A-2681-490A-A747-9BFCB8852964}" type="slidenum">
              <a:rPr lang="en-US" smtClean="0"/>
              <a:t>66</a:t>
            </a:fld>
            <a:endParaRPr lang="en-US"/>
          </a:p>
        </p:txBody>
      </p:sp>
      <p:sp>
        <p:nvSpPr>
          <p:cNvPr id="4" name="Title 3"/>
          <p:cNvSpPr>
            <a:spLocks noGrp="1"/>
          </p:cNvSpPr>
          <p:nvPr>
            <p:ph type="title"/>
          </p:nvPr>
        </p:nvSpPr>
        <p:spPr/>
        <p:txBody>
          <a:bodyPr/>
          <a:lstStyle/>
          <a:p>
            <a:pPr algn="r"/>
            <a:r>
              <a:rPr lang="en-US" sz="2800" dirty="0" smtClean="0"/>
              <a:t>HEMS </a:t>
            </a:r>
            <a:r>
              <a:rPr lang="en-US" sz="2800" dirty="0" err="1" smtClean="0"/>
              <a:t>Wx</a:t>
            </a:r>
            <a:r>
              <a:rPr lang="en-US" sz="2800" dirty="0" smtClean="0"/>
              <a:t> Accidents 1983-2013</a:t>
            </a:r>
            <a:endParaRPr lang="en-US" sz="2800" dirty="0"/>
          </a:p>
        </p:txBody>
      </p:sp>
      <p:sp>
        <p:nvSpPr>
          <p:cNvPr id="6" name="TextBox 5"/>
          <p:cNvSpPr txBox="1"/>
          <p:nvPr/>
        </p:nvSpPr>
        <p:spPr>
          <a:xfrm>
            <a:off x="5029200" y="762000"/>
            <a:ext cx="3192862" cy="369332"/>
          </a:xfrm>
          <a:prstGeom prst="rect">
            <a:avLst/>
          </a:prstGeom>
          <a:noFill/>
        </p:spPr>
        <p:txBody>
          <a:bodyPr wrap="none" rtlCol="0">
            <a:spAutoFit/>
          </a:bodyPr>
          <a:lstStyle/>
          <a:p>
            <a:r>
              <a:rPr lang="en-US" dirty="0" smtClean="0">
                <a:solidFill>
                  <a:schemeClr val="bg1"/>
                </a:solidFill>
              </a:rPr>
              <a:t>References from NTSB Database</a:t>
            </a:r>
            <a:endParaRPr lang="en-US" dirty="0">
              <a:solidFill>
                <a:schemeClr val="bg1"/>
              </a:solidFill>
            </a:endParaRPr>
          </a:p>
        </p:txBody>
      </p:sp>
    </p:spTree>
    <p:extLst>
      <p:ext uri="{BB962C8B-B14F-4D97-AF65-F5344CB8AC3E}">
        <p14:creationId xmlns:p14="http://schemas.microsoft.com/office/powerpoint/2010/main" val="3067962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solidFill>
                  <a:schemeClr val="accent1">
                    <a:lumMod val="75000"/>
                  </a:schemeClr>
                </a:solidFill>
              </a:rPr>
              <a:t>The HEMS </a:t>
            </a:r>
            <a:r>
              <a:rPr lang="en-US" b="1" dirty="0" err="1" smtClean="0">
                <a:solidFill>
                  <a:schemeClr val="accent1">
                    <a:lumMod val="75000"/>
                  </a:schemeClr>
                </a:solidFill>
              </a:rPr>
              <a:t>Wx</a:t>
            </a:r>
            <a:r>
              <a:rPr lang="en-US" b="1" dirty="0" smtClean="0">
                <a:solidFill>
                  <a:schemeClr val="accent1">
                    <a:lumMod val="75000"/>
                  </a:schemeClr>
                </a:solidFill>
              </a:rPr>
              <a:t> Tool has been embraced by every HEMS pilot with open arms and has become an integral part of their weather decision making.</a:t>
            </a:r>
          </a:p>
          <a:p>
            <a:r>
              <a:rPr lang="en-US" b="1" dirty="0" smtClean="0">
                <a:solidFill>
                  <a:schemeClr val="accent1">
                    <a:lumMod val="75000"/>
                  </a:schemeClr>
                </a:solidFill>
              </a:rPr>
              <a:t>Multiple aviation entities, rotor and fixed, have also embraced the HEMS </a:t>
            </a:r>
            <a:r>
              <a:rPr lang="en-US" b="1" dirty="0" err="1" smtClean="0">
                <a:solidFill>
                  <a:schemeClr val="accent1">
                    <a:lumMod val="75000"/>
                  </a:schemeClr>
                </a:solidFill>
              </a:rPr>
              <a:t>Wx</a:t>
            </a:r>
            <a:r>
              <a:rPr lang="en-US" b="1" dirty="0" smtClean="0">
                <a:solidFill>
                  <a:schemeClr val="accent1">
                    <a:lumMod val="75000"/>
                  </a:schemeClr>
                </a:solidFill>
              </a:rPr>
              <a:t> Tool for weather reporting below 5,000’.</a:t>
            </a:r>
          </a:p>
          <a:p>
            <a:r>
              <a:rPr lang="en-US" b="1" dirty="0" smtClean="0">
                <a:solidFill>
                  <a:schemeClr val="accent1">
                    <a:lumMod val="75000"/>
                  </a:schemeClr>
                </a:solidFill>
              </a:rPr>
              <a:t>Numerous non-aviation agencies have discovered and are now using the HEMS </a:t>
            </a:r>
            <a:r>
              <a:rPr lang="en-US" b="1" dirty="0" err="1" smtClean="0">
                <a:solidFill>
                  <a:schemeClr val="accent1">
                    <a:lumMod val="75000"/>
                  </a:schemeClr>
                </a:solidFill>
              </a:rPr>
              <a:t>Wx</a:t>
            </a:r>
            <a:r>
              <a:rPr lang="en-US" b="1" dirty="0" smtClean="0">
                <a:solidFill>
                  <a:schemeClr val="accent1">
                    <a:lumMod val="75000"/>
                  </a:schemeClr>
                </a:solidFill>
              </a:rPr>
              <a:t> Tool for many diversified applications.</a:t>
            </a:r>
            <a:endParaRPr lang="en-US" b="1" dirty="0">
              <a:solidFill>
                <a:schemeClr val="accent1">
                  <a:lumMod val="75000"/>
                </a:schemeClr>
              </a:solidFill>
            </a:endParaRPr>
          </a:p>
        </p:txBody>
      </p:sp>
      <p:sp>
        <p:nvSpPr>
          <p:cNvPr id="3" name="Title 2"/>
          <p:cNvSpPr>
            <a:spLocks noGrp="1"/>
          </p:cNvSpPr>
          <p:nvPr>
            <p:ph type="title"/>
          </p:nvPr>
        </p:nvSpPr>
        <p:spPr/>
        <p:txBody>
          <a:bodyPr/>
          <a:lstStyle/>
          <a:p>
            <a:r>
              <a:rPr lang="en-US" sz="3600" dirty="0" smtClean="0"/>
              <a:t>CONCLUSION</a:t>
            </a:r>
            <a:endParaRPr lang="en-US" sz="3600" dirty="0"/>
          </a:p>
        </p:txBody>
      </p:sp>
      <p:sp>
        <p:nvSpPr>
          <p:cNvPr id="4" name="Slide Number Placeholder 3"/>
          <p:cNvSpPr>
            <a:spLocks noGrp="1"/>
          </p:cNvSpPr>
          <p:nvPr>
            <p:ph type="sldNum" sz="quarter" idx="12"/>
          </p:nvPr>
        </p:nvSpPr>
        <p:spPr/>
        <p:txBody>
          <a:bodyPr/>
          <a:lstStyle/>
          <a:p>
            <a:fld id="{BA2B506A-2681-490A-A747-9BFCB8852964}" type="slidenum">
              <a:rPr lang="en-US" smtClean="0"/>
              <a:t>67</a:t>
            </a:fld>
            <a:endParaRPr lang="en-US"/>
          </a:p>
        </p:txBody>
      </p:sp>
    </p:spTree>
    <p:extLst>
      <p:ext uri="{BB962C8B-B14F-4D97-AF65-F5344CB8AC3E}">
        <p14:creationId xmlns:p14="http://schemas.microsoft.com/office/powerpoint/2010/main" val="28956981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solidFill>
                  <a:schemeClr val="accent1">
                    <a:lumMod val="75000"/>
                  </a:schemeClr>
                </a:solidFill>
              </a:rPr>
              <a:t>Fully fund the final development of the HEMS ADDS weather reporting system.</a:t>
            </a:r>
          </a:p>
          <a:p>
            <a:r>
              <a:rPr lang="en-US" b="1" dirty="0" smtClean="0">
                <a:solidFill>
                  <a:schemeClr val="accent1">
                    <a:lumMod val="75000"/>
                  </a:schemeClr>
                </a:solidFill>
              </a:rPr>
              <a:t>Move the HEMS Weather Tool from experimental to operational.</a:t>
            </a:r>
          </a:p>
          <a:p>
            <a:r>
              <a:rPr lang="en-US" b="1" dirty="0" smtClean="0">
                <a:solidFill>
                  <a:schemeClr val="accent1">
                    <a:lumMod val="75000"/>
                  </a:schemeClr>
                </a:solidFill>
              </a:rPr>
              <a:t>Increase the density of weather stations reporting into the HEMS Weather Tool.</a:t>
            </a:r>
          </a:p>
          <a:p>
            <a:r>
              <a:rPr lang="en-US" b="1" dirty="0" smtClean="0">
                <a:solidFill>
                  <a:schemeClr val="accent1">
                    <a:lumMod val="75000"/>
                  </a:schemeClr>
                </a:solidFill>
              </a:rPr>
              <a:t>Construct in-cockpit access for the HEMS Weather Tool.</a:t>
            </a:r>
            <a:endParaRPr lang="en-US" b="1" dirty="0">
              <a:solidFill>
                <a:schemeClr val="accent1">
                  <a:lumMod val="75000"/>
                </a:schemeClr>
              </a:solidFill>
            </a:endParaRPr>
          </a:p>
        </p:txBody>
      </p:sp>
      <p:sp>
        <p:nvSpPr>
          <p:cNvPr id="3" name="Title 2"/>
          <p:cNvSpPr>
            <a:spLocks noGrp="1"/>
          </p:cNvSpPr>
          <p:nvPr>
            <p:ph type="title"/>
          </p:nvPr>
        </p:nvSpPr>
        <p:spPr/>
        <p:txBody>
          <a:bodyPr/>
          <a:lstStyle/>
          <a:p>
            <a:r>
              <a:rPr lang="en-US" sz="3600" dirty="0" smtClean="0"/>
              <a:t>RECOMMENDATIONS</a:t>
            </a:r>
            <a:endParaRPr lang="en-US" sz="3600" dirty="0"/>
          </a:p>
        </p:txBody>
      </p:sp>
      <p:sp>
        <p:nvSpPr>
          <p:cNvPr id="4" name="Slide Number Placeholder 3"/>
          <p:cNvSpPr>
            <a:spLocks noGrp="1"/>
          </p:cNvSpPr>
          <p:nvPr>
            <p:ph type="sldNum" sz="quarter" idx="12"/>
          </p:nvPr>
        </p:nvSpPr>
        <p:spPr/>
        <p:txBody>
          <a:bodyPr/>
          <a:lstStyle/>
          <a:p>
            <a:fld id="{BA2B506A-2681-490A-A747-9BFCB8852964}" type="slidenum">
              <a:rPr lang="en-US" smtClean="0"/>
              <a:t>68</a:t>
            </a:fld>
            <a:endParaRPr lang="en-US"/>
          </a:p>
        </p:txBody>
      </p:sp>
    </p:spTree>
    <p:extLst>
      <p:ext uri="{BB962C8B-B14F-4D97-AF65-F5344CB8AC3E}">
        <p14:creationId xmlns:p14="http://schemas.microsoft.com/office/powerpoint/2010/main" val="16265274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QUESTIONS</a:t>
            </a:r>
            <a:endParaRPr lang="en-US" sz="5400" dirty="0"/>
          </a:p>
        </p:txBody>
      </p:sp>
      <p:sp>
        <p:nvSpPr>
          <p:cNvPr id="4" name="Slide Number Placeholder 3"/>
          <p:cNvSpPr>
            <a:spLocks noGrp="1"/>
          </p:cNvSpPr>
          <p:nvPr>
            <p:ph type="sldNum" sz="quarter" idx="12"/>
          </p:nvPr>
        </p:nvSpPr>
        <p:spPr/>
        <p:txBody>
          <a:bodyPr/>
          <a:lstStyle/>
          <a:p>
            <a:fld id="{BA2B506A-2681-490A-A747-9BFCB8852964}" type="slidenum">
              <a:rPr lang="en-US" smtClean="0"/>
              <a:t>69</a:t>
            </a:fld>
            <a:endParaRPr lang="en-US"/>
          </a:p>
        </p:txBody>
      </p:sp>
    </p:spTree>
    <p:extLst>
      <p:ext uri="{BB962C8B-B14F-4D97-AF65-F5344CB8AC3E}">
        <p14:creationId xmlns:p14="http://schemas.microsoft.com/office/powerpoint/2010/main" val="1785969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solidFill>
                  <a:schemeClr val="accent1">
                    <a:lumMod val="75000"/>
                  </a:schemeClr>
                </a:solidFill>
                <a:effectLst>
                  <a:outerShdw blurRad="38100" dist="38100" dir="2700000" algn="tl">
                    <a:srgbClr val="000000">
                      <a:alpha val="43137"/>
                    </a:srgbClr>
                  </a:outerShdw>
                </a:effectLst>
              </a:rPr>
              <a:t>What a Part 135 HEMS pilot uses for weather reporting?</a:t>
            </a:r>
          </a:p>
          <a:p>
            <a:endParaRPr lang="en-US" b="1" dirty="0">
              <a:solidFill>
                <a:schemeClr val="accent1">
                  <a:lumMod val="75000"/>
                </a:schemeClr>
              </a:solidFill>
              <a:effectLst>
                <a:outerShdw blurRad="38100" dist="38100" dir="2700000" algn="tl">
                  <a:srgbClr val="000000">
                    <a:alpha val="43137"/>
                  </a:srgbClr>
                </a:outerShdw>
              </a:effectLst>
            </a:endParaRPr>
          </a:p>
          <a:p>
            <a:pPr lvl="1"/>
            <a:r>
              <a:rPr lang="en-US" b="1" i="1" dirty="0" smtClean="0">
                <a:solidFill>
                  <a:schemeClr val="accent1">
                    <a:lumMod val="75000"/>
                  </a:schemeClr>
                </a:solidFill>
                <a:effectLst>
                  <a:outerShdw blurRad="38100" dist="38100" dir="2700000" algn="tl">
                    <a:srgbClr val="000000">
                      <a:alpha val="43137"/>
                    </a:srgbClr>
                  </a:outerShdw>
                </a:effectLst>
              </a:rPr>
              <a:t>Anything they can get their hands on!</a:t>
            </a:r>
            <a:endParaRPr lang="en-US" b="1" i="1" dirty="0">
              <a:solidFill>
                <a:schemeClr val="accent1">
                  <a:lumMod val="75000"/>
                </a:schemeClr>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76200" y="76200"/>
            <a:ext cx="8229600" cy="1143000"/>
          </a:xfrm>
        </p:spPr>
        <p:txBody>
          <a:bodyPr/>
          <a:lstStyle/>
          <a:p>
            <a:r>
              <a:rPr lang="en-US" sz="2800" dirty="0">
                <a:solidFill>
                  <a:prstClr val="white"/>
                </a:solidFill>
              </a:rPr>
              <a:t>HEMS Part 135 compared to other Charter Part 135 &amp; 121</a:t>
            </a:r>
            <a:endParaRPr lang="en-US" dirty="0"/>
          </a:p>
        </p:txBody>
      </p:sp>
      <p:sp>
        <p:nvSpPr>
          <p:cNvPr id="4" name="Slide Number Placeholder 3"/>
          <p:cNvSpPr>
            <a:spLocks noGrp="1"/>
          </p:cNvSpPr>
          <p:nvPr>
            <p:ph type="sldNum" sz="quarter" idx="12"/>
          </p:nvPr>
        </p:nvSpPr>
        <p:spPr/>
        <p:txBody>
          <a:bodyPr/>
          <a:lstStyle/>
          <a:p>
            <a:fld id="{BA2B506A-2681-490A-A747-9BFCB8852964}" type="slidenum">
              <a:rPr lang="en-US" smtClean="0"/>
              <a:t>7</a:t>
            </a:fld>
            <a:endParaRPr lang="en-US"/>
          </a:p>
        </p:txBody>
      </p:sp>
    </p:spTree>
    <p:extLst>
      <p:ext uri="{BB962C8B-B14F-4D97-AF65-F5344CB8AC3E}">
        <p14:creationId xmlns:p14="http://schemas.microsoft.com/office/powerpoint/2010/main" val="34048354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HEMS Industry Representatives</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1309352398"/>
              </p:ext>
            </p:extLst>
          </p:nvPr>
        </p:nvGraphicFramePr>
        <p:xfrm>
          <a:off x="914400" y="1676404"/>
          <a:ext cx="7315200" cy="4200485"/>
        </p:xfrm>
        <a:graphic>
          <a:graphicData uri="http://schemas.openxmlformats.org/drawingml/2006/table">
            <a:tbl>
              <a:tblPr/>
              <a:tblGrid>
                <a:gridCol w="1900674"/>
                <a:gridCol w="3370104"/>
                <a:gridCol w="2044422"/>
              </a:tblGrid>
              <a:tr h="248619">
                <a:tc gridSpan="3">
                  <a:txBody>
                    <a:bodyPr/>
                    <a:lstStyle/>
                    <a:p>
                      <a:pPr algn="ctr" fontAlgn="b"/>
                      <a:r>
                        <a:rPr lang="en-US" sz="1600" b="1" i="0" u="none" strike="noStrike" dirty="0">
                          <a:solidFill>
                            <a:srgbClr val="000000"/>
                          </a:solidFill>
                          <a:effectLst/>
                          <a:latin typeface="Calibri"/>
                        </a:rPr>
                        <a:t>HEMS Weather Summit 2013 Industry Representatives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r>
              <a:tr h="248619">
                <a:tc>
                  <a:txBody>
                    <a:bodyPr/>
                    <a:lstStyle/>
                    <a:p>
                      <a:pPr algn="ctr" fontAlgn="b"/>
                      <a:r>
                        <a:rPr lang="en-US" sz="1600" b="1" i="0" u="none" strike="noStrike" dirty="0">
                          <a:solidFill>
                            <a:srgbClr val="000000"/>
                          </a:solidFill>
                          <a:effectLst/>
                          <a:latin typeface="Calibri"/>
                        </a:rPr>
                        <a:t>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1" i="0" u="none" strike="noStrike" dirty="0">
                          <a:solidFill>
                            <a:srgbClr val="000000"/>
                          </a:solidFill>
                          <a:effectLst/>
                          <a:latin typeface="Calibri"/>
                        </a:rPr>
                        <a:t>Email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600" b="1" i="0" u="none" strike="noStrike" dirty="0">
                          <a:solidFill>
                            <a:srgbClr val="000000"/>
                          </a:solidFill>
                          <a:effectLst/>
                          <a:latin typeface="Calibri"/>
                        </a:rPr>
                        <a:t>Phone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r>
              <a:tr h="284135">
                <a:tc>
                  <a:txBody>
                    <a:bodyPr/>
                    <a:lstStyle/>
                    <a:p>
                      <a:pPr algn="l" fontAlgn="ctr"/>
                      <a:r>
                        <a:rPr lang="en-US" sz="1400" b="0" i="0" u="none" strike="noStrike" dirty="0">
                          <a:solidFill>
                            <a:srgbClr val="000000"/>
                          </a:solidFill>
                          <a:effectLst/>
                          <a:latin typeface="Calibri"/>
                        </a:rPr>
                        <a:t>Chris Baur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dirty="0">
                          <a:solidFill>
                            <a:srgbClr val="000000"/>
                          </a:solidFill>
                          <a:effectLst/>
                          <a:latin typeface="Calibri"/>
                          <a:hlinkClick r:id="rId2"/>
                        </a:rPr>
                        <a:t>Chris.Baur@hughesaerospace.com</a:t>
                      </a:r>
                      <a:endParaRPr lang="en-US" sz="1400" b="0" i="0" u="sng"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281-591-4729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Chris Eastlee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smtClean="0">
                          <a:solidFill>
                            <a:srgbClr val="000000"/>
                          </a:solidFill>
                          <a:effectLst/>
                          <a:latin typeface="Calibri"/>
                          <a:hlinkClick r:id="rId3"/>
                        </a:rPr>
                        <a:t>ceastlee@airmedicaloperators.com</a:t>
                      </a:r>
                      <a:r>
                        <a:rPr lang="en-US" sz="1400" b="0" i="0" u="none" strike="noStrike" dirty="0" smtClean="0">
                          <a:solidFill>
                            <a:srgbClr val="000000"/>
                          </a:solidFill>
                          <a:effectLst/>
                          <a:latin typeface="Calibri"/>
                        </a:rPr>
                        <a:t> </a:t>
                      </a:r>
                      <a:endParaRPr lang="en-US"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219-743-3188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Colin Henry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dirty="0">
                          <a:solidFill>
                            <a:srgbClr val="000000"/>
                          </a:solidFill>
                          <a:effectLst/>
                          <a:latin typeface="Calibri"/>
                          <a:hlinkClick r:id="rId4"/>
                        </a:rPr>
                        <a:t>chenry@medflight.com</a:t>
                      </a:r>
                      <a:endParaRPr lang="en-US" sz="1400" b="0" i="0" u="sng"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614-734-8047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Don Mynard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dirty="0">
                          <a:solidFill>
                            <a:srgbClr val="0000FF"/>
                          </a:solidFill>
                          <a:effectLst/>
                          <a:latin typeface="Calibri"/>
                          <a:hlinkClick r:id="rId5"/>
                        </a:rPr>
                        <a:t>dmynard@phihelico.com</a:t>
                      </a:r>
                      <a:endParaRPr lang="en-US" sz="1400" b="0" i="0" u="sng" strike="noStrike" dirty="0">
                        <a:solidFill>
                          <a:srgbClr val="0000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480-773-4130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Ed Stockhausen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dirty="0">
                          <a:solidFill>
                            <a:srgbClr val="0000FF"/>
                          </a:solidFill>
                          <a:effectLst/>
                          <a:latin typeface="Calibri"/>
                          <a:hlinkClick r:id="rId6"/>
                        </a:rPr>
                        <a:t>estockhausen@airmethods.com </a:t>
                      </a:r>
                      <a:endParaRPr lang="en-US" sz="1400" b="0" i="0" u="sng" strike="noStrike" dirty="0">
                        <a:solidFill>
                          <a:srgbClr val="0000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303-792-7400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Eric Lugger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dirty="0">
                          <a:solidFill>
                            <a:srgbClr val="000000"/>
                          </a:solidFill>
                          <a:effectLst/>
                          <a:latin typeface="Calibri"/>
                          <a:hlinkClick r:id="rId7"/>
                        </a:rPr>
                        <a:t>ericlugger@gmail.com </a:t>
                      </a:r>
                      <a:endParaRPr lang="en-US" sz="1400" b="0" i="0" u="sng"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281-678-1823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Gerald Pagano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dirty="0">
                          <a:solidFill>
                            <a:srgbClr val="000000"/>
                          </a:solidFill>
                          <a:effectLst/>
                          <a:latin typeface="Calibri"/>
                          <a:hlinkClick r:id="rId8"/>
                        </a:rPr>
                        <a:t>gpagano@hcdpbc.org</a:t>
                      </a:r>
                      <a:endParaRPr lang="en-US" sz="1400" b="0" i="0" u="sng"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561-719-6704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J Heffernan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a:solidFill>
                            <a:srgbClr val="000000"/>
                          </a:solidFill>
                          <a:effectLst/>
                          <a:latin typeface="Calibri"/>
                          <a:hlinkClick r:id="rId9"/>
                        </a:rPr>
                        <a:t>j.heffernan@rotor.org</a:t>
                      </a:r>
                      <a:endParaRPr lang="en-US" sz="1400" b="0" i="0" u="sng"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703-683-4646 x1605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Matt Johnson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a:solidFill>
                            <a:srgbClr val="0000FF"/>
                          </a:solidFill>
                          <a:effectLst/>
                          <a:latin typeface="Calibri"/>
                          <a:hlinkClick r:id="rId10"/>
                        </a:rPr>
                        <a:t>matt@mattjohnsonhelicfi.com</a:t>
                      </a:r>
                      <a:endParaRPr lang="en-US" sz="1400" b="0" i="0" u="sng" strike="noStrike">
                        <a:solidFill>
                          <a:srgbClr val="0000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513-678-4197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Neal Jacobs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a:solidFill>
                            <a:srgbClr val="0000FF"/>
                          </a:solidFill>
                          <a:effectLst/>
                          <a:latin typeface="Calibri"/>
                          <a:hlinkClick r:id="rId11"/>
                        </a:rPr>
                        <a:t>neal1958@gmail.com</a:t>
                      </a:r>
                      <a:endParaRPr lang="en-US" sz="1400" b="0" i="0" u="sng" strike="noStrike">
                        <a:solidFill>
                          <a:srgbClr val="0000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206-372-2320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Ralph Petragnani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a:solidFill>
                            <a:srgbClr val="0000FF"/>
                          </a:solidFill>
                          <a:effectLst/>
                          <a:latin typeface="Calibri"/>
                          <a:hlinkClick r:id="rId12"/>
                        </a:rPr>
                        <a:t>rpetragnani@belfortinstrument.com </a:t>
                      </a:r>
                      <a:endParaRPr lang="en-US" sz="1400" b="0" i="0" u="sng" strike="noStrike">
                        <a:solidFill>
                          <a:srgbClr val="0000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443-983-2726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Rex Alexander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a:solidFill>
                            <a:srgbClr val="000000"/>
                          </a:solidFill>
                          <a:effectLst/>
                          <a:latin typeface="Calibri"/>
                          <a:hlinkClick r:id="rId13"/>
                        </a:rPr>
                        <a:t>rex@heliexp.com</a:t>
                      </a:r>
                      <a:endParaRPr lang="en-US" sz="1400" b="0" i="0" u="sng"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260-494-0891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135">
                <a:tc>
                  <a:txBody>
                    <a:bodyPr/>
                    <a:lstStyle/>
                    <a:p>
                      <a:pPr algn="l" fontAlgn="ctr"/>
                      <a:r>
                        <a:rPr lang="en-US" sz="1400" b="0" i="0" u="none" strike="noStrike">
                          <a:solidFill>
                            <a:srgbClr val="000000"/>
                          </a:solidFill>
                          <a:effectLst/>
                          <a:latin typeface="Calibri"/>
                        </a:rPr>
                        <a:t>Thomas Judge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sng" strike="noStrike">
                          <a:solidFill>
                            <a:srgbClr val="000000"/>
                          </a:solidFill>
                          <a:effectLst/>
                          <a:latin typeface="Calibri"/>
                          <a:hlinkClick r:id="rId14"/>
                        </a:rPr>
                        <a:t>tjudge@ahs.emh.org </a:t>
                      </a:r>
                      <a:endParaRPr lang="en-US" sz="1400" b="0" i="0" u="sng" strike="noStrike">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207-973-6706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Slide Number Placeholder 6"/>
          <p:cNvSpPr>
            <a:spLocks noGrp="1"/>
          </p:cNvSpPr>
          <p:nvPr>
            <p:ph type="sldNum" sz="quarter" idx="12"/>
          </p:nvPr>
        </p:nvSpPr>
        <p:spPr/>
        <p:txBody>
          <a:bodyPr/>
          <a:lstStyle/>
          <a:p>
            <a:fld id="{BA2B506A-2681-490A-A747-9BFCB8852964}" type="slidenum">
              <a:rPr lang="en-US" smtClean="0"/>
              <a:t>70</a:t>
            </a:fld>
            <a:endParaRPr lang="en-US"/>
          </a:p>
        </p:txBody>
      </p:sp>
    </p:spTree>
    <p:extLst>
      <p:ext uri="{BB962C8B-B14F-4D97-AF65-F5344CB8AC3E}">
        <p14:creationId xmlns:p14="http://schemas.microsoft.com/office/powerpoint/2010/main" val="2925198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229600" cy="1143000"/>
          </a:xfrm>
        </p:spPr>
        <p:txBody>
          <a:bodyPr/>
          <a:lstStyle/>
          <a:p>
            <a:r>
              <a:rPr lang="en-US" sz="2800" dirty="0"/>
              <a:t>HEMS Part 135 compared to other Charter Part 135 &amp; </a:t>
            </a:r>
            <a:r>
              <a:rPr lang="en-US" sz="2800" dirty="0" smtClean="0"/>
              <a:t>121</a:t>
            </a:r>
            <a:endParaRPr lang="en-US" sz="2000" i="1" dirty="0"/>
          </a:p>
        </p:txBody>
      </p:sp>
      <p:sp>
        <p:nvSpPr>
          <p:cNvPr id="5" name="Content Placeholder 4"/>
          <p:cNvSpPr>
            <a:spLocks noGrp="1"/>
          </p:cNvSpPr>
          <p:nvPr>
            <p:ph idx="1"/>
          </p:nvPr>
        </p:nvSpPr>
        <p:spPr>
          <a:xfrm>
            <a:off x="457200" y="1752601"/>
            <a:ext cx="8229600" cy="4108295"/>
          </a:xfrm>
        </p:spPr>
        <p:txBody>
          <a:bodyPr>
            <a:normAutofit/>
          </a:bodyPr>
          <a:lstStyle/>
          <a:p>
            <a:r>
              <a:rPr lang="en-US" sz="2400" b="1" dirty="0">
                <a:solidFill>
                  <a:schemeClr val="accent1">
                    <a:lumMod val="75000"/>
                  </a:schemeClr>
                </a:solidFill>
              </a:rPr>
              <a:t>A</a:t>
            </a:r>
            <a:r>
              <a:rPr lang="en-US" sz="2400" b="1" dirty="0" smtClean="0">
                <a:solidFill>
                  <a:schemeClr val="accent1">
                    <a:lumMod val="75000"/>
                  </a:schemeClr>
                </a:solidFill>
              </a:rPr>
              <a:t>s a result of HEMS accidents, the NTSB made certain recommendations, one of which is the incorporation of-</a:t>
            </a:r>
          </a:p>
          <a:p>
            <a:pPr marL="0" indent="0" algn="ctr">
              <a:buNone/>
            </a:pPr>
            <a:r>
              <a:rPr lang="en-US" sz="2800" b="1" dirty="0" smtClean="0">
                <a:solidFill>
                  <a:schemeClr val="accent1">
                    <a:lumMod val="75000"/>
                  </a:schemeClr>
                </a:solidFill>
                <a:effectLst>
                  <a:outerShdw blurRad="38100" dist="38100" dir="2700000" algn="tl">
                    <a:srgbClr val="000000">
                      <a:alpha val="43137"/>
                    </a:srgbClr>
                  </a:outerShdw>
                </a:effectLst>
              </a:rPr>
              <a:t>Operational Control Centers</a:t>
            </a:r>
            <a:endParaRPr lang="en-US" sz="2800" b="1" dirty="0">
              <a:solidFill>
                <a:schemeClr val="accent1">
                  <a:lumMod val="75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8385"/>
          <a:stretch/>
        </p:blipFill>
        <p:spPr bwMode="auto">
          <a:xfrm>
            <a:off x="2057400" y="3124200"/>
            <a:ext cx="4953000" cy="2871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A2B506A-2681-490A-A747-9BFCB8852964}" type="slidenum">
              <a:rPr lang="en-US" smtClean="0"/>
              <a:t>8</a:t>
            </a:fld>
            <a:endParaRPr lang="en-US"/>
          </a:p>
        </p:txBody>
      </p:sp>
    </p:spTree>
    <p:extLst>
      <p:ext uri="{BB962C8B-B14F-4D97-AF65-F5344CB8AC3E}">
        <p14:creationId xmlns:p14="http://schemas.microsoft.com/office/powerpoint/2010/main" val="2321585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
            <a:ext cx="8229600" cy="1143000"/>
          </a:xfrm>
        </p:spPr>
        <p:txBody>
          <a:bodyPr/>
          <a:lstStyle/>
          <a:p>
            <a:r>
              <a:rPr lang="en-US" sz="2800" dirty="0"/>
              <a:t>HEMS Part 135 compared to other Charter Part 135 &amp; </a:t>
            </a:r>
            <a:r>
              <a:rPr lang="en-US" sz="2800" dirty="0" smtClean="0"/>
              <a:t>121</a:t>
            </a:r>
            <a:endParaRPr lang="en-US" sz="2000" i="1" dirty="0"/>
          </a:p>
        </p:txBody>
      </p:sp>
      <p:pic>
        <p:nvPicPr>
          <p:cNvPr id="4" name="Content Placeholder 3" descr="Outerlink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879708" y="1752600"/>
            <a:ext cx="7384584"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A2B506A-2681-490A-A747-9BFCB8852964}" type="slidenum">
              <a:rPr lang="en-US" smtClean="0"/>
              <a:t>9</a:t>
            </a:fld>
            <a:endParaRPr lang="en-US"/>
          </a:p>
        </p:txBody>
      </p:sp>
    </p:spTree>
    <p:extLst>
      <p:ext uri="{BB962C8B-B14F-4D97-AF65-F5344CB8AC3E}">
        <p14:creationId xmlns:p14="http://schemas.microsoft.com/office/powerpoint/2010/main" val="2321585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zures">
  <a:themeElements>
    <a:clrScheme name="">
      <a:dk1>
        <a:srgbClr val="000000"/>
      </a:dk1>
      <a:lt1>
        <a:srgbClr val="FFFFFF"/>
      </a:lt1>
      <a:dk2>
        <a:srgbClr val="114FFB"/>
      </a:dk2>
      <a:lt2>
        <a:srgbClr val="FFFFFF"/>
      </a:lt2>
      <a:accent1>
        <a:srgbClr val="CF0E30"/>
      </a:accent1>
      <a:accent2>
        <a:srgbClr val="D49FFF"/>
      </a:accent2>
      <a:accent3>
        <a:srgbClr val="AAB2FD"/>
      </a:accent3>
      <a:accent4>
        <a:srgbClr val="DADADA"/>
      </a:accent4>
      <a:accent5>
        <a:srgbClr val="E4AAAD"/>
      </a:accent5>
      <a:accent6>
        <a:srgbClr val="C090E7"/>
      </a:accent6>
      <a:hlink>
        <a:srgbClr val="7B00E4"/>
      </a:hlink>
      <a:folHlink>
        <a:srgbClr val="FAFD00"/>
      </a:folHlink>
    </a:clrScheme>
    <a:fontScheme name="azur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114FFB"/>
            </a:gs>
            <a:gs pos="50000">
              <a:srgbClr val="114FFB">
                <a:gamma/>
                <a:shade val="20000"/>
                <a:invGamma/>
              </a:srgbClr>
            </a:gs>
            <a:gs pos="100000">
              <a:srgbClr val="114FFB"/>
            </a:gs>
          </a:gsLst>
          <a:lin ang="5400000" scaled="1"/>
        </a:gra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3600" b="0" i="1" u="none" strike="noStrike" cap="none" normalizeH="0" baseline="0" smtClean="0">
            <a:ln>
              <a:noFill/>
            </a:ln>
            <a:solidFill>
              <a:srgbClr val="CECECE"/>
            </a:solidFill>
            <a:effectLst/>
            <a:latin typeface="Arial Narrow" pitchFamily="34" charset="0"/>
          </a:defRPr>
        </a:defPPr>
      </a:lstStyle>
    </a:spDef>
    <a:lnDef>
      <a:spPr bwMode="auto">
        <a:xfrm>
          <a:off x="0" y="0"/>
          <a:ext cx="1" cy="1"/>
        </a:xfrm>
        <a:custGeom>
          <a:avLst/>
          <a:gdLst/>
          <a:ahLst/>
          <a:cxnLst/>
          <a:rect l="0" t="0" r="0" b="0"/>
          <a:pathLst/>
        </a:custGeom>
        <a:gradFill rotWithShape="0">
          <a:gsLst>
            <a:gs pos="0">
              <a:srgbClr val="114FFB"/>
            </a:gs>
            <a:gs pos="50000">
              <a:srgbClr val="114FFB">
                <a:gamma/>
                <a:shade val="20000"/>
                <a:invGamma/>
              </a:srgbClr>
            </a:gs>
            <a:gs pos="100000">
              <a:srgbClr val="114FFB"/>
            </a:gs>
          </a:gsLst>
          <a:lin ang="5400000" scaled="1"/>
        </a:gra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3600" b="0" i="1" u="none" strike="noStrike" cap="none" normalizeH="0" baseline="0" smtClean="0">
            <a:ln>
              <a:noFill/>
            </a:ln>
            <a:solidFill>
              <a:srgbClr val="CECECE"/>
            </a:solidFill>
            <a:effectLst/>
            <a:latin typeface="Arial Narrow" pitchFamily="34" charset="0"/>
          </a:defRPr>
        </a:defPPr>
      </a:lstStyle>
    </a:lnDef>
  </a:objectDefaults>
  <a:extraClrSchemeLst>
    <a:extraClrScheme>
      <a:clrScheme name="azur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zures">
  <a:themeElements>
    <a:clrScheme name="">
      <a:dk1>
        <a:srgbClr val="000000"/>
      </a:dk1>
      <a:lt1>
        <a:srgbClr val="FFFFFF"/>
      </a:lt1>
      <a:dk2>
        <a:srgbClr val="114FFB"/>
      </a:dk2>
      <a:lt2>
        <a:srgbClr val="FFFFFF"/>
      </a:lt2>
      <a:accent1>
        <a:srgbClr val="CF0E30"/>
      </a:accent1>
      <a:accent2>
        <a:srgbClr val="D49FFF"/>
      </a:accent2>
      <a:accent3>
        <a:srgbClr val="AAB2FD"/>
      </a:accent3>
      <a:accent4>
        <a:srgbClr val="DADADA"/>
      </a:accent4>
      <a:accent5>
        <a:srgbClr val="E4AAAD"/>
      </a:accent5>
      <a:accent6>
        <a:srgbClr val="C090E7"/>
      </a:accent6>
      <a:hlink>
        <a:srgbClr val="7B00E4"/>
      </a:hlink>
      <a:folHlink>
        <a:srgbClr val="FAFD00"/>
      </a:folHlink>
    </a:clrScheme>
    <a:fontScheme name="azures">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114FFB"/>
            </a:gs>
            <a:gs pos="50000">
              <a:srgbClr val="114FFB">
                <a:gamma/>
                <a:shade val="20000"/>
                <a:invGamma/>
              </a:srgbClr>
            </a:gs>
            <a:gs pos="100000">
              <a:srgbClr val="114FFB"/>
            </a:gs>
          </a:gsLst>
          <a:lin ang="5400000" scaled="1"/>
        </a:gra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3600" b="0" i="1" u="none" strike="noStrike" cap="none" normalizeH="0" baseline="0" smtClean="0">
            <a:ln>
              <a:noFill/>
            </a:ln>
            <a:solidFill>
              <a:srgbClr val="CECECE"/>
            </a:solidFill>
            <a:effectLst/>
            <a:latin typeface="Arial Narrow" pitchFamily="34" charset="0"/>
          </a:defRPr>
        </a:defPPr>
      </a:lstStyle>
    </a:spDef>
    <a:lnDef>
      <a:spPr bwMode="auto">
        <a:xfrm>
          <a:off x="0" y="0"/>
          <a:ext cx="1" cy="1"/>
        </a:xfrm>
        <a:custGeom>
          <a:avLst/>
          <a:gdLst/>
          <a:ahLst/>
          <a:cxnLst/>
          <a:rect l="0" t="0" r="0" b="0"/>
          <a:pathLst/>
        </a:custGeom>
        <a:gradFill rotWithShape="0">
          <a:gsLst>
            <a:gs pos="0">
              <a:srgbClr val="114FFB"/>
            </a:gs>
            <a:gs pos="50000">
              <a:srgbClr val="114FFB">
                <a:gamma/>
                <a:shade val="20000"/>
                <a:invGamma/>
              </a:srgbClr>
            </a:gs>
            <a:gs pos="100000">
              <a:srgbClr val="114FFB"/>
            </a:gs>
          </a:gsLst>
          <a:lin ang="5400000" scaled="1"/>
        </a:gradFill>
        <a:ln>
          <a:noFill/>
        </a:ln>
        <a:effectLst/>
        <a:extLs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3600" b="0" i="1" u="none" strike="noStrike" cap="none" normalizeH="0" baseline="0" smtClean="0">
            <a:ln>
              <a:noFill/>
            </a:ln>
            <a:solidFill>
              <a:srgbClr val="CECECE"/>
            </a:solidFill>
            <a:effectLst/>
            <a:latin typeface="Arial Narrow" pitchFamily="34" charset="0"/>
          </a:defRPr>
        </a:defPPr>
      </a:lstStyle>
    </a:lnDef>
  </a:objectDefaults>
  <a:extraClrSchemeLst>
    <a:extraClrScheme>
      <a:clrScheme name="azur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zur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zur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zur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zur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zur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zur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TotalTime>
  <Words>3602</Words>
  <Application>Microsoft Office PowerPoint</Application>
  <PresentationFormat>On-screen Show (4:3)</PresentationFormat>
  <Paragraphs>617</Paragraphs>
  <Slides>70</Slides>
  <Notes>18</Notes>
  <HiddenSlides>0</HiddenSlides>
  <MMClips>0</MMClips>
  <ScaleCrop>false</ScaleCrop>
  <HeadingPairs>
    <vt:vector size="4" baseType="variant">
      <vt:variant>
        <vt:lpstr>Theme</vt:lpstr>
      </vt:variant>
      <vt:variant>
        <vt:i4>4</vt:i4>
      </vt:variant>
      <vt:variant>
        <vt:lpstr>Slide Titles</vt:lpstr>
      </vt:variant>
      <vt:variant>
        <vt:i4>70</vt:i4>
      </vt:variant>
    </vt:vector>
  </HeadingPairs>
  <TitlesOfParts>
    <vt:vector size="74" baseType="lpstr">
      <vt:lpstr>Office Theme</vt:lpstr>
      <vt:lpstr>azures</vt:lpstr>
      <vt:lpstr>18_Default Design</vt:lpstr>
      <vt:lpstr>1_azures</vt:lpstr>
      <vt:lpstr>HEMS  Weather Summit 2013</vt:lpstr>
      <vt:lpstr>Presentations</vt:lpstr>
      <vt:lpstr>HEMS Part 135 compared to other Charter Part 135 &amp; 121   Rex Alexander  </vt:lpstr>
      <vt:lpstr>HEMS Part 135 compared to other Charter Part 135 &amp; 121</vt:lpstr>
      <vt:lpstr>HEMS Part 135 compared to other Charter Part 135 &amp; 121</vt:lpstr>
      <vt:lpstr>HEMS Part 135 compared to other Charter Part 135 &amp; 121</vt:lpstr>
      <vt:lpstr>HEMS Part 135 compared to other Charter Part 135 &amp; 121</vt:lpstr>
      <vt:lpstr>HEMS Part 135 compared to other Charter Part 135 &amp; 121</vt:lpstr>
      <vt:lpstr>HEMS Part 135 compared to other Charter Part 135 &amp; 121</vt:lpstr>
      <vt:lpstr>HEMS Part 135 compared to other Charter Part 135 &amp; 121</vt:lpstr>
      <vt:lpstr>HEMS Weather Accident Statistics    Tom Judge </vt:lpstr>
      <vt:lpstr>When and Why?    1998-2010</vt:lpstr>
      <vt:lpstr>Recent Fatal HEMS Accidents</vt:lpstr>
      <vt:lpstr>When and Why?     1998-2013</vt:lpstr>
      <vt:lpstr>When and Why?     1998-2013</vt:lpstr>
      <vt:lpstr>HEMS Weather Tool  A Historical Perspective   Eric Lugger</vt:lpstr>
      <vt:lpstr>HEMS Weather Tool Historical Perspective</vt:lpstr>
      <vt:lpstr>HEMS Weather Tool Historical Perspective</vt:lpstr>
      <vt:lpstr>HEMS Weather Tool Historical Perspective</vt:lpstr>
      <vt:lpstr>HEMS Regulatory Requirements for Weather   Ed Stockhausen / Gerry Pagano</vt:lpstr>
      <vt:lpstr>General Requirements </vt:lpstr>
      <vt:lpstr>Sources  of Weather reporting facilities, reports, &amp; forecasts</vt:lpstr>
      <vt:lpstr>Sources  of Weather reporting facilities, reports, &amp; forecasts                    (cont)</vt:lpstr>
      <vt:lpstr>Reports &amp; Forecasts of Adverse Weather Phenomena</vt:lpstr>
      <vt:lpstr>Specific Regulatory Requirements Part 135</vt:lpstr>
      <vt:lpstr>Specific Regulatory Requirements Part 135 (Cont.)</vt:lpstr>
      <vt:lpstr>Specific Regulatory Requirements Part 135 (Cont.)</vt:lpstr>
      <vt:lpstr>Regulatory Intent </vt:lpstr>
      <vt:lpstr>Other Regulatory Requirements FAR Part 119.5</vt:lpstr>
      <vt:lpstr>A010 Aeronautical Weather Data</vt:lpstr>
      <vt:lpstr>A021 Weather Requirements</vt:lpstr>
      <vt:lpstr>A021 - VFR Weather Minimums Class G Airspace – Table 1</vt:lpstr>
      <vt:lpstr>A021 Weather Requirements (Cont.)</vt:lpstr>
      <vt:lpstr>Pending Regulations</vt:lpstr>
      <vt:lpstr>Weather Regulations, Advisory Circulars, LOA’s, MOU’s   Tom Judge</vt:lpstr>
      <vt:lpstr>Weather Regulations, Advisory Circulars, LOA’s, MOU’s</vt:lpstr>
      <vt:lpstr>Weather Regulations, Advisory Circulars, LOA’s, MOU’s</vt:lpstr>
      <vt:lpstr>Weather Regulations, Advisory Circulars, LOA’s, MOU’s</vt:lpstr>
      <vt:lpstr>Weather Regulations, Advisory Circulars, LOA’s, MOU’s</vt:lpstr>
      <vt:lpstr>Weather Regulations, Advisory Circulars, LOA’s, MOU’s</vt:lpstr>
      <vt:lpstr>Weather Regulations, Advisory Circulars, LOA’s, MOU’s</vt:lpstr>
      <vt:lpstr>PowerPoint Presentation</vt:lpstr>
      <vt:lpstr>PowerPoint Presentation</vt:lpstr>
      <vt:lpstr>Economic Impact of the HEMS Weather Tool   Chris Eastlee</vt:lpstr>
      <vt:lpstr>Economic Impact of the HEMS  Weather Tool</vt:lpstr>
      <vt:lpstr>Economic Impact of the HEMS  Weather Tool</vt:lpstr>
      <vt:lpstr>Economic Impact of the HEMS  Weather Tool</vt:lpstr>
      <vt:lpstr>Economic Impact of the HEMS  Weather Tool</vt:lpstr>
      <vt:lpstr>Economic Impact of the HEMS  Weather Tool</vt:lpstr>
      <vt:lpstr>Economic Impact of the HEMS  Weather Tool</vt:lpstr>
      <vt:lpstr>HEMS Weather Tool for other Aviation Operations   J Heffernan</vt:lpstr>
      <vt:lpstr>HEMS Weather Tool for other  Aviation Operations</vt:lpstr>
      <vt:lpstr>HEMS Weather Tool for other  Aviation Operations</vt:lpstr>
      <vt:lpstr>HEMS Weather Tool for other  Aviation Operations</vt:lpstr>
      <vt:lpstr>HEMS Weather Tool for other  Aviation Operations</vt:lpstr>
      <vt:lpstr>HEMS Weather Tool for other  Aviation Operations</vt:lpstr>
      <vt:lpstr>HEMS Weather Tool Input Data    Rex Alexander</vt:lpstr>
      <vt:lpstr>HEMS Weather Tool Input Data</vt:lpstr>
      <vt:lpstr>HEMS Weather Tool Input Data</vt:lpstr>
      <vt:lpstr>HEMS Weather Tool Input Data</vt:lpstr>
      <vt:lpstr>HEMS Weather Tool Input Data</vt:lpstr>
      <vt:lpstr>HEMS Weather Tool Input Data</vt:lpstr>
      <vt:lpstr>HEMS Weather Tool Input Data</vt:lpstr>
      <vt:lpstr>HEMS Weather Tool Input Data</vt:lpstr>
      <vt:lpstr>HEMS Accidents 1983-2013</vt:lpstr>
      <vt:lpstr>HEMS Wx Accidents 1983-2013</vt:lpstr>
      <vt:lpstr>CONCLUSION</vt:lpstr>
      <vt:lpstr>RECOMMENDATIONS</vt:lpstr>
      <vt:lpstr>QUESTIONS</vt:lpstr>
      <vt:lpstr>HEMS Industry Representatives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RJAlexander</dc:creator>
  <cp:lastModifiedBy>Rhonda Moore</cp:lastModifiedBy>
  <cp:revision>71</cp:revision>
  <dcterms:created xsi:type="dcterms:W3CDTF">2013-11-29T17:15:14Z</dcterms:created>
  <dcterms:modified xsi:type="dcterms:W3CDTF">2014-01-17T15:19:24Z</dcterms:modified>
</cp:coreProperties>
</file>