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73" r:id="rId2"/>
    <p:sldId id="277" r:id="rId3"/>
    <p:sldId id="280" r:id="rId4"/>
    <p:sldId id="278" r:id="rId5"/>
    <p:sldId id="279" r:id="rId6"/>
    <p:sldId id="290" r:id="rId7"/>
    <p:sldId id="291" r:id="rId8"/>
    <p:sldId id="282" r:id="rId9"/>
    <p:sldId id="283" r:id="rId10"/>
    <p:sldId id="284" r:id="rId11"/>
    <p:sldId id="292" r:id="rId12"/>
    <p:sldId id="285" r:id="rId13"/>
    <p:sldId id="287" r:id="rId14"/>
    <p:sldId id="289" r:id="rId15"/>
    <p:sldId id="293" r:id="rId16"/>
    <p:sldId id="294" r:id="rId17"/>
    <p:sldId id="295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69696"/>
    <a:srgbClr val="FF0000"/>
    <a:srgbClr val="FFCC00"/>
    <a:srgbClr val="DDDDDD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45735" autoAdjust="0"/>
    <p:restoredTop sz="86492" autoAdjust="0"/>
  </p:normalViewPr>
  <p:slideViewPr>
    <p:cSldViewPr snapToGrid="0">
      <p:cViewPr varScale="1">
        <p:scale>
          <a:sx n="48" d="100"/>
          <a:sy n="48" d="100"/>
        </p:scale>
        <p:origin x="-331" y="-62"/>
      </p:cViewPr>
      <p:guideLst>
        <p:guide orient="horz" pos="545"/>
        <p:guide pos="33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6BA7CA7-69EF-493E-80F2-AA2089C32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1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7EB118E-113E-4D78-8F8A-6AC7352D1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47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7FB27A-CC68-4968-B687-2B80D1A7FC48}" type="slidenum">
              <a:rPr lang="en-US" sz="1200" smtClean="0">
                <a:latin typeface="Times New Roman" pitchFamily="18" charset="0"/>
              </a:rPr>
              <a:pPr eaLnBrk="1" hangingPunct="1"/>
              <a:t>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F6D11A-5326-4604-94E4-1D990972177B}" type="slidenum">
              <a:rPr lang="en-US" sz="1200" smtClean="0">
                <a:latin typeface="Times New Roman" pitchFamily="18" charset="0"/>
              </a:rPr>
              <a:pPr eaLnBrk="1" hangingPunct="1"/>
              <a:t>13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01E167-A010-489A-A62C-2742F67AC99B}" type="slidenum">
              <a:rPr lang="en-US" sz="1200" smtClean="0">
                <a:latin typeface="Times New Roman" pitchFamily="18" charset="0"/>
              </a:rPr>
              <a:pPr eaLnBrk="1" hangingPunct="1"/>
              <a:t>14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B8E553-A7F3-4F47-938E-D8B5E7A67C0E}" type="slidenum">
              <a:rPr lang="en-US" sz="1200" smtClean="0">
                <a:latin typeface="Times New Roman" pitchFamily="18" charset="0"/>
              </a:rPr>
              <a:pPr eaLnBrk="1" hangingPunct="1"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791DE1-13CD-4C8C-B2DE-56C64A558C13}" type="slidenum">
              <a:rPr lang="en-US" sz="1200" smtClean="0">
                <a:latin typeface="Times New Roman" pitchFamily="18" charset="0"/>
              </a:rPr>
              <a:pPr eaLnBrk="1" hangingPunct="1"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95ACAE-CF77-4B57-8249-21C781D740F0}" type="slidenum">
              <a:rPr lang="en-US" sz="1200" smtClean="0">
                <a:latin typeface="Times New Roman" pitchFamily="18" charset="0"/>
              </a:rPr>
              <a:pPr eaLnBrk="1" hangingPunct="1"/>
              <a:t>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5F1487-630E-4347-8C64-CFBA7A9218EF}" type="slidenum">
              <a:rPr lang="en-US" sz="1200" smtClean="0">
                <a:latin typeface="Times New Roman" pitchFamily="18" charset="0"/>
              </a:rPr>
              <a:pPr eaLnBrk="1" hangingPunct="1"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05D74C-21BA-46BD-B365-53385EB45CF5}" type="slidenum">
              <a:rPr lang="en-US" sz="1200" smtClean="0">
                <a:latin typeface="Times New Roman" pitchFamily="18" charset="0"/>
              </a:rPr>
              <a:pPr eaLnBrk="1" hangingPunct="1"/>
              <a:t>8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A00786-8674-4F6B-A9CE-AA288D2EC48A}" type="slidenum">
              <a:rPr lang="en-US" sz="1200" smtClean="0">
                <a:latin typeface="Times New Roman" pitchFamily="18" charset="0"/>
              </a:rPr>
              <a:pPr eaLnBrk="1" hangingPunct="1"/>
              <a:t>9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FC3699-A8D8-4219-AC67-832198B4145C}" type="slidenum">
              <a:rPr lang="en-US" sz="1200" smtClean="0">
                <a:latin typeface="Times New Roman" pitchFamily="18" charset="0"/>
              </a:rPr>
              <a:pPr eaLnBrk="1" hangingPunct="1"/>
              <a:t>10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B19C96-9E51-4844-9DF1-717B4D082F08}" type="slidenum">
              <a:rPr lang="en-US" sz="1200" smtClean="0">
                <a:latin typeface="Times New Roman" pitchFamily="18" charset="0"/>
              </a:rPr>
              <a:pPr eaLnBrk="1" hangingPunct="1"/>
              <a:t>12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6" descr="C:\Inetpub\EmployeeSite\employees_noSS\worktools\branding_guidelines\powerpoint\media\title_imagery_no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2"/>
          <p:cNvSpPr txBox="1">
            <a:spLocks noChangeArrowheads="1"/>
          </p:cNvSpPr>
          <p:nvPr userDrawn="1"/>
        </p:nvSpPr>
        <p:spPr bwMode="auto">
          <a:xfrm>
            <a:off x="427038" y="4497388"/>
            <a:ext cx="4822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</a:rPr>
              <a:t>Presented to:</a:t>
            </a:r>
          </a:p>
          <a:p>
            <a:pPr eaLnBrk="1" hangingPunct="1"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</a:rPr>
              <a:t>By:</a:t>
            </a:r>
          </a:p>
          <a:p>
            <a:pPr eaLnBrk="1" hangingPunct="1">
              <a:buFontTx/>
              <a:buNone/>
              <a:defRPr/>
            </a:pPr>
            <a:r>
              <a:rPr lang="en-US" sz="1600" smtClean="0">
                <a:solidFill>
                  <a:schemeClr val="bg1"/>
                </a:solidFill>
              </a:rPr>
              <a:t>Date:</a:t>
            </a:r>
          </a:p>
        </p:txBody>
      </p:sp>
      <p:grpSp>
        <p:nvGrpSpPr>
          <p:cNvPr id="6" name="Group 48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sp>
          <p:nvSpPr>
            <p:cNvPr id="7" name="Text Box 4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smtClean="0">
                  <a:solidFill>
                    <a:schemeClr val="bg1"/>
                  </a:solidFill>
                </a:rPr>
                <a:t>Federal Aviation</a:t>
              </a:r>
            </a:p>
            <a:p>
              <a:pPr eaLnBrk="1" hangingPunct="1">
                <a:lnSpc>
                  <a:spcPct val="85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1800" b="1" smtClean="0">
                  <a:solidFill>
                    <a:schemeClr val="bg1"/>
                  </a:solidFill>
                </a:rPr>
                <a:t>Administration</a:t>
              </a:r>
            </a:p>
          </p:txBody>
        </p:sp>
        <p:pic>
          <p:nvPicPr>
            <p:cNvPr id="8" name="Picture 47" descr="NEW FAA LOGO"/>
            <p:cNvPicPr>
              <a:picLocks noChangeAspect="1" noChangeArrowheads="1"/>
            </p:cNvPicPr>
            <p:nvPr userDrawn="1"/>
          </p:nvPicPr>
          <p:blipFill>
            <a:blip r:embed="rId3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969696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139971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4813" y="373063"/>
            <a:ext cx="2117725" cy="5526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373063"/>
            <a:ext cx="6202363" cy="5526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2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0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794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9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0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8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19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2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73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/>
        </p:nvSpPr>
        <p:spPr bwMode="auto">
          <a:xfrm>
            <a:off x="0" y="0"/>
            <a:ext cx="9144000" cy="6851650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Text Box 25"/>
          <p:cNvSpPr txBox="1">
            <a:spLocks noChangeArrowheads="1"/>
          </p:cNvSpPr>
          <p:nvPr userDrawn="1"/>
        </p:nvSpPr>
        <p:spPr bwMode="auto">
          <a:xfrm>
            <a:off x="6386513" y="6265863"/>
            <a:ext cx="1370012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 b="1" smtClean="0">
                <a:solidFill>
                  <a:schemeClr val="bg1"/>
                </a:solidFill>
              </a:rPr>
              <a:t>Federal Aviation</a:t>
            </a:r>
          </a:p>
          <a:p>
            <a:pPr eaLnBrk="1" hangingPunct="1">
              <a:lnSpc>
                <a:spcPct val="85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 b="1" smtClean="0">
                <a:solidFill>
                  <a:schemeClr val="bg1"/>
                </a:solidFill>
              </a:rPr>
              <a:t>Administration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373063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0"/>
              </a:spcBef>
              <a:buFontTx/>
              <a:buNone/>
            </a:pPr>
            <a:fld id="{CB743392-55E7-4F22-94FF-E1C8FC69A589}" type="slidenum">
              <a:rPr lang="en-US" sz="1200" b="1">
                <a:solidFill>
                  <a:schemeClr val="bg1"/>
                </a:solidFill>
              </a:rPr>
              <a:pPr algn="r">
                <a:spcBef>
                  <a:spcPct val="0"/>
                </a:spcBef>
                <a:buFontTx/>
                <a:buNone/>
              </a:pPr>
              <a:t>‹#›</a:t>
            </a:fld>
            <a:endParaRPr lang="en-US" sz="1200" b="1">
              <a:solidFill>
                <a:schemeClr val="bg1"/>
              </a:solidFill>
            </a:endParaRPr>
          </a:p>
        </p:txBody>
      </p:sp>
      <p:sp>
        <p:nvSpPr>
          <p:cNvPr id="1031" name="Line 19"/>
          <p:cNvSpPr>
            <a:spLocks noChangeShapeType="1"/>
          </p:cNvSpPr>
          <p:nvPr userDrawn="1"/>
        </p:nvSpPr>
        <p:spPr bwMode="auto">
          <a:xfrm>
            <a:off x="0" y="6037263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2" name="Text Box 29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b="1" dirty="0" smtClean="0">
                <a:solidFill>
                  <a:srgbClr val="C0C0C0"/>
                </a:solidFill>
              </a:rPr>
              <a:t>HEMS TOOL	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sp>
        <p:nvSpPr>
          <p:cNvPr id="1033" name="Text Box 30"/>
          <p:cNvSpPr txBox="1">
            <a:spLocks noChangeArrowheads="1"/>
          </p:cNvSpPr>
          <p:nvPr userDrawn="1"/>
        </p:nvSpPr>
        <p:spPr bwMode="auto">
          <a:xfrm>
            <a:off x="411163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sz="1200" dirty="0" smtClean="0">
                <a:solidFill>
                  <a:srgbClr val="C0C0C0"/>
                </a:solidFill>
              </a:rPr>
              <a:t>DECEMBER, 2013</a:t>
            </a:r>
            <a:endParaRPr lang="en-US" sz="1200" dirty="0" smtClean="0">
              <a:solidFill>
                <a:srgbClr val="C0C0C0"/>
              </a:solidFill>
            </a:endParaRPr>
          </a:p>
        </p:txBody>
      </p:sp>
      <p:pic>
        <p:nvPicPr>
          <p:cNvPr id="1034" name="Picture 32" descr="NEW FAA LOGO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DF1F06"/>
              </a:clrFrom>
              <a:clrTo>
                <a:srgbClr val="DF1F0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33" t="3734" r="14973" b="4564"/>
          <a:stretch>
            <a:fillRect/>
          </a:stretch>
        </p:blipFill>
        <p:spPr bwMode="auto">
          <a:xfrm>
            <a:off x="5708650" y="6124575"/>
            <a:ext cx="6604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460375" y="763588"/>
            <a:ext cx="4983163" cy="706437"/>
          </a:xfrm>
        </p:spPr>
        <p:txBody>
          <a:bodyPr/>
          <a:lstStyle/>
          <a:p>
            <a:pPr eaLnBrk="1" hangingPunct="1"/>
            <a:r>
              <a:rPr lang="en-US" sz="3600" dirty="0" smtClean="0"/>
              <a:t>HEMS OPERATIONS</a:t>
            </a:r>
          </a:p>
        </p:txBody>
      </p:sp>
      <p:sp>
        <p:nvSpPr>
          <p:cNvPr id="3075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HEMS Authorizations, Authorized WX Sources, &amp; Associated OPSPECS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6" name="Text Box 17"/>
          <p:cNvSpPr txBox="1">
            <a:spLocks noChangeArrowheads="1"/>
          </p:cNvSpPr>
          <p:nvPr/>
        </p:nvSpPr>
        <p:spPr bwMode="auto">
          <a:xfrm>
            <a:off x="1746250" y="4497388"/>
            <a:ext cx="3444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>
                <a:solidFill>
                  <a:schemeClr val="bg1"/>
                </a:solidFill>
              </a:rPr>
              <a:t>HEMS WEATHER SUMMIT</a:t>
            </a:r>
          </a:p>
        </p:txBody>
      </p:sp>
      <p:sp>
        <p:nvSpPr>
          <p:cNvPr id="3077" name="Text Box 18"/>
          <p:cNvSpPr txBox="1">
            <a:spLocks noChangeArrowheads="1"/>
          </p:cNvSpPr>
          <p:nvPr/>
        </p:nvSpPr>
        <p:spPr bwMode="auto">
          <a:xfrm>
            <a:off x="842963" y="4859338"/>
            <a:ext cx="4387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 dirty="0">
                <a:solidFill>
                  <a:schemeClr val="bg1"/>
                </a:solidFill>
              </a:rPr>
              <a:t>Andy Pierce, </a:t>
            </a:r>
            <a:r>
              <a:rPr lang="en-US" sz="1600" dirty="0" smtClean="0">
                <a:solidFill>
                  <a:schemeClr val="bg1"/>
                </a:solidFill>
              </a:rPr>
              <a:t>AFS-250 Policy Branch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078" name="Text Box 19"/>
          <p:cNvSpPr txBox="1">
            <a:spLocks noChangeArrowheads="1"/>
          </p:cNvSpPr>
          <p:nvPr/>
        </p:nvSpPr>
        <p:spPr bwMode="auto">
          <a:xfrm>
            <a:off x="981075" y="5219700"/>
            <a:ext cx="4198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1600">
                <a:solidFill>
                  <a:schemeClr val="bg1"/>
                </a:solidFill>
              </a:rPr>
              <a:t>December,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H113  IFR IN CLASS G AIRSPACE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CLASS G OPS AUTHORIZED PROVIDING-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1) Airport is served by IAP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2) Airport has approved WX Reporting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3) Airport provides traffic advisories and status of facilities and services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FFFF00"/>
                </a:solidFill>
              </a:rPr>
              <a:t>4) Facilities and services for SAFE IFR Operations are available</a:t>
            </a:r>
          </a:p>
          <a:p>
            <a:pPr marL="457200" lvl="1" indent="0">
              <a:buFontTx/>
              <a:buNone/>
              <a:defRPr/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CLASS G OPS at an alternate is authorized if 1) – 4)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above are 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HAI Consortium Exemption-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Where weather observation is not available (</a:t>
            </a:r>
            <a:r>
              <a:rPr lang="en-US" b="1" dirty="0" err="1" smtClean="0">
                <a:solidFill>
                  <a:srgbClr val="FFFF00"/>
                </a:solidFill>
              </a:rPr>
              <a:t>eg</a:t>
            </a:r>
            <a:r>
              <a:rPr lang="en-US" b="1" dirty="0" smtClean="0">
                <a:solidFill>
                  <a:srgbClr val="FFFF00"/>
                </a:solidFill>
              </a:rPr>
              <a:t>: Hospital)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Allows qualified PIC or representative to observe weather prior to IFR departure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Determine that weather is VFR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 135.213(b) &amp; NWS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Allows application of weather observation taken remote from landing site providing: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NWS Regional Aviation Meteorologist concurs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NWS POLICY </a:t>
            </a:r>
            <a:r>
              <a:rPr lang="en-US" dirty="0" smtClean="0">
                <a:solidFill>
                  <a:srgbClr val="FFFF00"/>
                </a:solidFill>
              </a:rPr>
              <a:t>10-1301</a:t>
            </a:r>
            <a:r>
              <a:rPr lang="en-US" baseline="0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supports </a:t>
            </a:r>
            <a:r>
              <a:rPr lang="en-US" dirty="0" smtClean="0">
                <a:solidFill>
                  <a:srgbClr val="FFFF00"/>
                </a:solidFill>
              </a:rPr>
              <a:t>this analysis and disposition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NWS may non-concur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NON-CONCUR cannot be over-ridden</a:t>
            </a: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NWS CONCURS- Confirmation Letter from NWS to FAA &amp; listed in </a:t>
            </a:r>
            <a:r>
              <a:rPr lang="en-US" dirty="0" err="1" smtClean="0">
                <a:solidFill>
                  <a:srgbClr val="FFFF00"/>
                </a:solidFill>
              </a:rPr>
              <a:t>OpSpec</a:t>
            </a:r>
            <a:r>
              <a:rPr lang="en-US" dirty="0" smtClean="0">
                <a:solidFill>
                  <a:srgbClr val="FFFF00"/>
                </a:solidFill>
              </a:rPr>
              <a:t> A010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 135.213(b) &amp; NWS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ISSUES (PREVIOUSLY</a:t>
            </a:r>
            <a:r>
              <a:rPr lang="en-US" baseline="0" dirty="0" smtClean="0">
                <a:solidFill>
                  <a:srgbClr val="FFFF00"/>
                </a:solidFill>
              </a:rPr>
              <a:t> RARELY USED PROCESS)</a:t>
            </a:r>
            <a:endParaRPr lang="en-US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8900.1 GUIDANCE inadequate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NWS Regional Meteorologist is a rotational position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No single access point </a:t>
            </a:r>
            <a:r>
              <a:rPr lang="en-US" b="1" dirty="0" smtClean="0">
                <a:solidFill>
                  <a:srgbClr val="FFFF00"/>
                </a:solidFill>
              </a:rPr>
              <a:t>is available </a:t>
            </a:r>
            <a:r>
              <a:rPr lang="en-US" b="1" dirty="0" smtClean="0">
                <a:solidFill>
                  <a:srgbClr val="FFFF00"/>
                </a:solidFill>
              </a:rPr>
              <a:t>at this time</a:t>
            </a: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MOA or MOU may be advisable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 135.213(b) &amp; NWS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PROPOSED GO FORWARD PLAN</a:t>
            </a:r>
          </a:p>
          <a:p>
            <a:pPr lvl="1" eaLnBrk="1" hangingPunct="1"/>
            <a:r>
              <a:rPr lang="en-US" sz="2400" b="1" dirty="0" smtClean="0">
                <a:solidFill>
                  <a:srgbClr val="FFFF00"/>
                </a:solidFill>
              </a:rPr>
              <a:t>FAA-</a:t>
            </a:r>
          </a:p>
          <a:p>
            <a:pPr lvl="2" eaLnBrk="1" hangingPunct="1"/>
            <a:r>
              <a:rPr lang="en-US" b="1" dirty="0" smtClean="0">
                <a:solidFill>
                  <a:srgbClr val="FFFF00"/>
                </a:solidFill>
              </a:rPr>
              <a:t>Proposed- </a:t>
            </a:r>
            <a:r>
              <a:rPr lang="en-US" b="1" dirty="0" smtClean="0">
                <a:solidFill>
                  <a:srgbClr val="FFFF00"/>
                </a:solidFill>
              </a:rPr>
              <a:t>8900.1 guidance </a:t>
            </a:r>
            <a:r>
              <a:rPr lang="en-US" b="1" dirty="0" smtClean="0">
                <a:solidFill>
                  <a:srgbClr val="FFFF00"/>
                </a:solidFill>
              </a:rPr>
              <a:t>revision (in works)</a:t>
            </a:r>
            <a:endParaRPr lang="en-US" b="1" dirty="0" smtClean="0">
              <a:solidFill>
                <a:srgbClr val="FFFF00"/>
              </a:solidFill>
            </a:endParaRPr>
          </a:p>
          <a:p>
            <a:pPr lvl="2" eaLnBrk="1" hangingPunct="1"/>
            <a:r>
              <a:rPr lang="en-US" b="1" dirty="0" smtClean="0">
                <a:solidFill>
                  <a:srgbClr val="FFFF00"/>
                </a:solidFill>
              </a:rPr>
              <a:t>Proposed- standard Inter-Agency Request Template </a:t>
            </a:r>
            <a:endParaRPr lang="en-US" b="1" dirty="0" smtClean="0">
              <a:solidFill>
                <a:srgbClr val="FFFF00"/>
              </a:solidFill>
            </a:endParaRPr>
          </a:p>
          <a:p>
            <a:pPr lvl="2" eaLnBrk="1" hangingPunct="1"/>
            <a:r>
              <a:rPr lang="en-US" b="1" dirty="0" smtClean="0">
                <a:solidFill>
                  <a:srgbClr val="FFFF00"/>
                </a:solidFill>
              </a:rPr>
              <a:t>Invite collaborative development of a </a:t>
            </a:r>
            <a:r>
              <a:rPr lang="en-US" b="1" dirty="0" smtClean="0">
                <a:solidFill>
                  <a:srgbClr val="FFFF00"/>
                </a:solidFill>
              </a:rPr>
              <a:t>mutually agreeable </a:t>
            </a:r>
            <a:r>
              <a:rPr lang="en-US" b="1" dirty="0" smtClean="0">
                <a:solidFill>
                  <a:srgbClr val="FFFF00"/>
                </a:solidFill>
              </a:rPr>
              <a:t>linkage</a:t>
            </a:r>
            <a:endParaRPr lang="en-US" b="1" dirty="0" smtClean="0">
              <a:solidFill>
                <a:srgbClr val="FFFF00"/>
              </a:solidFill>
            </a:endParaRPr>
          </a:p>
          <a:p>
            <a:pPr lvl="1" eaLnBrk="1" hangingPunct="1"/>
            <a:r>
              <a:rPr lang="en-US" b="1" dirty="0" smtClean="0">
                <a:solidFill>
                  <a:srgbClr val="FFFF00"/>
                </a:solidFill>
              </a:rPr>
              <a:t>NWS-</a:t>
            </a:r>
          </a:p>
          <a:p>
            <a:pPr lvl="2" eaLnBrk="1" hangingPunct="1"/>
            <a:r>
              <a:rPr lang="en-US" b="1" dirty="0" smtClean="0">
                <a:solidFill>
                  <a:srgbClr val="FFFF00"/>
                </a:solidFill>
              </a:rPr>
              <a:t>Review and consider FAA proposals</a:t>
            </a:r>
          </a:p>
          <a:p>
            <a:pPr lvl="2" eaLnBrk="1" hangingPunct="1"/>
            <a:r>
              <a:rPr lang="en-US" b="1" dirty="0" smtClean="0">
                <a:solidFill>
                  <a:srgbClr val="FFFF00"/>
                </a:solidFill>
              </a:rPr>
              <a:t>Establish a process for consistent evaluation</a:t>
            </a:r>
            <a:endParaRPr lang="en-US" b="1" dirty="0" smtClean="0">
              <a:solidFill>
                <a:srgbClr val="FFFF00"/>
              </a:solidFill>
            </a:endParaRPr>
          </a:p>
          <a:p>
            <a:pPr lvl="2" eaLnBrk="1" hangingPunct="1"/>
            <a:r>
              <a:rPr lang="en-US" b="1" dirty="0" smtClean="0">
                <a:solidFill>
                  <a:srgbClr val="FFFF00"/>
                </a:solidFill>
              </a:rPr>
              <a:t>Establish a static address or a consistent means of receiving requests for analysis and disposition </a:t>
            </a:r>
            <a:endParaRPr lang="en-US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</a:t>
            </a:r>
            <a:r>
              <a:rPr lang="en-US" baseline="0" dirty="0" smtClean="0"/>
              <a:t> for NWS WX 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effectLst/>
                <a:latin typeface="+mn-lt"/>
              </a:rPr>
              <a:t>The EVAL REQUEST must:  </a:t>
            </a:r>
          </a:p>
          <a:p>
            <a:pPr marL="1143000" lvl="2" indent="-228600">
              <a:buFont typeface="Arial" pitchFamily="34" charset="0"/>
              <a:buChar char="─"/>
            </a:pPr>
            <a:r>
              <a:rPr lang="en-US" sz="2400" b="1" dirty="0" smtClean="0">
                <a:solidFill>
                  <a:srgbClr val="FFFF00"/>
                </a:solidFill>
                <a:effectLst/>
                <a:latin typeface="+mn-lt"/>
              </a:rPr>
              <a:t>Mention 14 CFR 135.213(b) and NWS Policy 10-1301 to orient the Meteorologist</a:t>
            </a:r>
          </a:p>
          <a:p>
            <a:pPr marL="1143000" lvl="2" indent="-228600">
              <a:buFont typeface="Arial" pitchFamily="34" charset="0"/>
              <a:buChar char="─"/>
            </a:pPr>
            <a:r>
              <a:rPr lang="en-US" sz="2400" b="1" dirty="0" smtClean="0">
                <a:solidFill>
                  <a:srgbClr val="FFFF00"/>
                </a:solidFill>
                <a:effectLst/>
                <a:latin typeface="+mn-lt"/>
              </a:rPr>
              <a:t>Provide the location of the landing site (airport or heliport by FAA identifier, if available, and geo-coordinates) </a:t>
            </a:r>
          </a:p>
          <a:p>
            <a:pPr marL="1143000" lvl="2" indent="-228600">
              <a:buFont typeface="Arial" pitchFamily="34" charset="0"/>
              <a:buChar char="─"/>
            </a:pPr>
            <a:r>
              <a:rPr lang="en-US" sz="2400" b="1" dirty="0" smtClean="0">
                <a:solidFill>
                  <a:srgbClr val="FFFF00"/>
                </a:solidFill>
                <a:effectLst/>
                <a:latin typeface="+mn-lt"/>
              </a:rPr>
              <a:t>Provide the location of the nearest aviation weather observation site (again by FAA identifier and geo-coordinates) </a:t>
            </a:r>
            <a:r>
              <a:rPr lang="en-US" sz="2400" b="1" dirty="0" smtClean="0">
                <a:solidFill>
                  <a:srgbClr val="FFFF99"/>
                </a:solidFill>
                <a:effectLst/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358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smtClean="0">
                <a:solidFill>
                  <a:schemeClr val="bg1"/>
                </a:solidFill>
                <a:effectLst/>
                <a:latin typeface="+mn-lt"/>
              </a:rPr>
              <a:t>NWS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rgbClr val="FFFF00"/>
                </a:solidFill>
                <a:effectLst/>
                <a:latin typeface="+mn-lt"/>
              </a:rPr>
              <a:t>The NWS Regional Aviation Meteorologist will determine whether or not the weather observed at the remote observation site is representative of the weather at the landing site.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After NWS Team concurrence,</a:t>
            </a:r>
            <a:r>
              <a:rPr lang="en-US" baseline="0" dirty="0" smtClean="0">
                <a:solidFill>
                  <a:srgbClr val="FFFF00"/>
                </a:solidFill>
              </a:rPr>
              <a:t> the result will be forwarded to the FAA FSDO.</a:t>
            </a:r>
          </a:p>
        </p:txBody>
      </p:sp>
    </p:spTree>
    <p:extLst>
      <p:ext uri="{BB962C8B-B14F-4D97-AF65-F5344CB8AC3E}">
        <p14:creationId xmlns:p14="http://schemas.microsoft.com/office/powerpoint/2010/main" val="9126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POLICY RELATED TO HEMS WX</a:t>
            </a:r>
            <a:endParaRPr lang="en-US" sz="36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A021  HEMS OPERATIONS</a:t>
            </a:r>
          </a:p>
          <a:p>
            <a:pPr eaLnBrk="1" hangingPunct="1">
              <a:defRPr/>
            </a:pPr>
            <a:endParaRPr lang="en-US" sz="1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A010  AVIATION WEATHER INFORMATION</a:t>
            </a:r>
          </a:p>
          <a:p>
            <a:pPr eaLnBrk="1" hangingPunct="1">
              <a:defRPr/>
            </a:pPr>
            <a:endParaRPr lang="en-US" sz="1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H113  SPECIAL TERMINAL AREA IFR ROTORCRAFT OPERATIONS IN CLASS G AIRSPACE</a:t>
            </a:r>
          </a:p>
          <a:p>
            <a:pPr eaLnBrk="1" hangingPunct="1">
              <a:defRPr/>
            </a:pPr>
            <a:endParaRPr lang="en-US" sz="105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EXEMPTIONS</a:t>
            </a:r>
          </a:p>
          <a:p>
            <a:pPr eaLnBrk="1" hangingPunct="1">
              <a:defRPr/>
            </a:pPr>
            <a:endParaRPr lang="en-US" sz="10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§ 135.213(b) &amp; NWS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A021 HEMS OPERATIONS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z="2800" b="1" smtClean="0">
                <a:solidFill>
                  <a:srgbClr val="FFFF00"/>
                </a:solidFill>
              </a:rPr>
              <a:t>§ e.  Minimum weather in Class G = VFR per Table 1- Weather Minimums</a:t>
            </a:r>
            <a:endParaRPr lang="en-US" sz="2800" smtClean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3550" y="2597150"/>
          <a:ext cx="8286750" cy="3254491"/>
        </p:xfrm>
        <a:graphic>
          <a:graphicData uri="http://schemas.openxmlformats.org/drawingml/2006/table">
            <a:tbl>
              <a:tblPr firstRow="1" firstCol="1" bandRow="1"/>
              <a:tblGrid>
                <a:gridCol w="1657177"/>
                <a:gridCol w="1657177"/>
                <a:gridCol w="1657177"/>
                <a:gridCol w="1657177"/>
                <a:gridCol w="1658042"/>
              </a:tblGrid>
              <a:tr h="7353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NON-MOUNTAINOUS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MOUNTAINOUS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(see 14 CFR 95)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72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Area -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Cross Country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Local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Cross Country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5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Condition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Ceiling-Visibility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Day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800 – 2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800 – 3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800 – 3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1000 - 3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1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Night – </a:t>
                      </a: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Equipped with </a:t>
                      </a: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NVIS </a:t>
                      </a: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 TAWS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800 – 3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– 3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– 3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– 5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Night- </a:t>
                      </a: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w/o NVIS or </a:t>
                      </a: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TAWS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– 3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1000 – 5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1500 – 3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1500 – 5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69" marR="685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A021 HEMS OPERATIONS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§f.  IFR OPS at locations </a:t>
            </a:r>
            <a:r>
              <a:rPr lang="en-US" u="sng" smtClean="0">
                <a:solidFill>
                  <a:srgbClr val="FFFF00"/>
                </a:solidFill>
              </a:rPr>
              <a:t>without</a:t>
            </a:r>
            <a:r>
              <a:rPr lang="en-US" smtClean="0">
                <a:solidFill>
                  <a:srgbClr val="FFFF00"/>
                </a:solidFill>
              </a:rPr>
              <a:t> weather reporting-</a:t>
            </a:r>
          </a:p>
          <a:p>
            <a:pPr lvl="1" eaLnBrk="1" hangingPunct="1"/>
            <a:r>
              <a:rPr lang="en-US" b="1" smtClean="0">
                <a:solidFill>
                  <a:srgbClr val="FFFF00"/>
                </a:solidFill>
              </a:rPr>
              <a:t>AUTHORIZED with IAP,  and without: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NWS weather or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NWS approved weather observation source or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Weather observation approved by Administrator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A021 HEMS OPERATIONS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§f.  IFR OPS LIMITATIONS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1) PIC or qualified observer- VFR? per 135.205(b) or,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2) Use approved weather source if within 15 miles or Area forecast per H113 AND,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3) IFR- Alternate w/ approved WX observation resource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4) AFTER LANDING, PIC determines if takeoff minimums per 14 CFR §97 prevail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A021 HEMS OPERATIONS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§g. IMPACT OF HTAWS / NVIS </a:t>
            </a:r>
          </a:p>
          <a:p>
            <a:pPr lvl="1" eaLnBrk="1" hangingPunct="1"/>
            <a:r>
              <a:rPr lang="en-US" b="1" smtClean="0">
                <a:solidFill>
                  <a:srgbClr val="FFFF00"/>
                </a:solidFill>
              </a:rPr>
              <a:t>To use Table 1 reduced minimums-  OPSPEC A050 (NVG Operations) must be issued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A021 HEMS OPERATIONS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§h.  VFR / Visual transitions &lt;/= 3 nm</a:t>
            </a:r>
          </a:p>
          <a:p>
            <a:pPr lvl="1" eaLnBrk="1" hangingPunct="1"/>
            <a:r>
              <a:rPr lang="en-US" b="1" smtClean="0">
                <a:solidFill>
                  <a:srgbClr val="FFFF00"/>
                </a:solidFill>
              </a:rPr>
              <a:t>1)  Day 600 – 2, Night 600 – 3 with-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PinS approach with “Proceed VFR” transition or </a:t>
            </a:r>
          </a:p>
          <a:p>
            <a:pPr lvl="2" eaLnBrk="1" hangingPunct="1"/>
            <a:r>
              <a:rPr lang="en-US" b="1" smtClean="0">
                <a:solidFill>
                  <a:srgbClr val="FFFF00"/>
                </a:solidFill>
              </a:rPr>
              <a:t>Standard IAP with VFR transition MAP to site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A021 HEMS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§h.  VFR / Visual transitions &gt; 3 nm</a:t>
            </a:r>
          </a:p>
          <a:p>
            <a:pPr lvl="1" indent="-342900" eaLnBrk="1" hangingPunct="1">
              <a:buFontTx/>
              <a:buChar char="•"/>
              <a:defRPr/>
            </a:pPr>
            <a:r>
              <a:rPr lang="en-US" b="1" dirty="0" smtClean="0">
                <a:solidFill>
                  <a:srgbClr val="FFFF00"/>
                </a:solidFill>
                <a:ea typeface="+mn-ea"/>
                <a:cs typeface="+mn-cs"/>
              </a:rPr>
              <a:t>2)  Table 1 applies</a:t>
            </a:r>
          </a:p>
          <a:p>
            <a:pPr lvl="1" indent="-342900" eaLnBrk="1" hangingPunct="1">
              <a:buFontTx/>
              <a:buChar char="•"/>
              <a:defRPr/>
            </a:pPr>
            <a:r>
              <a:rPr lang="en-US" b="1" dirty="0" smtClean="0">
                <a:solidFill>
                  <a:srgbClr val="FFFF00"/>
                </a:solidFill>
                <a:ea typeface="+mn-ea"/>
                <a:cs typeface="+mn-cs"/>
              </a:rPr>
              <a:t>3) When published on IAP, approved visual segment minimums apply 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§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r>
              <a:rPr lang="en-US" sz="3200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rgbClr val="FFFF00"/>
                </a:solidFill>
              </a:rPr>
              <a:t>VFR cruise altitude minimums</a:t>
            </a:r>
          </a:p>
          <a:p>
            <a:pPr lvl="1" indent="-342900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300 day</a:t>
            </a:r>
          </a:p>
          <a:p>
            <a:pPr lvl="1" indent="-342900" eaLnBrk="1" hangingPunct="1">
              <a:buFontTx/>
              <a:buChar char="•"/>
              <a:defRPr/>
            </a:pPr>
            <a:r>
              <a:rPr lang="en-US" dirty="0" smtClean="0">
                <a:solidFill>
                  <a:srgbClr val="FFFF00"/>
                </a:solidFill>
              </a:rPr>
              <a:t>500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A010  AVIATION WEATHER INFO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AUTHORIZES VARIOUS WEATHER SOURCES</a:t>
            </a:r>
          </a:p>
          <a:p>
            <a:pPr lvl="1" indent="-342900" eaLnBrk="1" hangingPunct="1">
              <a:buFontTx/>
              <a:buChar char="•"/>
            </a:pPr>
            <a:r>
              <a:rPr lang="en-US" b="1" smtClean="0">
                <a:solidFill>
                  <a:srgbClr val="FFFF00"/>
                </a:solidFill>
              </a:rPr>
              <a:t>NWS</a:t>
            </a:r>
          </a:p>
          <a:p>
            <a:pPr lvl="1" indent="-342900" eaLnBrk="1" hangingPunct="1">
              <a:buFontTx/>
              <a:buChar char="•"/>
            </a:pPr>
            <a:r>
              <a:rPr lang="en-US" b="1" smtClean="0">
                <a:solidFill>
                  <a:srgbClr val="FFFF00"/>
                </a:solidFill>
              </a:rPr>
              <a:t>Internet weather providers</a:t>
            </a:r>
          </a:p>
          <a:p>
            <a:pPr lvl="1" indent="-342900" eaLnBrk="1" hangingPunct="1">
              <a:buFontTx/>
              <a:buChar char="•"/>
            </a:pPr>
            <a:r>
              <a:rPr lang="en-US" b="1" smtClean="0">
                <a:solidFill>
                  <a:srgbClr val="FFFF00"/>
                </a:solidFill>
              </a:rPr>
              <a:t>Specific remote aviation weather observation sites WITH Specific landing sites (conditions and limitations may apply)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3305</TotalTime>
  <Words>737</Words>
  <Application>Microsoft Office PowerPoint</Application>
  <PresentationFormat>On-screen Show (4:3)</PresentationFormat>
  <Paragraphs>131</Paragraphs>
  <Slides>17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Calibri</vt:lpstr>
      <vt:lpstr>1_Custom Design</vt:lpstr>
      <vt:lpstr>HEMS OPERATIONS</vt:lpstr>
      <vt:lpstr>POLICY RELATED TO HEMS WX</vt:lpstr>
      <vt:lpstr>A021 HEMS OPERATIONS</vt:lpstr>
      <vt:lpstr>A021 HEMS OPERATIONS</vt:lpstr>
      <vt:lpstr>A021 HEMS OPERATIONS</vt:lpstr>
      <vt:lpstr>A021 HEMS OPERATIONS</vt:lpstr>
      <vt:lpstr>A021 HEMS OPERATIONS</vt:lpstr>
      <vt:lpstr>A021 HEMS OPERATIONS</vt:lpstr>
      <vt:lpstr>A010  AVIATION WEATHER INFO</vt:lpstr>
      <vt:lpstr>H113  IFR IN CLASS G AIRSPACE</vt:lpstr>
      <vt:lpstr>EXEMPTIONS</vt:lpstr>
      <vt:lpstr>§ 135.213(b) &amp; NWS </vt:lpstr>
      <vt:lpstr>§ 135.213(b) &amp; NWS </vt:lpstr>
      <vt:lpstr>§ 135.213(b) &amp; NWS </vt:lpstr>
      <vt:lpstr>Request for NWS WX valuation</vt:lpstr>
      <vt:lpstr>NWS Evaluation</vt:lpstr>
      <vt:lpstr>PowerPoint Presentation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Andrew Pierce</cp:lastModifiedBy>
  <cp:revision>143</cp:revision>
  <cp:lastPrinted>2013-12-17T20:37:48Z</cp:lastPrinted>
  <dcterms:created xsi:type="dcterms:W3CDTF">2005-01-28T20:32:53Z</dcterms:created>
  <dcterms:modified xsi:type="dcterms:W3CDTF">2013-12-18T02:26:46Z</dcterms:modified>
</cp:coreProperties>
</file>